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98" r:id="rId4"/>
    <p:sldMasterId id="2147483710" r:id="rId5"/>
  </p:sldMasterIdLst>
  <p:handoutMasterIdLst>
    <p:handoutMasterId r:id="rId17"/>
  </p:handoutMasterIdLst>
  <p:sldIdLst>
    <p:sldId id="279" r:id="rId6"/>
    <p:sldId id="280" r:id="rId7"/>
    <p:sldId id="256" r:id="rId8"/>
    <p:sldId id="286" r:id="rId9"/>
    <p:sldId id="268" r:id="rId10"/>
    <p:sldId id="282" r:id="rId11"/>
    <p:sldId id="288" r:id="rId12"/>
    <p:sldId id="289" r:id="rId13"/>
    <p:sldId id="285" r:id="rId14"/>
    <p:sldId id="291" r:id="rId15"/>
    <p:sldId id="290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FF63A-8E24-4203-A559-963ADE0F9C9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6999CA-5B79-45E9-98A2-1D207EA9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3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15801E9-2FF6-4903-86DF-E3E450A0C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133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33BB73B6-08EB-4031-A95C-CFC9E2C26A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360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7422EB3-D41C-49D6-A69E-98387F38E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571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08A80FD-5FE2-4AA5-9927-742460247C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28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C7B7BFD-CD31-4FD6-A175-D58ED5028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3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2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22D713A2-20C0-476A-9379-7A90DA5D69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25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D91AB348-1FA0-4188-B3CF-2F706102A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297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20145D6D-F3D0-47F2-B3B4-C24FBC4B0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503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E36C430-8243-47CA-9D4C-03FA859F27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037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8B16D015-9C4D-4A37-897B-4C4D1111BB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1124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B20E63B-9C8C-4C68-B8D0-8E882313BE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810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C87A52-25DA-4AF3-9202-6D11161407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286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37164E-DAAF-4A33-8404-1D33ADC3C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829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8E77E4-8182-4D46-997F-599AF24D67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773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4F383A-CEC2-4C92-AA2F-FF30E80AEE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2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1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16724D-2C7B-4D95-BD87-F7E0FC9AFB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401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204AA65-FB93-4367-8250-4B7AD97D3C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21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4C7142-4E94-4E97-8B60-FA43000F62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921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727D04-4BAF-474A-ABC4-F21E2EF00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985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9DFF4A-EB58-4A1A-A204-FE4D573F60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846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EB41F1-5DF7-4887-9102-E9D685E0CC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15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1CBA92-E6F5-4DE3-A796-BA4F89DCB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74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1D258-147B-44E6-8C70-32F29A01E933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359EF-BF78-43B2-973D-88ECDB02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69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D78C2-7CB8-4911-8932-EA15E1DE9BBA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2DEE-7DA6-499B-BB7E-D160FD956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12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4775A-5B3A-49CC-9ACA-65DEE540A8D5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AECD-04C2-4242-A15E-BE9655B91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6C615-E705-4340-9A5C-487D16A588E8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C75B8-AE42-43FB-B63A-0E62FDC97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39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2D27A-5570-4A3C-9193-58B0EE258A69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B5C2-4BF4-4A57-8DC9-51089CA5D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78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AC3FC-A19B-4543-B897-B322A157C1FF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9E228-CD6E-49B2-86E9-F43AD122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31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028BB-DC29-42BC-BDF8-6D9D98326FC4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02AC-F34A-4AD6-B2C2-618D4CB6B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318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13ED35-DDCB-4D10-93FB-F720B9A822C4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B37B-25A4-4BC1-BD1D-2BACA0ED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13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F5FF0-AD14-4156-9B7A-F520D2A2187A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B2889-815B-4DFF-804E-EA09D96C0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232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AD15C-750A-4143-91EC-A824743AEE83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5192-EB7D-4A25-B6EE-9A796FCFF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50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E65D5-7140-43EB-8911-F6D72D4D3E27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18BF-B2F3-4771-9A7C-F58173B6D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0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D97B2-407B-4C36-ADD5-CE542C54E1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44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691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9FB7AFA-3A05-4224-A6A0-7760C09052B0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1268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84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CC1BAAC-7267-421E-BA15-9785D5DF4BEF}" type="datetimeFigureOut">
              <a:rPr lang="en-US" altLang="en-US">
                <a:latin typeface="Calibri" pitchFamily="34" charset="0"/>
                <a:ea typeface="MS PGothic" pitchFamily="34" charset="-128"/>
              </a:rPr>
              <a:pPr/>
              <a:t>8/24/2015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21D4AB6-AB3B-4B4B-8E21-E9343CA8443F}" type="slidenum">
              <a:rPr lang="en-US" altLang="en-US">
                <a:latin typeface="Calibri" pitchFamily="34" charset="0"/>
                <a:ea typeface="MS PGothic" pitchFamily="34" charset="-128"/>
              </a:rPr>
              <a:pPr/>
              <a:t>‹#›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653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Monday August 24,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and describe the components of a free market economy.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Self-Interest </a:t>
            </a:r>
            <a:r>
              <a:rPr lang="en-US" sz="2400" dirty="0" smtClean="0"/>
              <a:t>Journal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VIDEO CLIP: Star Wars </a:t>
            </a:r>
            <a:r>
              <a:rPr lang="en-US" sz="2400" dirty="0" smtClean="0"/>
              <a:t>Economics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CONCEPT: Free Market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CLOSURE: Free Market Exit Ticket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ACTIVITY: Finish Selecting stocks for DOW Simulation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Self-Interest Journal WARM-UP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1100" dirty="0" smtClean="0">
                <a:solidFill>
                  <a:srgbClr val="000000"/>
                </a:solidFill>
              </a:rPr>
              <a:t>(Follow the directions below)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/>
              <a:t>Answer the following in a paragraph.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800" dirty="0" smtClean="0"/>
              <a:t>What comes </a:t>
            </a:r>
            <a:r>
              <a:rPr lang="en-US" sz="2800" dirty="0" smtClean="0"/>
              <a:t>to </a:t>
            </a:r>
            <a:r>
              <a:rPr lang="en-US" sz="2800" dirty="0" smtClean="0"/>
              <a:t>mind when you hear that somebody is acting out of their own self-interest</a:t>
            </a:r>
            <a:r>
              <a:rPr lang="en-US" sz="2800" dirty="0" smtClean="0"/>
              <a:t>?  Is it a bad thing?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485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2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 STOCK SIMULATION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You will have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$10,000 </a:t>
            </a:r>
            <a:r>
              <a:rPr lang="en-US" dirty="0" smtClean="0"/>
              <a:t>to spend on buying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dirty="0" smtClean="0"/>
              <a:t>stocks from the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</a:t>
            </a:r>
            <a:r>
              <a:rPr lang="en-US" dirty="0" smtClean="0"/>
              <a:t>.  Choose your stocks wisely because you will not be able to change your stocks for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weeks</a:t>
            </a:r>
            <a:r>
              <a:rPr lang="en-US" dirty="0" smtClean="0"/>
              <a:t>.  You will have until </a:t>
            </a:r>
            <a:r>
              <a:rPr lang="en-US" dirty="0" smtClean="0"/>
              <a:t>THE END OF DAY TODAY (3 pm)</a:t>
            </a:r>
            <a:r>
              <a:rPr lang="en-US" dirty="0" smtClean="0"/>
              <a:t>.  </a:t>
            </a:r>
            <a:r>
              <a:rPr lang="en-US" dirty="0" smtClean="0"/>
              <a:t>This is a competition.  There will be weekly winners, and an overall winner at the end of the semester</a:t>
            </a:r>
            <a:r>
              <a:rPr lang="en-US" dirty="0" smtClean="0"/>
              <a:t>.</a:t>
            </a:r>
          </a:p>
          <a:p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***MAKE SURE YOU USE THE DOW WEEK 1 DOCUMENT IN GOOGLE TO GET THE CORRECT $$$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1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Goblirsch Econ Job Contract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_________________________,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Mr. Goblirsch would like to offer you the following job position in _____ period Economics: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___________________________________</a:t>
            </a:r>
          </a:p>
          <a:p>
            <a:pPr marL="0" indent="0">
              <a:buNone/>
            </a:pPr>
            <a:r>
              <a:rPr lang="en-US" dirty="0" smtClean="0"/>
              <a:t>If you accept this position, I will provide you with a list of duties to be performed.  For this position, you will receive a $_____________ pay increase.</a:t>
            </a:r>
          </a:p>
          <a:p>
            <a:pPr marL="0" indent="0">
              <a:buNone/>
            </a:pPr>
            <a:r>
              <a:rPr lang="en-US" dirty="0" smtClean="0"/>
              <a:t>Please sign below if you accept this job offer.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X _____________________	DATE: 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Star Wars Economics Video Clip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 </a:t>
            </a:r>
            <a:r>
              <a:rPr lang="en-US" sz="2800" dirty="0" smtClean="0"/>
              <a:t>Answer the following questions using the Google Form you can access through Google Classroom.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Economists </a:t>
            </a:r>
            <a:r>
              <a:rPr lang="en-US" dirty="0" smtClean="0"/>
              <a:t>assume we make decisions based on </a:t>
            </a:r>
            <a:r>
              <a:rPr lang="en-US" dirty="0" smtClean="0"/>
              <a:t>_______________________.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 smtClean="0"/>
              <a:t>making decisions, we look at </a:t>
            </a:r>
            <a:r>
              <a:rPr lang="en-US" dirty="0" smtClean="0"/>
              <a:t>___________ of the decision.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</a:t>
            </a:r>
            <a:r>
              <a:rPr lang="en-US" dirty="0" smtClean="0"/>
              <a:t>benefits from a voluntary exchange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economists look at how groups interact, this is the idea of ______________.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make choices that help yourself, but also help others, this is called _______________.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b="1"/>
              <a:t>Chapter 2:  Economic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438400"/>
            <a:ext cx="8305800" cy="3733800"/>
          </a:xfr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 smtClean="0"/>
              <a:t>Traditional Economies</a:t>
            </a:r>
            <a:endParaRPr lang="en-US" altLang="en-US" sz="3600" b="1" dirty="0"/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 smtClean="0"/>
              <a:t>Free </a:t>
            </a:r>
            <a:r>
              <a:rPr lang="en-US" altLang="en-US" sz="3600" b="1" dirty="0"/>
              <a:t>Market </a:t>
            </a:r>
            <a:r>
              <a:rPr lang="en-US" altLang="en-US" sz="3600" b="1" dirty="0" smtClean="0"/>
              <a:t>Economies</a:t>
            </a:r>
            <a:endParaRPr lang="en-US" altLang="en-US" sz="3600" b="1" dirty="0"/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/>
              <a:t>Centrally Planned Economies</a:t>
            </a: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/>
              <a:t> </a:t>
            </a:r>
            <a:r>
              <a:rPr lang="en-US" altLang="en-US" sz="3600" b="1" dirty="0" smtClean="0"/>
              <a:t>Mixed </a:t>
            </a:r>
            <a:r>
              <a:rPr lang="en-US" altLang="en-US" sz="3600" b="1" dirty="0"/>
              <a:t>Economies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252" y="1697358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4 Types of Economic Systems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9" descr="EPP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1.1</a:t>
            </a:r>
          </a:p>
        </p:txBody>
      </p:sp>
    </p:spTree>
    <p:extLst>
      <p:ext uri="{BB962C8B-B14F-4D97-AF65-F5344CB8AC3E}">
        <p14:creationId xmlns:p14="http://schemas.microsoft.com/office/powerpoint/2010/main" val="2046708041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b="1" dirty="0" smtClean="0"/>
              <a:t>CH 2 SEC </a:t>
            </a:r>
            <a:r>
              <a:rPr lang="en-US" altLang="en-US" b="1" dirty="0"/>
              <a:t>2: </a:t>
            </a:r>
            <a:r>
              <a:rPr lang="en-US" altLang="en-US" b="1" dirty="0" smtClean="0"/>
              <a:t>Free </a:t>
            </a:r>
            <a:r>
              <a:rPr lang="en-US" altLang="en-US" b="1" dirty="0"/>
              <a:t>Market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447800"/>
            <a:ext cx="42672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u="sng"/>
              <a:t>Capitalism 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/>
              <a:t>Profit Motive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/>
              <a:t>Free Exchange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>
                <a:sym typeface="Wingdings" pitchFamily="2" charset="2"/>
              </a:rPr>
              <a:t>Private Ownership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>
                <a:sym typeface="Wingdings" pitchFamily="2" charset="2"/>
              </a:rPr>
              <a:t>Competition</a:t>
            </a:r>
          </a:p>
          <a:p>
            <a:pPr>
              <a:buFontTx/>
              <a:buNone/>
            </a:pPr>
            <a:r>
              <a:rPr lang="en-US" altLang="en-US" sz="3200" b="1">
                <a:sym typeface="Wingdings" pitchFamily="2" charset="2"/>
              </a:rPr>
              <a:t></a:t>
            </a:r>
            <a:r>
              <a:rPr lang="en-US" altLang="en-US" sz="3200">
                <a:sym typeface="Wingdings" pitchFamily="2" charset="2"/>
              </a:rPr>
              <a:t>Laissez Faire</a:t>
            </a:r>
            <a:r>
              <a:rPr lang="en-US" altLang="en-US" sz="3200" b="1">
                <a:sym typeface="Wingdings" pitchFamily="2" charset="2"/>
              </a:rPr>
              <a:t> - </a:t>
            </a:r>
            <a:r>
              <a:rPr lang="en-US" altLang="en-US" sz="3200">
                <a:sym typeface="Wingdings" pitchFamily="2" charset="2"/>
              </a:rPr>
              <a:t>No Govt. Involvement</a:t>
            </a:r>
          </a:p>
          <a:p>
            <a:pPr>
              <a:buFontTx/>
              <a:buNone/>
            </a:pPr>
            <a:endParaRPr lang="en-US" altLang="en-US" sz="3200">
              <a:sym typeface="Wingdings" pitchFamily="2" charset="2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u="sng"/>
              <a:t>Specialization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/>
              <a:t>Concentrate on a few things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/>
              <a:t>Creates efficiency</a:t>
            </a:r>
          </a:p>
          <a:p>
            <a:pPr>
              <a:buFontTx/>
              <a:buNone/>
            </a:pPr>
            <a:r>
              <a:rPr lang="en-US" altLang="en-US" sz="3600" b="1">
                <a:sym typeface="Wingdings" pitchFamily="2" charset="2"/>
              </a:rPr>
              <a:t></a:t>
            </a:r>
            <a:r>
              <a:rPr lang="en-US" altLang="en-US" sz="3200">
                <a:sym typeface="Wingdings" pitchFamily="2" charset="2"/>
              </a:rPr>
              <a:t>take what you produce and sell it to others—buy other people’s goods.</a:t>
            </a:r>
          </a:p>
          <a:p>
            <a:pPr algn="ctr">
              <a:buFontTx/>
              <a:buNone/>
            </a:pPr>
            <a:endParaRPr lang="en-US" altLang="en-US" sz="36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Capitalism is …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Specialization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00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0BA0E88-D8CB-4351-9844-8F15297A759F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3-13</a:t>
            </a:r>
          </a:p>
        </p:txBody>
      </p:sp>
      <p:pic>
        <p:nvPicPr>
          <p:cNvPr id="135172" name="Picture 17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1484313" y="433388"/>
            <a:ext cx="67278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Competition and Free Enterprise</a:t>
            </a:r>
            <a:endParaRPr lang="en-US" altLang="en-US" sz="1800" b="1" smtClean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35174" name="Picture 28" descr="slide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838200"/>
            <a:ext cx="72866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637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95400"/>
          </a:xfrm>
        </p:spPr>
        <p:txBody>
          <a:bodyPr/>
          <a:lstStyle/>
          <a:p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Self-Regulating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the Marketplace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r>
              <a:rPr lang="en-US" altLang="en-US" dirty="0"/>
              <a:t>Self Interest</a:t>
            </a:r>
          </a:p>
          <a:p>
            <a:pPr lvl="1"/>
            <a:r>
              <a:rPr lang="en-US" altLang="en-US" dirty="0"/>
              <a:t>Buyers &amp; Sellers only consider their personal gain</a:t>
            </a:r>
          </a:p>
          <a:p>
            <a:r>
              <a:rPr lang="en-US" altLang="en-US" dirty="0"/>
              <a:t>Competition</a:t>
            </a:r>
          </a:p>
          <a:p>
            <a:pPr lvl="1"/>
            <a:r>
              <a:rPr lang="en-US" altLang="en-US" dirty="0"/>
              <a:t>Drives prices down</a:t>
            </a:r>
          </a:p>
          <a:p>
            <a:pPr lvl="1"/>
            <a:r>
              <a:rPr lang="en-US" altLang="en-US" dirty="0"/>
              <a:t>People want to buy the highest quality at the cheapest price.</a:t>
            </a:r>
          </a:p>
          <a:p>
            <a:r>
              <a:rPr lang="en-US" altLang="en-US" dirty="0"/>
              <a:t>The invisible </a:t>
            </a:r>
            <a:r>
              <a:rPr lang="en-US" altLang="en-US" dirty="0" smtClean="0"/>
              <a:t>hand</a:t>
            </a:r>
            <a:endParaRPr lang="en-US" altLang="en-US" dirty="0"/>
          </a:p>
          <a:p>
            <a:pPr lvl="1"/>
            <a:r>
              <a:rPr lang="en-US" altLang="en-US" dirty="0"/>
              <a:t>Self-Interest and Competition drives the market</a:t>
            </a:r>
          </a:p>
        </p:txBody>
      </p:sp>
    </p:spTree>
    <p:extLst>
      <p:ext uri="{BB962C8B-B14F-4D97-AF65-F5344CB8AC3E}">
        <p14:creationId xmlns:p14="http://schemas.microsoft.com/office/powerpoint/2010/main" val="7233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7"/>
            <a:ext cx="77724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Market Exit Ticket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4 types of economic systems are 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 is one of the main goals of a Capitalist/free market system because 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is important to a Capitalist/free market system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442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Default Design</vt:lpstr>
      <vt:lpstr>12_TP030004031</vt:lpstr>
      <vt:lpstr>8_Blank Presentation</vt:lpstr>
      <vt:lpstr>6_Blank Presentation</vt:lpstr>
      <vt:lpstr> Black </vt:lpstr>
      <vt:lpstr>Monday August 24, 2015 Mr. Goblirsch – Economics</vt:lpstr>
      <vt:lpstr>Star Wars Economics Video Clip</vt:lpstr>
      <vt:lpstr>Chapter 2:  Economic Systems</vt:lpstr>
      <vt:lpstr>Focus Activity 1.1</vt:lpstr>
      <vt:lpstr>CH 2 SEC 2: Free Market</vt:lpstr>
      <vt:lpstr>STRUCTURED ACADEMIC DISCUSSION</vt:lpstr>
      <vt:lpstr>Section 3-13</vt:lpstr>
      <vt:lpstr>Self-Regulating Nature of the Marketplace </vt:lpstr>
      <vt:lpstr>Free Market Exit Ticket</vt:lpstr>
      <vt:lpstr>DOW STOCK SIMULATION</vt:lpstr>
      <vt:lpstr>Goblirsch Econ Job Contract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20</cp:revision>
  <cp:lastPrinted>2015-08-24T13:12:40Z</cp:lastPrinted>
  <dcterms:created xsi:type="dcterms:W3CDTF">2007-01-23T21:58:22Z</dcterms:created>
  <dcterms:modified xsi:type="dcterms:W3CDTF">2015-08-24T19:03:33Z</dcterms:modified>
</cp:coreProperties>
</file>