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  <p:sldMasterId id="2147483722" r:id="rId4"/>
    <p:sldMasterId id="2147483736" r:id="rId5"/>
    <p:sldMasterId id="2147483750" r:id="rId6"/>
  </p:sldMasterIdLst>
  <p:handoutMasterIdLst>
    <p:handoutMasterId r:id="rId20"/>
  </p:handoutMasterIdLst>
  <p:sldIdLst>
    <p:sldId id="279" r:id="rId7"/>
    <p:sldId id="304" r:id="rId8"/>
    <p:sldId id="294" r:id="rId9"/>
    <p:sldId id="296" r:id="rId10"/>
    <p:sldId id="297" r:id="rId11"/>
    <p:sldId id="295" r:id="rId12"/>
    <p:sldId id="292" r:id="rId13"/>
    <p:sldId id="300" r:id="rId14"/>
    <p:sldId id="293" r:id="rId15"/>
    <p:sldId id="301" r:id="rId16"/>
    <p:sldId id="302" r:id="rId17"/>
    <p:sldId id="303" r:id="rId18"/>
    <p:sldId id="299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FF63A-8E24-4203-A559-963ADE0F9C9E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6999CA-5B79-45E9-98A2-1D207EA94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3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C87A52-25DA-4AF3-9202-6D11161407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028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37164E-DAAF-4A33-8404-1D33ADC3C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8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8E77E4-8182-4D46-997F-599AF24D67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773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4F383A-CEC2-4C92-AA2F-FF30E80AEE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270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16724D-2C7B-4D95-BD87-F7E0FC9AFB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40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2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204AA65-FB93-4367-8250-4B7AD97D3C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216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4C7142-4E94-4E97-8B60-FA43000F62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92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727D04-4BAF-474A-ABC4-F21E2EF00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985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9DFF4A-EB58-4A1A-A204-FE4D573F60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846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EB41F1-5DF7-4887-9102-E9D685E0CC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1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1CBA92-E6F5-4DE3-A796-BA4F89DCB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874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3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28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9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1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51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7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8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96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89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41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4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54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79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6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3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93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68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0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1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7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0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5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4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3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342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40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310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79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70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1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1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01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03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1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2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9FB7AFA-3A05-4224-A6A0-7760C09052B0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1268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84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August 25,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Explain the concept of the invisible hand, and identify the factor and product markets of a capitalist system.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Free Market Vocab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CONCEPT: Free Market Part II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>
                <a:solidFill>
                  <a:prstClr val="black"/>
                </a:solidFill>
              </a:rPr>
              <a:t>READING: Adam Smith on the Free Market (P. 33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CLOSURE: Free Market </a:t>
            </a:r>
            <a:r>
              <a:rPr lang="en-US" sz="2400" dirty="0" smtClean="0"/>
              <a:t>Web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Free Market Vocab WARM-UP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1100" dirty="0" smtClean="0">
                <a:solidFill>
                  <a:srgbClr val="000000"/>
                </a:solidFill>
              </a:rPr>
              <a:t>(Follow the directions below)</a:t>
            </a:r>
            <a:endParaRPr lang="en-US" sz="28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8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800" dirty="0" smtClean="0"/>
              <a:t>Use the glossary of your textbook to define the terms.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800" dirty="0" smtClean="0"/>
              <a:t>Specialization		4)   Factor Market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800" dirty="0" smtClean="0"/>
              <a:t>Household		5)   Product Market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800" dirty="0" smtClean="0"/>
              <a:t>Firm			6)   Consumer sovereignty</a:t>
            </a:r>
          </a:p>
        </p:txBody>
      </p:sp>
    </p:spTree>
    <p:extLst>
      <p:ext uri="{BB962C8B-B14F-4D97-AF65-F5344CB8AC3E}">
        <p14:creationId xmlns:p14="http://schemas.microsoft.com/office/powerpoint/2010/main" val="34485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What are the components of the</a:t>
            </a:r>
            <a:r>
              <a:rPr lang="en-US" sz="4400" dirty="0" smtClean="0"/>
              <a:t> </a:t>
            </a:r>
            <a:r>
              <a:rPr lang="en-US" sz="4400" dirty="0" smtClean="0"/>
              <a:t>invisible </a:t>
            </a:r>
            <a:r>
              <a:rPr lang="en-US" sz="4400" dirty="0" smtClean="0"/>
              <a:t>hand?</a:t>
            </a:r>
            <a:endParaRPr lang="en-US" sz="4400" dirty="0" smtClean="0"/>
          </a:p>
          <a:p>
            <a:pPr marL="742950" indent="-742950">
              <a:buFont typeface="+mj-lt"/>
              <a:buAutoNum type="alphaUcPeriod"/>
            </a:pPr>
            <a:endParaRPr lang="en-US" sz="6600" dirty="0"/>
          </a:p>
          <a:p>
            <a:pPr marL="400050" lvl="1" indent="0">
              <a:buNone/>
            </a:pPr>
            <a:r>
              <a:rPr lang="en-US" sz="5400" dirty="0" smtClean="0"/>
              <a:t>	</a:t>
            </a:r>
            <a:r>
              <a:rPr lang="en-US" sz="5400" dirty="0" smtClean="0"/>
              <a:t>One component of the</a:t>
            </a:r>
            <a:r>
              <a:rPr lang="en-US" sz="5400" dirty="0" smtClean="0"/>
              <a:t> 	invisible </a:t>
            </a:r>
            <a:r>
              <a:rPr lang="en-US" sz="5400" dirty="0" smtClean="0"/>
              <a:t>hand is …</a:t>
            </a:r>
          </a:p>
        </p:txBody>
      </p:sp>
    </p:spTree>
    <p:extLst>
      <p:ext uri="{BB962C8B-B14F-4D97-AF65-F5344CB8AC3E}">
        <p14:creationId xmlns:p14="http://schemas.microsoft.com/office/powerpoint/2010/main" val="4277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READING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ADAM SMITH “Wealth of Nations”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smtClean="0"/>
              <a:t>Explain how specialization increases productivity.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/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/>
              <a:t>How does Adam Smith feel about government in the economy?</a:t>
            </a:r>
          </a:p>
          <a:p>
            <a:pPr marL="742950" indent="-742950">
              <a:buFont typeface="+mj-lt"/>
              <a:buAutoNum type="arabicParenR"/>
            </a:pPr>
            <a:endParaRPr lang="en-US" sz="3600" dirty="0"/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/>
              <a:t>Explain Adam Smith’s concept of the invisible hand.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77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Market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ree Market Web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7"/>
            <a:ext cx="77724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Market Exit Ticket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4 types of economic systems are 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Profit is </a:t>
            </a:r>
            <a:r>
              <a:rPr lang="en-US" dirty="0" smtClean="0"/>
              <a:t>the </a:t>
            </a:r>
            <a:r>
              <a:rPr lang="en-US" dirty="0" smtClean="0"/>
              <a:t>main </a:t>
            </a:r>
            <a:r>
              <a:rPr lang="en-US" dirty="0" smtClean="0"/>
              <a:t>goal </a:t>
            </a:r>
            <a:r>
              <a:rPr lang="en-US" dirty="0" smtClean="0"/>
              <a:t>of a Capitalist/free market system because 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is important to a Capitalist/free market system because 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“invisible hand” is …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difference between the Factor market and the Product market is </a:t>
            </a:r>
            <a:r>
              <a:rPr lang="en-US" dirty="0" smtClean="0">
                <a:solidFill>
                  <a:srgbClr val="000000"/>
                </a:solidFill>
              </a:rPr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b="1" dirty="0"/>
              <a:t>Chapter </a:t>
            </a:r>
            <a:r>
              <a:rPr lang="en-US" altLang="en-US" b="1" dirty="0" smtClean="0"/>
              <a:t>2</a:t>
            </a:r>
            <a:r>
              <a:rPr lang="en-US" altLang="en-US" b="1" dirty="0"/>
              <a:t> </a:t>
            </a:r>
            <a:r>
              <a:rPr lang="en-US" altLang="en-US" b="1" dirty="0" smtClean="0"/>
              <a:t>Section 2</a:t>
            </a:r>
            <a:endParaRPr lang="en-US" alt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2438400"/>
            <a:ext cx="8305800" cy="3733800"/>
          </a:xfr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 smtClean="0"/>
              <a:t>Traditional Economies</a:t>
            </a:r>
            <a:endParaRPr lang="en-US" altLang="en-US" sz="3600" b="1" dirty="0"/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alt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</a:t>
            </a:r>
            <a:r>
              <a:rPr lang="en-US" alt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Economies</a:t>
            </a:r>
            <a:endParaRPr lang="en-US" alt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/>
              <a:t>Centrally Planned Economies</a:t>
            </a:r>
          </a:p>
          <a:p>
            <a:pPr marL="609600" indent="-609600" algn="l">
              <a:lnSpc>
                <a:spcPct val="150000"/>
              </a:lnSpc>
              <a:buFontTx/>
              <a:buAutoNum type="arabicPeriod"/>
            </a:pPr>
            <a:r>
              <a:rPr lang="en-US" altLang="en-US" sz="3600" b="1" dirty="0"/>
              <a:t> </a:t>
            </a:r>
            <a:r>
              <a:rPr lang="en-US" altLang="en-US" sz="3600" b="1" dirty="0" smtClean="0"/>
              <a:t>Mixed </a:t>
            </a:r>
            <a:r>
              <a:rPr lang="en-US" altLang="en-US" sz="3600" b="1" dirty="0"/>
              <a:t>Economies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252" y="1697358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FREE MARKET PART II</a:t>
            </a:r>
            <a:endParaRPr 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/>
              <a:t>Factor and Product Markets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u="sng" dirty="0">
                <a:sym typeface="Wingdings" pitchFamily="2" charset="2"/>
              </a:rPr>
              <a:t>Factor Market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>
                <a:sym typeface="Wingdings" pitchFamily="2" charset="2"/>
              </a:rPr>
              <a:t>Buy &amp; sell land, labor, and </a:t>
            </a:r>
            <a:r>
              <a:rPr lang="en-US" altLang="en-US" sz="2400" dirty="0" smtClean="0">
                <a:sym typeface="Wingdings" pitchFamily="2" charset="2"/>
              </a:rPr>
              <a:t>capital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Households directly or indirectly own all economic resources and supply these to businesses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Businesses demand resources and make payments to owner as rent, interest, wages, or profit income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u="sng" dirty="0">
                <a:sym typeface="Wingdings" pitchFamily="2" charset="2"/>
              </a:rPr>
              <a:t>Product Market</a:t>
            </a:r>
            <a:r>
              <a:rPr lang="en-US" altLang="en-US" sz="2400" dirty="0"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>
                <a:sym typeface="Wingdings" pitchFamily="2" charset="2"/>
              </a:rPr>
              <a:t>where people buy G &amp; S from businesses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Income received from the selling of economic resources is used to purchase goods and services in the product market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Interaction of supply and demand determines prices</a:t>
            </a:r>
          </a:p>
        </p:txBody>
      </p:sp>
    </p:spTree>
    <p:extLst>
      <p:ext uri="{BB962C8B-B14F-4D97-AF65-F5344CB8AC3E}">
        <p14:creationId xmlns:p14="http://schemas.microsoft.com/office/powerpoint/2010/main" val="246160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00400" y="838200"/>
            <a:ext cx="2819400" cy="82232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Resource Owners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(Households)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4572000"/>
            <a:ext cx="2971800" cy="830997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Business Organ.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Producers/Firms)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Factor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24384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Product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8" name="Arc 6"/>
          <p:cNvSpPr>
            <a:spLocks/>
          </p:cNvSpPr>
          <p:nvPr/>
        </p:nvSpPr>
        <p:spPr bwMode="auto">
          <a:xfrm>
            <a:off x="6019800" y="1143000"/>
            <a:ext cx="18288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 rot="21536244" flipH="1">
            <a:off x="1371600" y="1143000"/>
            <a:ext cx="18288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0" name="Arc 8"/>
          <p:cNvSpPr>
            <a:spLocks/>
          </p:cNvSpPr>
          <p:nvPr/>
        </p:nvSpPr>
        <p:spPr bwMode="auto">
          <a:xfrm rot="-10930981">
            <a:off x="1447800" y="3200400"/>
            <a:ext cx="17526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16128391">
            <a:off x="2704307" y="4763293"/>
            <a:ext cx="533400" cy="455613"/>
          </a:xfrm>
          <a:prstGeom prst="flowChartExtra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066800" y="2362200"/>
            <a:ext cx="609600" cy="381000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-16328069">
            <a:off x="5865813" y="992187"/>
            <a:ext cx="533400" cy="377825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 rot="10647796" flipH="1">
            <a:off x="6175375" y="3275013"/>
            <a:ext cx="16764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2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620000" y="3124200"/>
            <a:ext cx="381000" cy="4572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 flipH="1">
            <a:off x="1752600" y="14478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7" name="Arc 15"/>
          <p:cNvSpPr>
            <a:spLocks/>
          </p:cNvSpPr>
          <p:nvPr/>
        </p:nvSpPr>
        <p:spPr bwMode="auto">
          <a:xfrm rot="-10766421">
            <a:off x="1828800" y="3200400"/>
            <a:ext cx="13716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Arc 16"/>
          <p:cNvSpPr>
            <a:spLocks/>
          </p:cNvSpPr>
          <p:nvPr/>
        </p:nvSpPr>
        <p:spPr bwMode="auto">
          <a:xfrm flipV="1">
            <a:off x="6172200" y="3124200"/>
            <a:ext cx="11430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9" name="Arc 17"/>
          <p:cNvSpPr>
            <a:spLocks/>
          </p:cNvSpPr>
          <p:nvPr/>
        </p:nvSpPr>
        <p:spPr bwMode="auto">
          <a:xfrm>
            <a:off x="6019800" y="1524000"/>
            <a:ext cx="1295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7010400" y="2362200"/>
            <a:ext cx="533400" cy="3048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4393915">
            <a:off x="6083300" y="4638675"/>
            <a:ext cx="457200" cy="4572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4721404">
            <a:off x="2895600" y="1295400"/>
            <a:ext cx="381000" cy="3810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219200" y="5358916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00"/>
                </a:solidFill>
              </a:rPr>
              <a:t>The Circular Flow Model</a:t>
            </a: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572000" y="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PRODUCT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4864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FACTOR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219200" y="57912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9900"/>
                </a:solidFill>
              </a:rPr>
              <a:t>Green Arrows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represent flow of money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Black Arrows represent flow of goods/services</a:t>
            </a:r>
          </a:p>
        </p:txBody>
      </p:sp>
    </p:spTree>
    <p:extLst>
      <p:ext uri="{BB962C8B-B14F-4D97-AF65-F5344CB8AC3E}">
        <p14:creationId xmlns:p14="http://schemas.microsoft.com/office/powerpoint/2010/main" val="1617839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4" grpId="0" animBg="1"/>
      <p:bldP spid="23566" grpId="0" animBg="1"/>
      <p:bldP spid="23567" grpId="0" animBg="1"/>
      <p:bldP spid="23568" grpId="0" animBg="1"/>
      <p:bldP spid="23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00400" y="838200"/>
            <a:ext cx="2819400" cy="82232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Resource Owners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(Households)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00400" y="4572000"/>
            <a:ext cx="2971800" cy="830997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Business Organ.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Producers/Firms)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Factor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24384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Product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6" name="Arc 6"/>
          <p:cNvSpPr>
            <a:spLocks/>
          </p:cNvSpPr>
          <p:nvPr/>
        </p:nvSpPr>
        <p:spPr bwMode="auto">
          <a:xfrm>
            <a:off x="6019800" y="1143000"/>
            <a:ext cx="18288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7" name="Arc 7"/>
          <p:cNvSpPr>
            <a:spLocks/>
          </p:cNvSpPr>
          <p:nvPr/>
        </p:nvSpPr>
        <p:spPr bwMode="auto">
          <a:xfrm rot="21536244" flipH="1">
            <a:off x="1371600" y="1143000"/>
            <a:ext cx="18288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8" name="Arc 8"/>
          <p:cNvSpPr>
            <a:spLocks/>
          </p:cNvSpPr>
          <p:nvPr/>
        </p:nvSpPr>
        <p:spPr bwMode="auto">
          <a:xfrm rot="-10930981">
            <a:off x="1447800" y="3200400"/>
            <a:ext cx="17526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 rot="-16128391">
            <a:off x="2704307" y="4763293"/>
            <a:ext cx="533400" cy="455613"/>
          </a:xfrm>
          <a:prstGeom prst="flowChartExtra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066800" y="2362200"/>
            <a:ext cx="609600" cy="381000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16328069">
            <a:off x="5865813" y="992187"/>
            <a:ext cx="533400" cy="377825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rot="10647796" flipH="1">
            <a:off x="6175375" y="3275013"/>
            <a:ext cx="16764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2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620000" y="3124200"/>
            <a:ext cx="381000" cy="4572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 flipH="1">
            <a:off x="1752600" y="14478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 rot="-10766421">
            <a:off x="1828800" y="3200400"/>
            <a:ext cx="13716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6" name="Arc 16"/>
          <p:cNvSpPr>
            <a:spLocks/>
          </p:cNvSpPr>
          <p:nvPr/>
        </p:nvSpPr>
        <p:spPr bwMode="auto">
          <a:xfrm flipV="1">
            <a:off x="6172200" y="3124200"/>
            <a:ext cx="11430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7" name="Arc 17"/>
          <p:cNvSpPr>
            <a:spLocks/>
          </p:cNvSpPr>
          <p:nvPr/>
        </p:nvSpPr>
        <p:spPr bwMode="auto">
          <a:xfrm>
            <a:off x="6019800" y="1524000"/>
            <a:ext cx="1295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010400" y="2362200"/>
            <a:ext cx="533400" cy="3048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 rot="4393915">
            <a:off x="6083300" y="4638675"/>
            <a:ext cx="457200" cy="4572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4721404">
            <a:off x="2895600" y="1295400"/>
            <a:ext cx="381000" cy="3810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219200" y="57912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9900"/>
                </a:solidFill>
              </a:rPr>
              <a:t>Green Arrows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represent flow of money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Black Arrows represent flow of goods/services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934200" y="838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Earn Income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467600" y="4495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Pay for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57200" y="43434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Receive Revenue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838200" y="6858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Spend Income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438400" y="18288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Buy Goods 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&amp; Services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438400" y="35052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Sell Goods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&amp; Services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257800" y="1752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Sell Scarce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257800" y="34290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Buy Scarce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PRODUCT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4864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FACTOR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597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Factor Market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Product Market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52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0BA0E88-D8CB-4351-9844-8F15297A759F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3-13</a:t>
            </a:r>
          </a:p>
        </p:txBody>
      </p:sp>
      <p:pic>
        <p:nvPicPr>
          <p:cNvPr id="135172" name="Picture 17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1484313" y="433388"/>
            <a:ext cx="67278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Competition and Free Enterprise</a:t>
            </a:r>
            <a:endParaRPr lang="en-US" altLang="en-US" sz="1800" b="1" smtClean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35174" name="Picture 28" descr="slide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838200"/>
            <a:ext cx="72866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13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</a:t>
            </a:r>
            <a:r>
              <a:rPr lang="en-US" sz="3600" dirty="0" smtClean="0"/>
              <a:t>characteristic </a:t>
            </a:r>
            <a:r>
              <a:rPr lang="en-US" sz="3600" dirty="0" smtClean="0"/>
              <a:t>of </a:t>
            </a:r>
            <a:r>
              <a:rPr lang="en-US" sz="3600" dirty="0" smtClean="0"/>
              <a:t>Capitalism that drives people to improve their well being is </a:t>
            </a:r>
            <a:r>
              <a:rPr lang="en-US" sz="3600" dirty="0" smtClean="0"/>
              <a:t>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most important characteristic of a Capitalist system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7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95400"/>
          </a:xfrm>
        </p:spPr>
        <p:txBody>
          <a:bodyPr/>
          <a:lstStyle/>
          <a:p>
            <a:r>
              <a:rPr lang="en-US" altLang="en-US" sz="4000" b="1" u="sng" dirty="0" smtClean="0"/>
              <a:t>CHAPTER 2 SECTION 2 Continued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Self-Regulating </a:t>
            </a:r>
            <a:r>
              <a:rPr lang="en-US" altLang="en-US" sz="4000" b="1" dirty="0"/>
              <a:t>Nature of the Marketplace</a:t>
            </a:r>
            <a:r>
              <a:rPr lang="en-US" altLang="en-US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r>
              <a:rPr lang="en-US" altLang="en-US" dirty="0"/>
              <a:t>Self Interest</a:t>
            </a:r>
          </a:p>
          <a:p>
            <a:pPr lvl="1"/>
            <a:r>
              <a:rPr lang="en-US" altLang="en-US" dirty="0"/>
              <a:t>Buyers &amp; Sellers only consider their personal gain</a:t>
            </a:r>
          </a:p>
          <a:p>
            <a:r>
              <a:rPr lang="en-US" altLang="en-US" dirty="0"/>
              <a:t>Competition</a:t>
            </a:r>
          </a:p>
          <a:p>
            <a:pPr lvl="1"/>
            <a:r>
              <a:rPr lang="en-US" altLang="en-US" dirty="0"/>
              <a:t>Drives prices down</a:t>
            </a:r>
          </a:p>
          <a:p>
            <a:pPr lvl="1"/>
            <a:r>
              <a:rPr lang="en-US" altLang="en-US" dirty="0"/>
              <a:t>People want to buy the highest quality at the cheapest price.</a:t>
            </a:r>
          </a:p>
          <a:p>
            <a:r>
              <a:rPr lang="en-US" altLang="en-US" dirty="0"/>
              <a:t>The invisible </a:t>
            </a:r>
            <a:r>
              <a:rPr lang="en-US" altLang="en-US" dirty="0" smtClean="0"/>
              <a:t>hand</a:t>
            </a:r>
            <a:endParaRPr lang="en-US" altLang="en-US" dirty="0"/>
          </a:p>
          <a:p>
            <a:pPr lvl="1"/>
            <a:r>
              <a:rPr lang="en-US" altLang="en-US" dirty="0"/>
              <a:t>Self-Interest and Competition drives the market</a:t>
            </a:r>
          </a:p>
        </p:txBody>
      </p:sp>
    </p:spTree>
    <p:extLst>
      <p:ext uri="{BB962C8B-B14F-4D97-AF65-F5344CB8AC3E}">
        <p14:creationId xmlns:p14="http://schemas.microsoft.com/office/powerpoint/2010/main" val="26616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446</Words>
  <Application>Microsoft Office PowerPoint</Application>
  <PresentationFormat>On-screen Show (4:3)</PresentationFormat>
  <Paragraphs>96</Paragraphs>
  <Slides>13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Default Design</vt:lpstr>
      <vt:lpstr>12_TP030004031</vt:lpstr>
      <vt:lpstr>6_Blank Presentation</vt:lpstr>
      <vt:lpstr>1_Default Design</vt:lpstr>
      <vt:lpstr>2_Default Design</vt:lpstr>
      <vt:lpstr>3_Default Design</vt:lpstr>
      <vt:lpstr>Tuesday August 25, 2015 Mr. Goblirsch – Economics</vt:lpstr>
      <vt:lpstr>Chapter 2 Section 2</vt:lpstr>
      <vt:lpstr>Factor and Product Markets</vt:lpstr>
      <vt:lpstr>PowerPoint Presentation</vt:lpstr>
      <vt:lpstr>PowerPoint Presentation</vt:lpstr>
      <vt:lpstr>STRUCTURED ACADEMIC DISCUSSION</vt:lpstr>
      <vt:lpstr>Section 3-13</vt:lpstr>
      <vt:lpstr>STRUCTURED ACADEMIC DISCUSSION</vt:lpstr>
      <vt:lpstr>CHAPTER 2 SECTION 2 Continued Self-Regulating Nature of the Marketplace </vt:lpstr>
      <vt:lpstr>STRUCTURED ACADEMIC DISCUSSION</vt:lpstr>
      <vt:lpstr>READING:  ADAM SMITH “Wealth of Nations”</vt:lpstr>
      <vt:lpstr>Free Market Web</vt:lpstr>
      <vt:lpstr>Free Market Exit Ticket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28</cp:revision>
  <cp:lastPrinted>2015-08-24T13:12:40Z</cp:lastPrinted>
  <dcterms:created xsi:type="dcterms:W3CDTF">2007-01-23T21:58:22Z</dcterms:created>
  <dcterms:modified xsi:type="dcterms:W3CDTF">2015-08-25T13:51:05Z</dcterms:modified>
</cp:coreProperties>
</file>