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4093" r:id="rId3"/>
    <p:sldMasterId id="2147484107" r:id="rId4"/>
    <p:sldMasterId id="2147484119" r:id="rId5"/>
    <p:sldMasterId id="2147484133" r:id="rId6"/>
  </p:sldMasterIdLst>
  <p:sldIdLst>
    <p:sldId id="278" r:id="rId7"/>
    <p:sldId id="260" r:id="rId8"/>
    <p:sldId id="261" r:id="rId9"/>
    <p:sldId id="262" r:id="rId10"/>
    <p:sldId id="283" r:id="rId11"/>
    <p:sldId id="263" r:id="rId12"/>
    <p:sldId id="264" r:id="rId13"/>
    <p:sldId id="284" r:id="rId14"/>
    <p:sldId id="279" r:id="rId15"/>
    <p:sldId id="280" r:id="rId16"/>
    <p:sldId id="285" r:id="rId17"/>
    <p:sldId id="281" r:id="rId18"/>
    <p:sldId id="282" r:id="rId19"/>
    <p:sldId id="277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1385C4-EF64-4425-9427-467DD0FF9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8A1CBA-5E4E-45BA-B450-D49F99BC2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5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E46864-AF86-42EF-ABE4-259CA9ED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1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655736-568E-4995-B62B-994AAA3BA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0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276958-7B22-4CAE-9FB6-C8A1399B5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9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AABE11-99D0-4922-B6EA-8D9B38312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6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FF734D-6052-4364-8EF5-72AD8DBFB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44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931308-F923-4E05-8316-B29A79488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6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548BF4-0C34-484D-A4E9-25D3B72C0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2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E068BC-75A5-4A77-8936-86B3E3F48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3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0187C3-31D5-4CAB-BD00-50C19FAF9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3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5BA3FE-DFBA-4C5E-8055-ECBE871EE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6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F01E16-AD1C-457A-8981-28646BC75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0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4B29DA-90D9-4942-9076-F449129AD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54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85A34E-C384-4D89-82C4-E3F50C456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7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8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grpSp>
          <p:nvGrpSpPr>
            <p:cNvPr id="768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68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768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768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768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768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768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768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768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768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768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</p:grpSp>
      </p:grpSp>
      <p:sp>
        <p:nvSpPr>
          <p:cNvPr id="768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94700F-CA8A-4FC4-BF11-0303B6F4B8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96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3147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9" grpId="0"/>
      <p:bldP spid="768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75ABE-0B0A-49F0-816B-6A8EEE31E2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943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513C8E-CBD3-4182-9D17-835BB51AB3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2597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BEB046-09DF-48D4-BCF0-DBD735C765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214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6F7C1C-6B08-4D0B-A342-D5ADBCE5F6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1670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9E9030-17A8-4798-BD07-0E441D93FD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3136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B36D60-58EC-41CD-97E2-4F57B3EAAC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373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A30925-C780-4D7A-9653-5239F98EB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37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6E4A4F-A50F-4FC7-9ACE-5D0D10873D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7437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F5D5E-3EAE-4685-B02A-B7EA894E6D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3564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C4127A-2B6F-4C38-A7FD-151B4957E4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2374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F95961-FDA8-49F3-9805-1FBD084D77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8822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55630F-6F5B-47A5-8952-A02B36DE41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1975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F6D3B-BA43-42F4-B681-F491139A8E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0953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9CF98D8-1E69-49E4-ADFE-647FFA9D2CA1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47819C8-9A96-4FC5-8335-F1D73568F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80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9EDC852-F368-4E71-8C74-C2F8C12E11EC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C580AAF-89E0-4BF7-8BEC-DF0DD67E7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62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60EAD83-FEAE-4FA8-81FF-DBB0E9C2599C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4F3C352-09B6-48C6-A478-7E20A6F55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4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1980C5B-D2CC-409C-BC68-C4E64BEBAC68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F31DE3C-99E3-42E3-8C23-ECC862F78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7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D803E-7A35-4516-A8A3-2E702F8B0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D723E3-F068-4884-811F-4B497724F4CC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6CDB48C-5C72-4F3A-91F3-C312EB6F6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6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3A07A5E-2FE8-454A-85E1-8E35AC04F754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54AFA7C-26F9-40AF-B88B-645727EE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1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F6E724A-4144-4139-A101-1B1FC692872A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55EE959-6A82-4E4F-9B04-224E6F4D3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85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01C0C63-9EB6-49FA-831B-BB4D9E8C636F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A107178-8493-43AE-BCC4-6CD9F0483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9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6FE6F41-9218-4626-B7F0-9CEEC4AB1C79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F86A1F1-3D3C-4229-B0A5-C4E01DCAC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42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EC208A9-74C0-4C3B-88E0-ACEF9933CEE2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C07FF3A-AA52-4B78-9CEE-ECC44AC6C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85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D90CE19-01B1-48F4-89B6-E805AA240063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F981A7C-62F5-483A-909F-B8F07DB53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8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68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768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68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768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94700F-CA8A-4FC4-BF11-0303B6F4B8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96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544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9" grpId="0"/>
      <p:bldP spid="768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75ABE-0B0A-49F0-816B-6A8EEE31E2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3844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513C8E-CBD3-4182-9D17-835BB51AB3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7068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500344-4EE9-4E73-802A-4FE3A479C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23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BEB046-09DF-48D4-BCF0-DBD735C765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1113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6F7C1C-6B08-4D0B-A342-D5ADBCE5F6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9179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9E9030-17A8-4798-BD07-0E441D93FD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3746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B36D60-58EC-41CD-97E2-4F57B3EAAC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4473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6E4A4F-A50F-4FC7-9ACE-5D0D10873D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2773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F5D5E-3EAE-4685-B02A-B7EA894E6D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9725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C4127A-2B6F-4C38-A7FD-151B4957E4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9563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F95961-FDA8-49F3-9805-1FBD084D77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6530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55630F-6F5B-47A5-8952-A02B36DE41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860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F6D3B-BA43-42F4-B681-F491139A8E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222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156F00-0867-4D60-BE30-F4AB6FD64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60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68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768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68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68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768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94700F-CA8A-4FC4-BF11-0303B6F4B8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96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746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9" grpId="0"/>
      <p:bldP spid="768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75ABE-0B0A-49F0-816B-6A8EEE31E2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0875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513C8E-CBD3-4182-9D17-835BB51AB3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7049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BEB046-09DF-48D4-BCF0-DBD735C765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5642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6F7C1C-6B08-4D0B-A342-D5ADBCE5F6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6320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9E9030-17A8-4798-BD07-0E441D93FD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8835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B36D60-58EC-41CD-97E2-4F57B3EAAC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1699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6E4A4F-A50F-4FC7-9ACE-5D0D10873D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78348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F5D5E-3EAE-4685-B02A-B7EA894E6D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8689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C4127A-2B6F-4C38-A7FD-151B4957E4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2430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1F4B2D-F2CE-41EE-BEA9-D9BFA8AAA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7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F95961-FDA8-49F3-9805-1FBD084D77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693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55630F-6F5B-47A5-8952-A02B36DE41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00372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F6D3B-BA43-42F4-B681-F491139A8E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3670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E9B8CA-2C12-4191-B190-4179C8188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5B417-9E5C-4C0C-AD37-6EF6D38B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99B86-D83C-4B57-AF45-4CBCB5C81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81C047-DFD2-4256-9478-5297BAF7A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-96" charset="0"/>
              </a:defRPr>
            </a:lvl1pPr>
          </a:lstStyle>
          <a:p>
            <a:fld id="{30CAA815-EB8C-4A09-AEEE-B110C650F4A8}" type="slidenum">
              <a:rPr lang="en-US" alt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9999CC"/>
                </a:solidFill>
                <a:cs typeface="+mn-cs"/>
              </a:endParaRPr>
            </a:p>
          </p:txBody>
        </p:sp>
      </p:grp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89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/>
      <p:bldP spid="757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-96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96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96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96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7649D02-72AF-40ED-BBD6-12628E50664F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3270955-5174-47B7-BCC6-70DF83DE3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1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-96" charset="0"/>
              </a:defRPr>
            </a:lvl1pPr>
          </a:lstStyle>
          <a:p>
            <a:fld id="{30CAA815-EB8C-4A09-AEEE-B110C650F4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9999CC"/>
                </a:solidFill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9999CC"/>
                </a:solidFill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6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/>
      <p:bldP spid="757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-96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96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96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96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-96" charset="0"/>
              </a:defRPr>
            </a:lvl1pPr>
          </a:lstStyle>
          <a:p>
            <a:fld id="{30CAA815-EB8C-4A09-AEEE-B110C650F4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9999CC"/>
                </a:solidFill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9999CC"/>
                </a:solidFill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5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/>
      <p:bldP spid="757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-96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96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96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96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Monday August 31,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</a:t>
            </a:r>
            <a:r>
              <a:rPr lang="en-US" sz="2000" dirty="0" smtClean="0">
                <a:solidFill>
                  <a:schemeClr val="tx2"/>
                </a:solidFill>
              </a:rPr>
              <a:t>:</a:t>
            </a:r>
            <a:endParaRPr lang="en-US" sz="20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000" dirty="0" smtClean="0"/>
              <a:t>Analyze the division and conflicts that developed between the industrial North and plantation South.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</a:t>
            </a:r>
            <a:r>
              <a:rPr lang="en-US" sz="2000" dirty="0" smtClean="0"/>
              <a:t>Division Journal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CONCEPT: Sectionalism (</a:t>
            </a:r>
            <a:r>
              <a:rPr lang="en-US" sz="2000" dirty="0" err="1" smtClean="0"/>
              <a:t>NearPod</a:t>
            </a:r>
            <a:r>
              <a:rPr lang="en-US" sz="2000" dirty="0" smtClean="0"/>
              <a:t>)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MAP: States Choose </a:t>
            </a:r>
            <a:r>
              <a:rPr lang="en-US" sz="2000" dirty="0" smtClean="0"/>
              <a:t>Sides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VIDEO:  America the Story of Us: Division</a:t>
            </a:r>
            <a:endParaRPr lang="en-US" sz="12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Division Journal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	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Write a paragraph journal entry on the topic below.</a:t>
            </a:r>
            <a:endParaRPr lang="en-US" sz="2400" dirty="0" smtClean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/>
              <a:t>Compromise means both sides working together and meeting “in the middle” to reach an agreement.  What happens when one side, or both sides, refuse to compromise on an issue?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202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 txBox="1">
            <a:spLocks noChangeArrowheads="1"/>
          </p:cNvSpPr>
          <p:nvPr/>
        </p:nvSpPr>
        <p:spPr bwMode="auto">
          <a:xfrm>
            <a:off x="0" y="250825"/>
            <a:ext cx="9144000" cy="264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</a:rPr>
              <a:t>			North Pleased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</a:rPr>
              <a:t>California admitted as Free State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</a:rPr>
              <a:t>                       South Pleased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</a:rPr>
              <a:t>New &amp; Harsh Fugitive Slave Laws Passed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</a:rPr>
              <a:t>                       N &amp; S Pleased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</a:rPr>
              <a:t>Popular Sovereignty in New Mexico &amp; Utah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</a:rPr>
              <a:t>(residents vote for or against slavery)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			         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411163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solidFill>
                  <a:schemeClr val="tx1"/>
                </a:solidFill>
                <a:latin typeface="Comic Sans MS" pitchFamily="66" charset="0"/>
              </a:rPr>
              <a:t>2. Compromise of 1850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0419"/>
            <a:ext cx="8610600" cy="46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5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Structured Academic Discussion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What was the Missouri Compromise?</a:t>
            </a:r>
          </a:p>
          <a:p>
            <a:pPr lvl="1"/>
            <a:r>
              <a:rPr lang="en-US" altLang="en-US" sz="3600" dirty="0" smtClean="0"/>
              <a:t>The Missouri Compromise was …</a:t>
            </a:r>
          </a:p>
          <a:p>
            <a:pPr lvl="1"/>
            <a:endParaRPr lang="en-US" altLang="en-US" sz="3600" dirty="0"/>
          </a:p>
          <a:p>
            <a:pPr lvl="0">
              <a:buClr>
                <a:srgbClr val="00007D"/>
              </a:buClr>
            </a:pPr>
            <a:r>
              <a:rPr lang="en-US" altLang="en-US" sz="4000" dirty="0" smtClean="0">
                <a:solidFill>
                  <a:srgbClr val="000000"/>
                </a:solidFill>
              </a:rPr>
              <a:t>What was the Compromise of 1850?</a:t>
            </a:r>
            <a:endParaRPr lang="en-US" altLang="en-US" sz="4000" dirty="0">
              <a:solidFill>
                <a:srgbClr val="000000"/>
              </a:solidFill>
            </a:endParaRPr>
          </a:p>
          <a:p>
            <a:pPr lvl="1"/>
            <a:r>
              <a:rPr lang="en-US" altLang="en-US" sz="3600" dirty="0" smtClean="0"/>
              <a:t>The Compromise of 1850 was …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94106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364328" cy="6858000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buNone/>
            </a:pPr>
            <a:r>
              <a:rPr lang="en-US" altLang="en-US" dirty="0" smtClean="0">
                <a:solidFill>
                  <a:schemeClr val="accent2"/>
                </a:solidFill>
                <a:latin typeface="Comic Sans MS" pitchFamily="66" charset="0"/>
              </a:rPr>
              <a:t>VI. Protest &amp; Resistance</a:t>
            </a:r>
          </a:p>
          <a:p>
            <a:pPr marL="571500" indent="-571500" eaLnBrk="1" hangingPunct="1">
              <a:buFontTx/>
              <a:buNone/>
            </a:pPr>
            <a:endParaRPr lang="en-US" altLang="en-US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571500" indent="-571500" eaLnBrk="1" hangingPunct="1"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  <a:latin typeface="Comic Sans MS" pitchFamily="66" charset="0"/>
              </a:rPr>
              <a:t>A. Fugitive Slave Laws infuriate North</a:t>
            </a:r>
          </a:p>
          <a:p>
            <a:pPr marL="571500" indent="-571500" eaLnBrk="1" hangingPunct="1">
              <a:buFontTx/>
              <a:buNone/>
            </a:pPr>
            <a:r>
              <a:rPr lang="en-US" altLang="en-US" dirty="0" smtClean="0">
                <a:solidFill>
                  <a:srgbClr val="FF3300"/>
                </a:solidFill>
                <a:latin typeface="Comic Sans MS" pitchFamily="66" charset="0"/>
              </a:rPr>
              <a:t>Compromise of 1850</a:t>
            </a:r>
          </a:p>
          <a:p>
            <a:pPr marL="571500" indent="-571500" eaLnBrk="1" hangingPunct="1">
              <a:buFontTx/>
              <a:buNone/>
            </a:pPr>
            <a:r>
              <a:rPr lang="en-US" altLang="en-US" dirty="0" smtClean="0">
                <a:solidFill>
                  <a:srgbClr val="FF3300"/>
                </a:solidFill>
                <a:latin typeface="Comic Sans MS" pitchFamily="66" charset="0"/>
              </a:rPr>
              <a:t>Some N used violence to rescue fugitives</a:t>
            </a:r>
          </a:p>
          <a:p>
            <a:pPr marL="571500" indent="-571500" eaLnBrk="1" hangingPunct="1">
              <a:buFontTx/>
              <a:buNone/>
            </a:pPr>
            <a:r>
              <a:rPr lang="en-US" altLang="en-US" dirty="0" smtClean="0">
                <a:solidFill>
                  <a:srgbClr val="FF3300"/>
                </a:solidFill>
                <a:latin typeface="Comic Sans MS" pitchFamily="66" charset="0"/>
              </a:rPr>
              <a:t>Some helped slaves escape to the North</a:t>
            </a:r>
          </a:p>
          <a:p>
            <a:pPr marL="571500" indent="-571500" eaLnBrk="1" hangingPunct="1">
              <a:buFontTx/>
              <a:buNone/>
            </a:pPr>
            <a:endParaRPr lang="en-US" altLang="en-US" sz="13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571500" indent="-571500" eaLnBrk="1" hangingPunct="1"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  <a:latin typeface="Comic Sans MS" pitchFamily="66" charset="0"/>
              </a:rPr>
              <a:t>B. Underground Railroad</a:t>
            </a:r>
          </a:p>
          <a:p>
            <a:pPr marL="571500" indent="-571500" eaLnBrk="1" hangingPunct="1"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  <a:latin typeface="Comic Sans MS" pitchFamily="66" charset="0"/>
              </a:rPr>
              <a:t>	1. escape routes used by fugitive slaves</a:t>
            </a:r>
          </a:p>
          <a:p>
            <a:pPr marL="571500" indent="-571500" eaLnBrk="1" hangingPunct="1"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  <a:latin typeface="Comic Sans MS" pitchFamily="66" charset="0"/>
              </a:rPr>
              <a:t>	2. Harriet Tubman (conductor) helped slaves flee to freedom</a:t>
            </a:r>
          </a:p>
          <a:p>
            <a:pPr marL="571500" indent="-571500" eaLnBrk="1" hangingPunct="1">
              <a:buFontTx/>
              <a:buNone/>
            </a:pPr>
            <a:endParaRPr lang="en-US" altLang="en-US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44" y="3657600"/>
            <a:ext cx="5005656" cy="320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03" y="228600"/>
            <a:ext cx="422495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191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  <a:latin typeface="Comic Sans MS" pitchFamily="66" charset="0"/>
              </a:rPr>
              <a:t>          C. Kansas – Nebraska Act 1854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  <a:latin typeface="Comic Sans MS" pitchFamily="66" charset="0"/>
              </a:rPr>
              <a:t>1. Divide the Territory into 2 </a:t>
            </a:r>
            <a:r>
              <a:rPr lang="en-US" altLang="en-US" dirty="0" err="1" smtClean="0">
                <a:solidFill>
                  <a:schemeClr val="accent2"/>
                </a:solidFill>
                <a:latin typeface="Comic Sans MS" pitchFamily="66" charset="0"/>
              </a:rPr>
              <a:t>Kan</a:t>
            </a:r>
            <a:r>
              <a:rPr lang="en-US" altLang="en-US" dirty="0" smtClean="0">
                <a:solidFill>
                  <a:schemeClr val="accent2"/>
                </a:solidFill>
                <a:latin typeface="Comic Sans MS" pitchFamily="66" charset="0"/>
              </a:rPr>
              <a:t> &amp; Neb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  <a:latin typeface="Comic Sans MS" pitchFamily="66" charset="0"/>
              </a:rPr>
              <a:t>	  a) Established Popular Sovereignty 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3300"/>
                </a:solidFill>
                <a:latin typeface="Comic Sans MS" pitchFamily="66" charset="0"/>
              </a:rPr>
              <a:t>(vote on slavery in each territory)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333399"/>
                </a:solidFill>
                <a:latin typeface="Comic Sans MS" pitchFamily="66" charset="0"/>
              </a:rPr>
              <a:t>2. Bleeding Kansas – Abolitionists &amp; slavery supporters fled to Kansas to vote</a:t>
            </a:r>
            <a:endParaRPr lang="en-US" altLang="en-US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3300"/>
                </a:solidFill>
                <a:latin typeface="Comic Sans MS" pitchFamily="66" charset="0"/>
              </a:rPr>
              <a:t>1855 – enough population to vote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3300"/>
                </a:solidFill>
                <a:latin typeface="Comic Sans MS" pitchFamily="66" charset="0"/>
              </a:rPr>
              <a:t>“Border ruffians” from Missouri vote, establish pro-slavery government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3300"/>
                </a:solidFill>
                <a:latin typeface="Comic Sans MS" pitchFamily="66" charset="0"/>
              </a:rPr>
              <a:t>Abolitionists establish separate </a:t>
            </a:r>
            <a:r>
              <a:rPr lang="en-US" altLang="en-US" dirty="0" err="1" smtClean="0">
                <a:solidFill>
                  <a:srgbClr val="FF3300"/>
                </a:solidFill>
                <a:latin typeface="Comic Sans MS" pitchFamily="66" charset="0"/>
              </a:rPr>
              <a:t>govt</a:t>
            </a:r>
            <a:endParaRPr lang="en-US" altLang="en-US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3300"/>
                </a:solidFill>
                <a:latin typeface="Comic Sans MS" pitchFamily="66" charset="0"/>
              </a:rPr>
              <a:t>Violence breaks out over control of Kansas</a:t>
            </a:r>
            <a:endParaRPr lang="en-US" altLang="en-US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70294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7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Structured Academic Discussion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altLang="en-US" sz="4400" dirty="0" smtClean="0"/>
              <a:t>What was the Underground Railroad?</a:t>
            </a:r>
          </a:p>
          <a:p>
            <a:pPr lvl="1"/>
            <a:r>
              <a:rPr lang="en-US" altLang="en-US" sz="4000" dirty="0" smtClean="0"/>
              <a:t>The Underground Railroad was …</a:t>
            </a:r>
            <a:endParaRPr lang="en-US" altLang="en-US" sz="4000" dirty="0"/>
          </a:p>
          <a:p>
            <a:endParaRPr lang="en-US" altLang="en-US" sz="4400" dirty="0" smtClean="0"/>
          </a:p>
          <a:p>
            <a:r>
              <a:rPr lang="en-US" altLang="en-US" sz="4400" dirty="0" smtClean="0"/>
              <a:t>What did the Kansas-Nebraska act do?</a:t>
            </a:r>
          </a:p>
          <a:p>
            <a:pPr lvl="1"/>
            <a:r>
              <a:rPr lang="en-US" altLang="en-US" sz="4000" dirty="0" smtClean="0"/>
              <a:t>The Kansas-Nebraska act …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90698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pPr algn="ctr"/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 Choose Sides Map</a:t>
            </a:r>
            <a:endParaRPr lang="en-US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i="1" dirty="0" smtClean="0"/>
              <a:t>STEP 1</a:t>
            </a:r>
          </a:p>
          <a:p>
            <a:pPr marL="0" indent="0">
              <a:buNone/>
            </a:pPr>
            <a:r>
              <a:rPr lang="en-US" altLang="en-US" sz="4400" u="sng" dirty="0" smtClean="0"/>
              <a:t>DIRECTIONS</a:t>
            </a:r>
            <a:r>
              <a:rPr lang="en-US" altLang="en-US" sz="4400" dirty="0" smtClean="0"/>
              <a:t>:</a:t>
            </a:r>
          </a:p>
          <a:p>
            <a:pPr marL="742950" indent="-742950">
              <a:buAutoNum type="arabicParenR"/>
            </a:pPr>
            <a:r>
              <a:rPr lang="en-US" altLang="en-US" sz="4400" dirty="0" smtClean="0"/>
              <a:t>Label each of the 31 states with their 2 letter abbreviation.</a:t>
            </a:r>
          </a:p>
          <a:p>
            <a:pPr marL="742950" indent="-742950">
              <a:buAutoNum type="arabicParenR"/>
            </a:pPr>
            <a:r>
              <a:rPr lang="en-US" altLang="en-US" sz="4400" dirty="0" smtClean="0"/>
              <a:t>Write an “S” in the states where slavery was still legal.</a:t>
            </a:r>
          </a:p>
        </p:txBody>
      </p:sp>
    </p:spTree>
    <p:extLst>
      <p:ext uri="{BB962C8B-B14F-4D97-AF65-F5344CB8AC3E}">
        <p14:creationId xmlns:p14="http://schemas.microsoft.com/office/powerpoint/2010/main" val="1340740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4293" y="3276600"/>
            <a:ext cx="9144000" cy="685800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FF0000"/>
                </a:solidFill>
              </a:rPr>
              <a:t>Ch</a:t>
            </a:r>
            <a:r>
              <a:rPr lang="en-US" altLang="en-US" dirty="0" smtClean="0">
                <a:solidFill>
                  <a:srgbClr val="FF0000"/>
                </a:solidFill>
              </a:rPr>
              <a:t> 3 Wrap </a:t>
            </a:r>
            <a:r>
              <a:rPr lang="en-US" altLang="en-US" dirty="0" err="1" smtClean="0">
                <a:solidFill>
                  <a:srgbClr val="FF0000"/>
                </a:solidFill>
              </a:rPr>
              <a:t>Ch</a:t>
            </a:r>
            <a:r>
              <a:rPr lang="en-US" altLang="en-US" dirty="0" smtClean="0">
                <a:solidFill>
                  <a:srgbClr val="FF0000"/>
                </a:solidFill>
              </a:rPr>
              <a:t> 4 Begins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-3220" y="0"/>
            <a:ext cx="9144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ln w="2450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SECTIONALISM:</a:t>
            </a:r>
          </a:p>
          <a:p>
            <a:pPr algn="ctr">
              <a:defRPr/>
            </a:pPr>
            <a:r>
              <a:rPr lang="en-US" sz="3600" b="1" dirty="0">
                <a:ln w="24500" cmpd="dbl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rPr>
              <a:t>Loyalty to the interests of</a:t>
            </a:r>
          </a:p>
          <a:p>
            <a:pPr algn="ctr">
              <a:defRPr/>
            </a:pPr>
            <a:r>
              <a:rPr lang="en-US" sz="3600" b="1" dirty="0">
                <a:ln w="24500" cmpd="dbl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rPr>
              <a:t>A region rather than the</a:t>
            </a:r>
          </a:p>
          <a:p>
            <a:pPr algn="ctr">
              <a:defRPr/>
            </a:pPr>
            <a:r>
              <a:rPr lang="en-US" sz="3600" b="1" dirty="0">
                <a:ln w="24500" cmpd="dbl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rPr>
              <a:t>Country as a whole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1163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  <a:latin typeface="Comic Sans MS" pitchFamily="66" charset="0"/>
              </a:rPr>
              <a:t>I. Industry Grows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Industrial Revolution spreads to the U.S.</a:t>
            </a: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sz="2800" dirty="0" smtClean="0">
                <a:latin typeface="Comic Sans MS" pitchFamily="66" charset="0"/>
              </a:rPr>
              <a:t>Industrialization began in New England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– farming was not profitable</a:t>
            </a:r>
          </a:p>
          <a:p>
            <a:pPr marL="514350" indent="-514350" eaLnBrk="1" hangingPunct="1">
              <a:buFontTx/>
              <a:buAutoNum type="alphaUcPeriod"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Farmers began specializing, selling to urban markets, &amp; using cash to purchase manufactured goods = </a:t>
            </a:r>
            <a:r>
              <a:rPr lang="en-US" sz="2800" dirty="0" smtClean="0">
                <a:latin typeface="Comic Sans MS" pitchFamily="66" charset="0"/>
              </a:rPr>
              <a:t>Market economy</a:t>
            </a:r>
          </a:p>
          <a:p>
            <a:pPr marL="514350" indent="-514350" eaLnBrk="1" hangingPunct="1">
              <a:buFontTx/>
              <a:buAutoNum type="alphaUcPeriod"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sz="2800" dirty="0" smtClean="0">
                <a:latin typeface="Comic Sans MS" pitchFamily="66" charset="0"/>
              </a:rPr>
              <a:t>“American system” –                         transportation systems make                         travel easier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			         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5607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1163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  <a:latin typeface="Comic Sans MS" pitchFamily="66" charset="0"/>
              </a:rPr>
              <a:t>II. Market Revolution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Comic Sans MS" pitchFamily="66" charset="0"/>
              </a:rPr>
              <a:t>1840s alone, national economy grew more than it had in first 40 years of the century</a:t>
            </a:r>
          </a:p>
          <a:p>
            <a:pPr marL="0" indent="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Comic Sans MS" pitchFamily="66" charset="0"/>
              </a:rPr>
              <a:t>  Growth of free enterprise &amp; entrepreneurs 	invested in industries</a:t>
            </a:r>
            <a:endParaRPr lang="en-US" alt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Comic Sans MS" pitchFamily="66" charset="0"/>
              </a:rPr>
              <a:t>  Inventions fueled economic revolution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1807 – 1</a:t>
            </a:r>
            <a:r>
              <a:rPr lang="en-US" altLang="en-US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US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 steamboat, by 1830                                         – 	200 = cut shipping rates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1840s – over 3,000 miles of canal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1850s – over 9,000 miles of track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1837 – Samuel Morse – telegraph </a:t>
            </a:r>
            <a:r>
              <a:rPr lang="en-US" altLang="en-US" sz="1900" dirty="0" smtClean="0">
                <a:solidFill>
                  <a:srgbClr val="FF0000"/>
                </a:solidFill>
                <a:latin typeface="Comic Sans MS" pitchFamily="66" charset="0"/>
              </a:rPr>
              <a:t>– businesses &amp; RR use to transmit 	orders relay info on prices/sales, safety hazards</a:t>
            </a:r>
          </a:p>
          <a:p>
            <a:pPr marL="0" indent="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Comic Sans MS" pitchFamily="66" charset="0"/>
              </a:rPr>
              <a:t>  Nation becomes more interdependent/connected</a:t>
            </a:r>
          </a:p>
          <a:p>
            <a:pPr marL="0" indent="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Comic Sans MS" pitchFamily="66" charset="0"/>
              </a:rPr>
              <a:t>  Goods become affordable and accessible</a:t>
            </a:r>
          </a:p>
          <a:p>
            <a:pPr marL="0" indent="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Comic Sans MS" pitchFamily="66" charset="0"/>
              </a:rPr>
              <a:t>  Northeast became the center of commerce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 smtClean="0">
                <a:latin typeface="Comic Sans MS" pitchFamily="66" charset="0"/>
              </a:rPr>
              <a:t>			        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3276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Structured Academic Discussion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altLang="en-US" sz="4000" dirty="0" smtClean="0"/>
              <a:t>What was the Market Revolution?</a:t>
            </a:r>
          </a:p>
          <a:p>
            <a:pPr lvl="1"/>
            <a:r>
              <a:rPr lang="en-US" altLang="en-US" sz="3600" dirty="0" smtClean="0"/>
              <a:t>The Market Revolution was …</a:t>
            </a:r>
          </a:p>
          <a:p>
            <a:pPr lvl="1"/>
            <a:endParaRPr lang="en-US" altLang="en-US" sz="3600" dirty="0"/>
          </a:p>
          <a:p>
            <a:pPr lvl="0">
              <a:buClr>
                <a:srgbClr val="00007D"/>
              </a:buClr>
            </a:pPr>
            <a:r>
              <a:rPr lang="en-US" altLang="en-US" sz="4000" dirty="0">
                <a:solidFill>
                  <a:srgbClr val="000000"/>
                </a:solidFill>
              </a:rPr>
              <a:t>Identify </a:t>
            </a:r>
            <a:r>
              <a:rPr lang="en-US" altLang="en-US" sz="4000" dirty="0" smtClean="0">
                <a:solidFill>
                  <a:srgbClr val="000000"/>
                </a:solidFill>
              </a:rPr>
              <a:t>one </a:t>
            </a:r>
            <a:r>
              <a:rPr lang="en-US" altLang="en-US" sz="4000" dirty="0">
                <a:solidFill>
                  <a:srgbClr val="000000"/>
                </a:solidFill>
              </a:rPr>
              <a:t>key invention of the early to mid 1800s.</a:t>
            </a:r>
          </a:p>
          <a:p>
            <a:pPr lvl="1"/>
            <a:r>
              <a:rPr lang="en-US" altLang="en-US" sz="3600" dirty="0" smtClean="0"/>
              <a:t>One key invention of the early to mid 1800s was …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545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1163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  <a:latin typeface="Comic Sans MS" pitchFamily="66" charset="0"/>
              </a:rPr>
              <a:t>III. South remains Agricultural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514350" indent="-514350" eaLnBrk="1" hangingPunct="1">
              <a:buFontTx/>
              <a:buAutoNum type="alphaUcPeriod"/>
            </a:pPr>
            <a:r>
              <a:rPr lang="en-US" altLang="en-US" sz="2800" smtClean="0">
                <a:latin typeface="Comic Sans MS" pitchFamily="66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latin typeface="Comic Sans MS" pitchFamily="66" charset="0"/>
              </a:rPr>
              <a:t>Still reliant on plantation economy </a:t>
            </a:r>
            <a:r>
              <a:rPr lang="en-US" altLang="en-US" sz="2800" smtClean="0">
                <a:latin typeface="Comic Sans MS" pitchFamily="66" charset="0"/>
              </a:rPr>
              <a:t>– cash crops = cotton, tobacco, and rice</a:t>
            </a:r>
          </a:p>
          <a:p>
            <a:pPr marL="514350" indent="-514350" eaLnBrk="1" hangingPunct="1">
              <a:buFontTx/>
              <a:buAutoNum type="alphaUcPeriod"/>
            </a:pPr>
            <a:endParaRPr lang="en-US" altLang="en-US" sz="2800" smtClean="0">
              <a:latin typeface="Comic Sans MS" pitchFamily="66" charset="0"/>
            </a:endParaRPr>
          </a:p>
          <a:p>
            <a:pPr marL="514350" indent="-514350" eaLnBrk="1" hangingPunct="1">
              <a:buFontTx/>
              <a:buAutoNum type="alphaUcPeriod"/>
            </a:pPr>
            <a:r>
              <a:rPr lang="en-US" altLang="en-US" sz="2800" smtClean="0">
                <a:latin typeface="Comic Sans MS" pitchFamily="66" charset="0"/>
              </a:rPr>
              <a:t>1793 – Eli Whitney’s cotton gin leads to southern “Cotton Kingdom”</a:t>
            </a:r>
            <a:endParaRPr lang="en-US" altLang="en-US" sz="280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eaLnBrk="1" hangingPunct="1">
              <a:buFontTx/>
              <a:buAutoNum type="alphaUcPeriod"/>
            </a:pPr>
            <a:endParaRPr lang="en-US" altLang="en-US" sz="2800" smtClean="0">
              <a:latin typeface="Comic Sans MS" pitchFamily="66" charset="0"/>
            </a:endParaRPr>
          </a:p>
          <a:p>
            <a:pPr marL="514350" indent="-514350" eaLnBrk="1" hangingPunct="1">
              <a:buFontTx/>
              <a:buAutoNum type="alphaUcPeriod"/>
            </a:pPr>
            <a:r>
              <a:rPr lang="en-US" altLang="en-US" sz="2800" smtClean="0">
                <a:latin typeface="Comic Sans MS" pitchFamily="66" charset="0"/>
              </a:rPr>
              <a:t>Slavery became an institution</a:t>
            </a:r>
          </a:p>
          <a:p>
            <a:pPr marL="400050" lvl="1" indent="0"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Comic Sans MS" pitchFamily="66" charset="0"/>
              </a:rPr>
              <a:t>1790 – 1820 – enslaved pop. grew from less than 700,000 to over 1.5 million</a:t>
            </a:r>
            <a:endParaRPr lang="en-US" altLang="en-US" sz="2000" smtClean="0">
              <a:latin typeface="Comic Sans MS" pitchFamily="66" charset="0"/>
            </a:endParaRPr>
          </a:p>
          <a:p>
            <a:pPr marL="514350" indent="-514350"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			        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24400"/>
            <a:ext cx="2857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4419600"/>
            <a:ext cx="4832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4196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             IV. Differences = Conflict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North — diversified industries not dependent on slavery</a:t>
            </a: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sz="2800" dirty="0" smtClean="0">
                <a:latin typeface="Comic Sans MS" pitchFamily="66" charset="0"/>
              </a:rPr>
              <a:t>By 1804 – most northern states had abolished slavery</a:t>
            </a: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sz="2800" dirty="0" smtClean="0">
                <a:latin typeface="Comic Sans MS" pitchFamily="66" charset="0"/>
              </a:rPr>
              <a:t>Abolition movement grows as North industrializes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1820s – over 100 anti-slavery societies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C.  1832 - Nullification crisis avoided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South dependent on cotton exports; tax on manufactured goods = Britain bought less cotton; South blamed taxes for economic decline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SC threatened nullification &amp; secession; tax was gradually reduced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24834"/>
            <a:ext cx="1947578" cy="253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84388"/>
            <a:ext cx="2283968" cy="26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Structured Academic Discussion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How was the South different than the North?</a:t>
            </a:r>
          </a:p>
          <a:p>
            <a:pPr lvl="1"/>
            <a:r>
              <a:rPr lang="en-US" altLang="en-US" sz="3600" dirty="0" smtClean="0"/>
              <a:t>The South was different than the North because …</a:t>
            </a:r>
          </a:p>
          <a:p>
            <a:pPr lvl="1"/>
            <a:endParaRPr lang="en-US" altLang="en-US" sz="3600" dirty="0"/>
          </a:p>
          <a:p>
            <a:pPr lvl="0">
              <a:buClr>
                <a:srgbClr val="00007D"/>
              </a:buClr>
            </a:pPr>
            <a:r>
              <a:rPr lang="en-US" altLang="en-US" sz="4000" dirty="0" smtClean="0">
                <a:solidFill>
                  <a:srgbClr val="000000"/>
                </a:solidFill>
              </a:rPr>
              <a:t>What was the abolition movement?</a:t>
            </a:r>
            <a:endParaRPr lang="en-US" altLang="en-US" sz="4000" dirty="0">
              <a:solidFill>
                <a:srgbClr val="000000"/>
              </a:solidFill>
            </a:endParaRPr>
          </a:p>
          <a:p>
            <a:pPr lvl="1"/>
            <a:r>
              <a:rPr lang="en-US" altLang="en-US" sz="3600" dirty="0" smtClean="0"/>
              <a:t>The abolition movement …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75071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87525"/>
            <a:ext cx="2476500" cy="5070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Comic Sans MS" pitchFamily="66" charset="0"/>
              </a:rPr>
              <a:t>                 </a:t>
            </a:r>
          </a:p>
          <a:p>
            <a:pPr eaLnBrk="1" hangingPunct="1">
              <a:buFontTx/>
              <a:buNone/>
            </a:pPr>
            <a:endParaRPr lang="en-US" altLang="en-US" sz="200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en-US" sz="200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Comic Sans MS" pitchFamily="66" charset="0"/>
              </a:rPr>
              <a:t>Missouri Compromise</a:t>
            </a:r>
          </a:p>
          <a:p>
            <a:pPr eaLnBrk="1" hangingPunct="1">
              <a:buFontTx/>
              <a:buNone/>
            </a:pPr>
            <a:endParaRPr lang="en-US" altLang="en-US" sz="200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Comic Sans MS" pitchFamily="66" charset="0"/>
              </a:rPr>
              <a:t>Maine admitted as a Free State</a:t>
            </a:r>
          </a:p>
          <a:p>
            <a:pPr eaLnBrk="1" hangingPunct="1">
              <a:buFontTx/>
              <a:buNone/>
            </a:pPr>
            <a:endParaRPr lang="en-US" altLang="en-US" sz="200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Comic Sans MS" pitchFamily="66" charset="0"/>
              </a:rPr>
              <a:t>Missouri admitted as a Slave State</a:t>
            </a:r>
          </a:p>
        </p:txBody>
      </p:sp>
      <p:pic>
        <p:nvPicPr>
          <p:cNvPr id="52227" name="Picture 5" descr="unit2_d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67056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13"/>
          <p:cNvSpPr txBox="1">
            <a:spLocks noChangeArrowheads="1"/>
          </p:cNvSpPr>
          <p:nvPr/>
        </p:nvSpPr>
        <p:spPr bwMode="auto">
          <a:xfrm>
            <a:off x="288925" y="6334125"/>
            <a:ext cx="8634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</a:rPr>
              <a:t>  Above 36 Parallel No Slavery;  Below Slavery OK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8763000" cy="6858000"/>
          </a:xfrm>
          <a:prstGeom prst="rect">
            <a:avLst/>
          </a:prstGeom>
          <a:noFill/>
          <a:ln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Comic Sans MS" pitchFamily="66" charset="0"/>
              </a:rPr>
              <a:t>             V. </a:t>
            </a:r>
            <a:r>
              <a:rPr lang="en-US" sz="2800" kern="0" dirty="0" smtClean="0">
                <a:solidFill>
                  <a:srgbClr val="000000"/>
                </a:solidFill>
                <a:latin typeface="Comic Sans MS" pitchFamily="66" charset="0"/>
              </a:rPr>
              <a:t>Issues over New Territories</a:t>
            </a:r>
          </a:p>
          <a:p>
            <a:pPr eaLnBrk="1" hangingPunct="1">
              <a:buFontTx/>
              <a:buNone/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Comic Sans MS" pitchFamily="66" charset="0"/>
              </a:rPr>
              <a:t>Pro—more slave states</a:t>
            </a:r>
          </a:p>
          <a:p>
            <a:pPr eaLnBrk="1" hangingPunct="1">
              <a:buFontTx/>
              <a:buNone/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Comic Sans MS" pitchFamily="66" charset="0"/>
              </a:rPr>
              <a:t>Con—stop spread of slavery</a:t>
            </a:r>
          </a:p>
          <a:p>
            <a:pPr eaLnBrk="1" hangingPunct="1">
              <a:buFontTx/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Comic Sans MS" pitchFamily="66" charset="0"/>
              </a:rPr>
              <a:t>	1. Missouri Compromise - 1820</a:t>
            </a:r>
          </a:p>
          <a:p>
            <a:pPr eaLnBrk="1" hangingPunct="1"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543</Words>
  <Application>Microsoft Office PowerPoint</Application>
  <PresentationFormat>On-screen Show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5_Default Design</vt:lpstr>
      <vt:lpstr>4_Default Design</vt:lpstr>
      <vt:lpstr>Pixel</vt:lpstr>
      <vt:lpstr>14_TP030004031</vt:lpstr>
      <vt:lpstr>1_Pixel</vt:lpstr>
      <vt:lpstr>2_Pixel</vt:lpstr>
      <vt:lpstr>Monday August 31, 2015 Mr. Goblirsch – U.S. History</vt:lpstr>
      <vt:lpstr>PowerPoint Presentation</vt:lpstr>
      <vt:lpstr>I. Industry Grows</vt:lpstr>
      <vt:lpstr>II. Market Revolution</vt:lpstr>
      <vt:lpstr>Structured Academic Discussion</vt:lpstr>
      <vt:lpstr>III. South remains Agricultural</vt:lpstr>
      <vt:lpstr>PowerPoint Presentation</vt:lpstr>
      <vt:lpstr>Structured Academic Discussion</vt:lpstr>
      <vt:lpstr>PowerPoint Presentation</vt:lpstr>
      <vt:lpstr>2. Compromise of 1850</vt:lpstr>
      <vt:lpstr>Structured Academic Discussion</vt:lpstr>
      <vt:lpstr>PowerPoint Presentation</vt:lpstr>
      <vt:lpstr>PowerPoint Presentation</vt:lpstr>
      <vt:lpstr>Structured Academic Discussion</vt:lpstr>
      <vt:lpstr>States Choose Sides Map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January 22, 2013 Mr. Goblirsch – U.S. History</dc:title>
  <dc:creator>Windows User</dc:creator>
  <cp:lastModifiedBy>cgoblirsch</cp:lastModifiedBy>
  <cp:revision>23</cp:revision>
  <dcterms:created xsi:type="dcterms:W3CDTF">2013-08-15T21:06:25Z</dcterms:created>
  <dcterms:modified xsi:type="dcterms:W3CDTF">2015-08-31T15:09:43Z</dcterms:modified>
</cp:coreProperties>
</file>