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  <p:sldMasterId id="2147483704" r:id="rId6"/>
    <p:sldMasterId id="2147483826" r:id="rId7"/>
    <p:sldMasterId id="2147483840" r:id="rId8"/>
  </p:sldMasterIdLst>
  <p:notesMasterIdLst>
    <p:notesMasterId r:id="rId16"/>
  </p:notesMasterIdLst>
  <p:handoutMasterIdLst>
    <p:handoutMasterId r:id="rId17"/>
  </p:handoutMasterIdLst>
  <p:sldIdLst>
    <p:sldId id="274" r:id="rId9"/>
    <p:sldId id="276" r:id="rId10"/>
    <p:sldId id="275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FDCF1C-5CF6-4753-90C8-7E6AF14D5D1A}" type="datetimeFigureOut">
              <a:rPr lang="en-US" altLang="en-US"/>
              <a:pPr>
                <a:defRPr/>
              </a:pPr>
              <a:t>9/1/2015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2F6FC2-96E7-41A6-BFC8-9E1DEF149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48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1A500F-0EF0-4041-BC49-4ACC1305A8AB}" type="datetimeFigureOut">
              <a:rPr lang="en-US" altLang="en-US"/>
              <a:pPr>
                <a:defRPr/>
              </a:pPr>
              <a:t>9/1/2015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F3272F-E704-4427-A6FE-42DA0CA06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88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EFBE4F-379F-40FD-9C79-98FD803178B8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0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FDD368B-D39E-4DA0-AC2F-1DBBC477D6E5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C384979-A097-4E29-86EF-69CF70C7E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05664D75-250D-4218-8C23-75405FD6FD18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A615147-4227-4DE6-9B3F-2DE10DEC0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6D6559A-88D0-4960-8FE4-9FD59740872B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20AB872-2224-4618-869F-BD3710F5A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8E48DF7-FB2A-488D-86DD-8D5DC6D47E17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95C1173-BFA8-4D01-B09E-3BC5C2BD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0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7E9BCAA-C7ED-4B44-AF5F-44896112461A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0AA2A9D-6235-4EAF-8B17-61D4A85CF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9612A2D-EF87-4FAE-AECC-611732791CC2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9D99949-B748-4646-80C4-1058C18D5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F6ABA83-F299-4275-9305-0CCEC966023A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F1FFF57-EA8D-4660-B34A-4DC36D874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2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6962B3B-4B62-4F23-8C5D-6BF0EC3A2A04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C9CC9C0-0B49-4D6A-80B3-D4C3011E4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14991E2-B952-49F3-9B15-15EC85E71813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309A16C-8B19-4A4E-AD04-06BAB46D4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67E41A-24C0-4289-9726-2037018E9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33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/>
      <p:bldP spid="768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D9AE991C-71B0-44B1-BD4E-B374261A6979}" type="slidenum">
              <a:rPr lang="en-US" altLang="en-US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3BF81F-8CC3-4A79-9B81-AC0936C374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830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1EA22-677E-454C-8128-F913D9923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5917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4216E-AD64-4A37-B5A7-8846527E3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446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53E145-E85E-4B01-8E01-6B81CABDB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8814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101B73-6AB3-4A94-84B1-91C17E73C1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78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3B51C8-7380-475B-804B-BFBE189667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833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2211C-4243-4E45-BD35-C99BD7BEA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9727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79C632-9D95-4A31-8FD8-6E29CE2C9A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222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A3622C-F11C-43F0-9B16-9401FE90AB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4530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D44C4-3A45-488C-84B3-5D54C52217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238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154BF44F-5492-4BCE-9597-683D768F6892}" type="slidenum">
              <a:rPr lang="en-US" altLang="en-US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75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9AFC34-5C3E-4945-973B-6919AB671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52555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850872-1714-4C5A-B4B8-35148D9B04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6194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/>
                <a:endParaRPr lang="en-US" altLang="en-US" sz="2400">
                  <a:solidFill>
                    <a:srgbClr val="000000"/>
                  </a:solidFill>
                  <a:latin typeface="Times New Roman" charset="0"/>
                  <a:ea typeface="+mn-ea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67E41A-24C0-4289-9726-2037018E9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96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4532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9" grpId="0"/>
      <p:bldP spid="768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8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3BF81F-8CC3-4A79-9B81-AC0936C374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9816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1EA22-677E-454C-8128-F913D9923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041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4216E-AD64-4A37-B5A7-8846527E38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179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53E145-E85E-4B01-8E01-6B81CABDB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938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101B73-6AB3-4A94-84B1-91C17E73C1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6059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3B51C8-7380-475B-804B-BFBE189667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1703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12211C-4243-4E45-BD35-C99BD7BEA7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873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838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79C632-9D95-4A31-8FD8-6E29CE2C9A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5338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A3622C-F11C-43F0-9B16-9401FE90AB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379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BD44C4-3A45-488C-84B3-5D54C52217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4605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9AFC34-5C3E-4945-973B-6919AB671B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775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850872-1714-4C5A-B4B8-35148D9B04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746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36B02353-F631-4AC5-9811-16E382AD8565}" type="slidenum">
              <a:rPr lang="en-US" altLang="en-US" sz="1200" smtClean="0">
                <a:solidFill>
                  <a:srgbClr val="000000"/>
                </a:solidFill>
                <a:latin typeface="Lucida Sans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96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8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2EEB215-1855-4BFB-A06C-B895D48CB723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5DF697F-C726-4049-BE74-3D6678A69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6745D2B6-AC94-4A17-8D57-8ECFD499421E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96E108-B347-4AFB-AC02-62A521BB8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LH_Transition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5AF65D-94D3-41FA-8B7F-B8066CFDCA10}" type="datetimeFigureOut">
              <a:rPr lang="en-US"/>
              <a:pPr>
                <a:defRPr/>
              </a:pPr>
              <a:t>9/1/2015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104AFD-3F61-44D4-85DA-5552BA4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defTabSz="914400"/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96" charset="0"/>
              </a:defRPr>
            </a:lvl1pPr>
          </a:lstStyle>
          <a:p>
            <a:pPr defTabSz="914400"/>
            <a:fld id="{33C6628B-64DC-4D53-A74E-B546BB93D54B}" type="slidenum">
              <a:rPr lang="en-US" altLang="en-US">
                <a:solidFill>
                  <a:srgbClr val="000000"/>
                </a:solidFill>
                <a:ea typeface="+mn-ea"/>
              </a:rPr>
              <a:pPr defTabSz="914400"/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666699"/>
                </a:solidFill>
                <a:latin typeface="Arial"/>
                <a:ea typeface="+mn-ea"/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666699"/>
                </a:solidFill>
                <a:latin typeface="Arial"/>
                <a:ea typeface="+mn-ea"/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9999CC"/>
                </a:solidFill>
                <a:latin typeface="Arial"/>
                <a:ea typeface="+mn-ea"/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666699"/>
                </a:solidFill>
                <a:latin typeface="Arial"/>
                <a:ea typeface="+mn-ea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9999CC"/>
                </a:solidFill>
                <a:latin typeface="Arial"/>
                <a:ea typeface="+mn-ea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9999CC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defTabSz="914400"/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00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defTabSz="914400"/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-96" charset="0"/>
              </a:defRPr>
            </a:lvl1pPr>
          </a:lstStyle>
          <a:p>
            <a:pPr defTabSz="914400"/>
            <a:fld id="{33C6628B-64DC-4D53-A74E-B546BB93D54B}" type="slidenum">
              <a:rPr lang="en-US" altLang="en-US">
                <a:solidFill>
                  <a:srgbClr val="000000"/>
                </a:solidFill>
                <a:ea typeface="+mn-ea"/>
              </a:rPr>
              <a:pPr defTabSz="914400"/>
              <a:t>‹#›</a:t>
            </a:fld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666699"/>
                </a:solidFill>
                <a:latin typeface="Arial"/>
                <a:ea typeface="+mn-ea"/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666699"/>
                </a:solidFill>
                <a:latin typeface="Arial"/>
                <a:ea typeface="+mn-ea"/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9999CC"/>
                </a:solidFill>
                <a:latin typeface="Arial"/>
                <a:ea typeface="+mn-ea"/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666699"/>
                </a:solidFill>
                <a:latin typeface="Arial"/>
                <a:ea typeface="+mn-ea"/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 sz="2400">
                <a:solidFill>
                  <a:srgbClr val="000000"/>
                </a:solidFill>
                <a:latin typeface="Times New Roman" charset="0"/>
                <a:ea typeface="+mn-ea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9999CC"/>
                </a:solidFill>
                <a:latin typeface="Arial"/>
                <a:ea typeface="+mn-ea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altLang="en-US">
                <a:solidFill>
                  <a:srgbClr val="9999CC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defTabSz="914400"/>
            <a:endParaRPr lang="en-US" altLang="en-US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142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0" grpId="0"/>
      <p:bldP spid="757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9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96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96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96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6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September 1,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endParaRPr lang="en-US" sz="20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000" dirty="0" smtClean="0"/>
              <a:t>Identify the significance of the Dred Scott decision and John Brown’s actions in leading to the outbreak of the Civil War.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 Martyr Journal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Rising National Tensions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ANALYZING DOCUMENTS: John Brown</a:t>
            </a:r>
            <a:endParaRPr lang="en-US" sz="2000" b="1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Martyr Journal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	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Write a paragraph journal entry on the topic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/>
              <a:t>A martyr is a person who is put to death or endures great suffering on behalf of any belief, principle, or cause.</a:t>
            </a:r>
            <a:r>
              <a:rPr lang="en-US" sz="2400" dirty="0"/>
              <a:t> </a:t>
            </a:r>
            <a:r>
              <a:rPr lang="en-US" sz="2400" dirty="0" smtClean="0"/>
              <a:t> If someone has such a strong belief in something, that they feel it is a worthy enough cause to murder for and they are then sentenced to death, would you consider them a martyr or a murderer?  Explain.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2667000"/>
          </a:xfrm>
        </p:spPr>
        <p:txBody>
          <a:bodyPr/>
          <a:lstStyle/>
          <a:p>
            <a:r>
              <a:rPr lang="en-US" altLang="en-US" sz="5400" dirty="0" smtClean="0"/>
              <a:t>CH </a:t>
            </a:r>
            <a:r>
              <a:rPr lang="en-US" altLang="en-US" sz="5400" dirty="0"/>
              <a:t>4: THE </a:t>
            </a:r>
            <a:r>
              <a:rPr lang="en-US" altLang="en-US" sz="5400" dirty="0" smtClean="0"/>
              <a:t/>
            </a:r>
            <a:br>
              <a:rPr lang="en-US" altLang="en-US" sz="5400" dirty="0" smtClean="0"/>
            </a:br>
            <a:r>
              <a:rPr lang="en-US" altLang="en-US" sz="5400" dirty="0" smtClean="0"/>
              <a:t>UNION </a:t>
            </a:r>
            <a:r>
              <a:rPr lang="en-US" altLang="en-US" sz="5400" dirty="0"/>
              <a:t>IN PERIL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572000"/>
            <a:ext cx="5791200" cy="1905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 RISING NATIONAL</a:t>
            </a:r>
          </a:p>
          <a:p>
            <a:pPr algn="ctr"/>
            <a:r>
              <a:rPr lang="en-US" altLang="en-US" sz="3600" dirty="0" smtClean="0"/>
              <a:t>TENSIONS</a:t>
            </a:r>
          </a:p>
        </p:txBody>
      </p:sp>
      <p:pic>
        <p:nvPicPr>
          <p:cNvPr id="49157" name="Picture 5" descr="Civil-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971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067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DRED SCOTT DECISION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715000" cy="5334000"/>
          </a:xfrm>
        </p:spPr>
        <p:txBody>
          <a:bodyPr/>
          <a:lstStyle/>
          <a:p>
            <a:r>
              <a:rPr lang="en-US" altLang="en-US" sz="2400"/>
              <a:t>A major Supreme Court decision occurred when slave </a:t>
            </a:r>
            <a:r>
              <a:rPr lang="en-US" altLang="en-US" sz="2400">
                <a:solidFill>
                  <a:srgbClr val="FF0000"/>
                </a:solidFill>
              </a:rPr>
              <a:t>Dred Scott</a:t>
            </a:r>
            <a:r>
              <a:rPr lang="en-US" altLang="en-US" sz="2400"/>
              <a:t> was taken by his owner to </a:t>
            </a:r>
            <a:r>
              <a:rPr lang="en-US" altLang="en-US" sz="2400">
                <a:solidFill>
                  <a:srgbClr val="FF0000"/>
                </a:solidFill>
              </a:rPr>
              <a:t>free states</a:t>
            </a:r>
            <a:r>
              <a:rPr lang="en-US" altLang="en-US" sz="2400"/>
              <a:t> Illinois &amp; Wisconsin </a:t>
            </a:r>
          </a:p>
          <a:p>
            <a:r>
              <a:rPr lang="en-US" altLang="en-US" sz="2400"/>
              <a:t>Scott argued that made him a free man</a:t>
            </a:r>
          </a:p>
          <a:p>
            <a:r>
              <a:rPr lang="en-US" altLang="en-US" sz="2400"/>
              <a:t>Finally in 1857, the Court ruled against Dred Scott citing the Constitution’s </a:t>
            </a:r>
            <a:r>
              <a:rPr lang="en-US" altLang="en-US" sz="2400">
                <a:solidFill>
                  <a:srgbClr val="FF0000"/>
                </a:solidFill>
              </a:rPr>
              <a:t>protection of property</a:t>
            </a:r>
          </a:p>
          <a:p>
            <a:r>
              <a:rPr lang="en-US" altLang="en-US" sz="2400"/>
              <a:t>The decision increased tensions over slavery</a:t>
            </a:r>
          </a:p>
          <a:p>
            <a:r>
              <a:rPr lang="en-US" altLang="en-US" sz="2400" b="1" u="sng">
                <a:solidFill>
                  <a:srgbClr val="FF0000"/>
                </a:solidFill>
              </a:rPr>
              <a:t>Slavery would be able to spread to the western territories</a:t>
            </a:r>
          </a:p>
        </p:txBody>
      </p:sp>
      <p:pic>
        <p:nvPicPr>
          <p:cNvPr id="116744" name="Picture 8" descr="dred sco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1525" y="1828800"/>
            <a:ext cx="3292475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943600" y="60960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/>
                <a:ea typeface="+mn-ea"/>
              </a:rPr>
              <a:t>DRED SCOTT LOST HIS CHANCE AT FREEDOM</a:t>
            </a:r>
          </a:p>
        </p:txBody>
      </p:sp>
    </p:spTree>
    <p:extLst>
      <p:ext uri="{BB962C8B-B14F-4D97-AF65-F5344CB8AC3E}">
        <p14:creationId xmlns:p14="http://schemas.microsoft.com/office/powerpoint/2010/main" val="3031864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charset="0"/>
                <a:ea typeface="ＭＳ Ｐゴシック" pitchFamily="34" charset="-128"/>
              </a:rPr>
              <a:t>John Brown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873125" y="1951038"/>
            <a:ext cx="72247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Abolitionist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Involved in the Underground Railroad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Moved to Kansas to support the anti-slavery cause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Responded to violence by pro-slavery men by organizing the murder of 5 proslavery settlers: Pottowatomie Creek Massacre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701675" y="927100"/>
            <a:ext cx="76581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300" smtClean="0">
                <a:latin typeface="Helvetica" charset="0"/>
                <a:ea typeface="ＭＳ Ｐゴシック" pitchFamily="34" charset="-128"/>
              </a:rPr>
              <a:t>John Brown’s Raid on Harper’s Ferry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650875" y="2230438"/>
            <a:ext cx="81375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Brown planned a raid on a federal arsenal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He wanted to distribute weapons to slaves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Action failed.  Brown and his men were mostly captured or killed within 36 hours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i="1">
                <a:latin typeface="Helvetica" charset="0"/>
              </a:rPr>
              <a:t>Brown was ultimately hanged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701675" y="27305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000" smtClean="0">
                <a:latin typeface="Helvetica" charset="0"/>
                <a:ea typeface="ＭＳ Ｐゴシック" pitchFamily="34" charset="-128"/>
              </a:rPr>
              <a:t>Abraham Lincoln called Brown a “misguided fanatic.”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1181100" y="5464175"/>
            <a:ext cx="250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charset="0"/>
              </a:rPr>
              <a:t>Abraham Lincoln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5086350" y="5464175"/>
            <a:ext cx="262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charset="0"/>
              </a:rPr>
              <a:t>John Brown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47" y="1451253"/>
            <a:ext cx="3222653" cy="381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1451253"/>
            <a:ext cx="2604625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3"/>
          <p:cNvSpPr txBox="1">
            <a:spLocks/>
          </p:cNvSpPr>
          <p:nvPr/>
        </p:nvSpPr>
        <p:spPr bwMode="auto">
          <a:xfrm>
            <a:off x="1046163" y="1833563"/>
            <a:ext cx="71834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4000" b="1">
                <a:solidFill>
                  <a:schemeClr val="bg1"/>
                </a:solidFill>
                <a:latin typeface="Helvetica" charset="0"/>
              </a:rPr>
              <a:t>Central Historical Question: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74700" y="2905125"/>
            <a:ext cx="77089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800" i="1">
                <a:solidFill>
                  <a:schemeClr val="bg1"/>
                </a:solidFill>
                <a:latin typeface="Helvetica" charset="0"/>
              </a:rPr>
              <a:t>Was John Brown a</a:t>
            </a:r>
            <a:br>
              <a:rPr lang="en-US" altLang="en-US" sz="3800" i="1">
                <a:solidFill>
                  <a:schemeClr val="bg1"/>
                </a:solidFill>
                <a:latin typeface="Helvetica" charset="0"/>
              </a:rPr>
            </a:br>
            <a:r>
              <a:rPr lang="en-US" altLang="en-US" sz="3800" i="1">
                <a:solidFill>
                  <a:schemeClr val="bg1"/>
                </a:solidFill>
                <a:latin typeface="Helvetica" charset="0"/>
              </a:rPr>
              <a:t>“misguided fanatic”?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239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Title Slide</vt:lpstr>
      <vt:lpstr>Basic Slide</vt:lpstr>
      <vt:lpstr>Transition Slide</vt:lpstr>
      <vt:lpstr>Transition Slide #2</vt:lpstr>
      <vt:lpstr>End Slide</vt:lpstr>
      <vt:lpstr>14_TP030004031</vt:lpstr>
      <vt:lpstr>Pixel</vt:lpstr>
      <vt:lpstr>1_Pixel</vt:lpstr>
      <vt:lpstr>Tuesday September 1, 2015 Mr. Goblirsch – U.S. History</vt:lpstr>
      <vt:lpstr>CH 4: THE  UNION IN PERIL</vt:lpstr>
      <vt:lpstr>THE DRED SCOTT DECISION</vt:lpstr>
      <vt:lpstr>John Brown</vt:lpstr>
      <vt:lpstr>John Brown’s Raid on Harper’s Ferry</vt:lpstr>
      <vt:lpstr>Abraham Lincoln called Brown a “misguided fanatic.”</vt:lpstr>
      <vt:lpstr>PowerPoint Presentation</vt:lpstr>
    </vt:vector>
  </TitlesOfParts>
  <Company>CRESST/CSE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cgoblirsch</cp:lastModifiedBy>
  <cp:revision>103</cp:revision>
  <dcterms:created xsi:type="dcterms:W3CDTF">2012-10-30T17:53:49Z</dcterms:created>
  <dcterms:modified xsi:type="dcterms:W3CDTF">2015-09-01T13:38:48Z</dcterms:modified>
</cp:coreProperties>
</file>