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74" r:id="rId2"/>
    <p:sldMasterId id="2147483787" r:id="rId3"/>
  </p:sldMasterIdLst>
  <p:sldIdLst>
    <p:sldId id="286" r:id="rId4"/>
    <p:sldId id="313" r:id="rId5"/>
    <p:sldId id="307" r:id="rId6"/>
    <p:sldId id="304" r:id="rId7"/>
    <p:sldId id="308" r:id="rId8"/>
    <p:sldId id="315" r:id="rId9"/>
    <p:sldId id="312" r:id="rId10"/>
    <p:sldId id="314" r:id="rId11"/>
    <p:sldId id="310" r:id="rId12"/>
    <p:sldId id="31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CC9900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8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96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39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6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9301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439302" name="Object 6"/>
          <p:cNvGraphicFramePr>
            <a:graphicFrameLocks noChangeAspect="1"/>
          </p:cNvGraphicFramePr>
          <p:nvPr/>
        </p:nvGraphicFramePr>
        <p:xfrm>
          <a:off x="8216900" y="6261100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Picture" r:id="rId3" imgW="2331720" imgH="1490472" progId="Word.Picture.8">
                  <p:embed/>
                </p:oleObj>
              </mc:Choice>
              <mc:Fallback>
                <p:oleObj name="Picture" r:id="rId3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1100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3" name="Rectangle 7"/>
          <p:cNvSpPr>
            <a:spLocks noChangeArrowheads="1"/>
          </p:cNvSpPr>
          <p:nvPr/>
        </p:nvSpPr>
        <p:spPr bwMode="auto">
          <a:xfrm>
            <a:off x="8215313" y="6262688"/>
            <a:ext cx="898525" cy="569912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Presentation Pro</a:t>
            </a:r>
            <a:endParaRPr lang="en-US" altLang="en-US" sz="300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01169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3280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9700460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05788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38093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05999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977686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4523948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10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876344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63672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93675"/>
            <a:ext cx="2152650" cy="26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3675"/>
            <a:ext cx="6305550" cy="26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12433"/>
      </p:ext>
    </p:extLst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3675"/>
            <a:ext cx="83820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3473"/>
      </p:ext>
    </p:extLst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32658-D351-4E6E-992F-AB88056EFE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2437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244AC-10AE-4165-8E07-BBA8D498FA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42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6DEB2-F290-4AF7-BF34-6ADAED58D09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25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0DA48-1504-4CB3-867F-CA01ED5CCF4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80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FE256-517C-48C5-BC7C-0E4C528C060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230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65F32-A35E-4A52-8BED-FAE14E5321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5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29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09DA9-F8E4-4889-9453-45F0D96053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029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EFC0F-5E81-4511-8866-6D19B65923F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634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B62A1-08E7-4C90-8AD7-6BA2464C408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840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D292-6FC8-47EE-BD22-28FBDA50CCB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3083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65EA-6ACD-4944-9596-77017278FA7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099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ABA0B8-9C2E-4CBF-B752-603D17980A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263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D85BDC-4D9A-4ACC-889B-59FBD0FA947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9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6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7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4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1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6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7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2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8275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2350"/>
            <a:ext cx="91440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8276" name="Picture 4"/>
          <p:cNvPicPr preferRelativeResize="0"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6369050"/>
            <a:ext cx="287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82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3675"/>
            <a:ext cx="8382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8279" name="Rectangle 7"/>
          <p:cNvSpPr>
            <a:spLocks noChangeArrowheads="1"/>
          </p:cNvSpPr>
          <p:nvPr/>
        </p:nvSpPr>
        <p:spPr bwMode="auto">
          <a:xfrm>
            <a:off x="0" y="6373813"/>
            <a:ext cx="1214438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smtClean="0">
                <a:solidFill>
                  <a:srgbClr val="FFFFFF"/>
                </a:solidFill>
                <a:latin typeface="Arial" charset="0"/>
              </a:rPr>
              <a:t>Chapter 2</a:t>
            </a:r>
          </a:p>
        </p:txBody>
      </p:sp>
      <p:sp>
        <p:nvSpPr>
          <p:cNvPr id="438280" name="Rectangle 8"/>
          <p:cNvSpPr>
            <a:spLocks noChangeArrowheads="1"/>
          </p:cNvSpPr>
          <p:nvPr/>
        </p:nvSpPr>
        <p:spPr bwMode="auto">
          <a:xfrm>
            <a:off x="1408113" y="6373813"/>
            <a:ext cx="287813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hangingPunct="0">
              <a:spcBef>
                <a:spcPct val="20000"/>
              </a:spcBef>
            </a:pPr>
            <a:r>
              <a:rPr lang="en-US" altLang="en-US" sz="1400" b="1" smtClean="0">
                <a:solidFill>
                  <a:srgbClr val="FFFFFF"/>
                </a:solidFill>
                <a:latin typeface="Arial" charset="0"/>
              </a:rPr>
              <a:t>Section</a:t>
            </a:r>
          </a:p>
        </p:txBody>
      </p:sp>
      <p:sp>
        <p:nvSpPr>
          <p:cNvPr id="438281" name="Line 9"/>
          <p:cNvSpPr>
            <a:spLocks noChangeShapeType="1"/>
          </p:cNvSpPr>
          <p:nvPr/>
        </p:nvSpPr>
        <p:spPr bwMode="auto">
          <a:xfrm>
            <a:off x="4552950" y="6584950"/>
            <a:ext cx="11366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8282" name="Line 10"/>
          <p:cNvSpPr>
            <a:spLocks noChangeShapeType="1"/>
          </p:cNvSpPr>
          <p:nvPr/>
        </p:nvSpPr>
        <p:spPr bwMode="auto">
          <a:xfrm>
            <a:off x="1409700" y="6597650"/>
            <a:ext cx="27622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8283" name="Line 11"/>
          <p:cNvSpPr>
            <a:spLocks noChangeShapeType="1"/>
          </p:cNvSpPr>
          <p:nvPr/>
        </p:nvSpPr>
        <p:spPr bwMode="auto">
          <a:xfrm flipH="1">
            <a:off x="0" y="6604000"/>
            <a:ext cx="120650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8284" name="Text Box 12"/>
          <p:cNvSpPr txBox="1">
            <a:spLocks noChangeArrowheads="1"/>
          </p:cNvSpPr>
          <p:nvPr/>
        </p:nvSpPr>
        <p:spPr bwMode="auto">
          <a:xfrm>
            <a:off x="4543425" y="6373813"/>
            <a:ext cx="914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smtClean="0">
                <a:solidFill>
                  <a:srgbClr val="FFFFFF"/>
                </a:solidFill>
                <a:latin typeface="Arial" charset="0"/>
              </a:rPr>
              <a:t>Main Menu</a:t>
            </a:r>
          </a:p>
        </p:txBody>
      </p:sp>
    </p:spTree>
    <p:extLst>
      <p:ext uri="{BB962C8B-B14F-4D97-AF65-F5344CB8AC3E}">
        <p14:creationId xmlns:p14="http://schemas.microsoft.com/office/powerpoint/2010/main" val="222224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8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8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8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8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7" grpId="0" build="p" bldLvl="5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82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827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82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827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82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827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82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82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8278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1E74D2"/>
        </a:buClr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0066CC"/>
        </a:buClr>
        <a:buChar char="–"/>
        <a:defRPr kumimoji="1" sz="24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66CC"/>
        </a:buClr>
        <a:buChar char="•"/>
        <a:defRPr kumimoji="1" sz="24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1E74D2"/>
        </a:buClr>
        <a:buChar char="–"/>
        <a:defRPr kumimoji="1" sz="24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FFAC3C-19EF-4421-9B5B-00A72E0441C2}" type="slidenum">
              <a:rPr lang="en-US" altLang="en-US" smtClean="0">
                <a:solidFill>
                  <a:srgbClr val="000000"/>
                </a:solidFill>
                <a:latin typeface="Times New Roman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2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ritage.org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Tuesday September 1,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600" b="1" dirty="0" smtClean="0">
                <a:solidFill>
                  <a:schemeClr val="tx2"/>
                </a:solidFill>
              </a:rPr>
              <a:t>OBJECTIVE – </a:t>
            </a:r>
            <a:r>
              <a:rPr lang="en-US" sz="2600" b="1" u="sng" dirty="0" smtClean="0">
                <a:solidFill>
                  <a:schemeClr val="tx2"/>
                </a:solidFill>
              </a:rPr>
              <a:t>S</a:t>
            </a:r>
            <a:r>
              <a:rPr lang="en-US" sz="2600" b="1" dirty="0" smtClean="0">
                <a:solidFill>
                  <a:schemeClr val="tx2"/>
                </a:solidFill>
              </a:rPr>
              <a:t>tudents </a:t>
            </a:r>
            <a:r>
              <a:rPr lang="en-US" sz="2600" b="1" u="sng" dirty="0" smtClean="0">
                <a:solidFill>
                  <a:schemeClr val="tx2"/>
                </a:solidFill>
              </a:rPr>
              <a:t>W</a:t>
            </a:r>
            <a:r>
              <a:rPr lang="en-US" sz="2600" b="1" dirty="0" smtClean="0">
                <a:solidFill>
                  <a:schemeClr val="tx2"/>
                </a:solidFill>
              </a:rPr>
              <a:t>ill </a:t>
            </a:r>
            <a:r>
              <a:rPr lang="en-US" sz="2600" b="1" u="sng" dirty="0" smtClean="0">
                <a:solidFill>
                  <a:schemeClr val="tx2"/>
                </a:solidFill>
              </a:rPr>
              <a:t>B</a:t>
            </a:r>
            <a:r>
              <a:rPr lang="en-US" sz="2600" b="1" dirty="0" smtClean="0">
                <a:solidFill>
                  <a:schemeClr val="tx2"/>
                </a:solidFill>
              </a:rPr>
              <a:t>e </a:t>
            </a:r>
            <a:r>
              <a:rPr lang="en-US" sz="2600" b="1" u="sng" dirty="0" smtClean="0">
                <a:solidFill>
                  <a:schemeClr val="tx2"/>
                </a:solidFill>
              </a:rPr>
              <a:t>A</a:t>
            </a:r>
            <a:r>
              <a:rPr lang="en-US" sz="2600" b="1" dirty="0" smtClean="0">
                <a:solidFill>
                  <a:schemeClr val="tx2"/>
                </a:solidFill>
              </a:rPr>
              <a:t>ble </a:t>
            </a:r>
            <a:r>
              <a:rPr lang="en-US" sz="2600" b="1" u="sng" dirty="0" smtClean="0">
                <a:solidFill>
                  <a:schemeClr val="tx2"/>
                </a:solidFill>
              </a:rPr>
              <a:t>T</a:t>
            </a:r>
            <a:r>
              <a:rPr lang="en-US" sz="2600" b="1" dirty="0" smtClean="0">
                <a:solidFill>
                  <a:schemeClr val="tx2"/>
                </a:solidFill>
              </a:rPr>
              <a:t>o – SWBAT:</a:t>
            </a:r>
            <a:endParaRPr lang="en-US" sz="26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 smtClean="0"/>
              <a:t> - </a:t>
            </a:r>
            <a:r>
              <a:rPr lang="en-US" sz="2200" dirty="0"/>
              <a:t>E</a:t>
            </a:r>
            <a:r>
              <a:rPr lang="en-US" sz="2200" dirty="0" smtClean="0"/>
              <a:t>xplain why most modern economies today are mixed economic systems.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AGENDA:</a:t>
            </a:r>
            <a:endParaRPr lang="en-US" sz="26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Index of Economic Freedom (Handout)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CONCEPT: Modern Mixed Economies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ASSIGNMENT</a:t>
            </a:r>
            <a:r>
              <a:rPr lang="en-US" sz="2200" dirty="0" smtClean="0"/>
              <a:t>: </a:t>
            </a:r>
            <a:r>
              <a:rPr lang="en-US" sz="2200" dirty="0" smtClean="0"/>
              <a:t>Mixed Economy Circular Flow Diagram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CLOSURE: Mixed Economies Wrap-Up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***Chapter 2 Quiz TOMORROW***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600" b="1" dirty="0" smtClean="0">
                <a:solidFill>
                  <a:schemeClr val="tx2"/>
                </a:solidFill>
              </a:rPr>
              <a:t>Index of Economic Freedom WARM-UP</a:t>
            </a:r>
            <a:r>
              <a:rPr lang="en-US" sz="2600" dirty="0" smtClean="0">
                <a:solidFill>
                  <a:schemeClr val="tx2"/>
                </a:solidFill>
              </a:rPr>
              <a:t>: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 smtClean="0"/>
              <a:t>Turn on &amp; Log-in to your </a:t>
            </a:r>
            <a:r>
              <a:rPr lang="en-US" sz="2200" dirty="0" err="1" smtClean="0"/>
              <a:t>ChromeBook</a:t>
            </a:r>
            <a:endParaRPr lang="en-US" sz="2200" dirty="0" smtClean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 smtClean="0"/>
              <a:t>Go to </a:t>
            </a:r>
            <a:r>
              <a:rPr lang="en-US" sz="2200" dirty="0" smtClean="0">
                <a:hlinkClick r:id="rId2"/>
              </a:rPr>
              <a:t>www.heritage.org</a:t>
            </a:r>
            <a:endParaRPr lang="en-US" sz="2200" dirty="0" smtClean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 smtClean="0"/>
              <a:t>At the top of the page click on “more” to get a drop down menu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 smtClean="0"/>
              <a:t>In the drop down menu, click on “Index of Economic Freedom”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 smtClean="0"/>
              <a:t>Answer the questions below in your notebook.  According to the website: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200" dirty="0" smtClean="0"/>
              <a:t>Which country has the most economic freedom?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200" dirty="0" smtClean="0"/>
              <a:t>Which country has the least economic freedom?</a:t>
            </a:r>
            <a:endParaRPr lang="en-US" sz="2200" dirty="0"/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200" dirty="0" smtClean="0"/>
              <a:t>Where does the U.S. rank on </a:t>
            </a:r>
            <a:r>
              <a:rPr lang="en-US" sz="2200" dirty="0" smtClean="0"/>
              <a:t>the economic </a:t>
            </a:r>
            <a:r>
              <a:rPr lang="en-US" sz="2200" dirty="0" smtClean="0"/>
              <a:t>freedom index</a:t>
            </a:r>
            <a:r>
              <a:rPr lang="en-US" sz="2200" dirty="0" smtClean="0"/>
              <a:t>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318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6" y="762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CLOSURE</a:t>
            </a:r>
            <a:r>
              <a:rPr lang="en-US" b="1" dirty="0" smtClean="0"/>
              <a:t>: What I NEED </a:t>
            </a:r>
            <a:br>
              <a:rPr lang="en-US" b="1" dirty="0" smtClean="0"/>
            </a:br>
            <a:r>
              <a:rPr lang="en-US" b="1" dirty="0" smtClean="0"/>
              <a:t>To Know For TOMORROW’S Quiz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Advantages &amp; Disadvantages of Free Market &amp; Centrally Planned economies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3 key economic questions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Identify the economic goals</a:t>
            </a:r>
            <a:r>
              <a:rPr lang="en-US" sz="2400" dirty="0"/>
              <a:t> </a:t>
            </a:r>
            <a:r>
              <a:rPr lang="en-US" sz="2400" dirty="0" smtClean="0"/>
              <a:t>(describe how they sometimes conflict)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Specialization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Capitalism characteristics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“Invisible hand”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Factor &amp; Product markets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Why most modern economies are mixed</a:t>
            </a:r>
          </a:p>
        </p:txBody>
      </p:sp>
    </p:spTree>
    <p:extLst>
      <p:ext uri="{BB962C8B-B14F-4D97-AF65-F5344CB8AC3E}">
        <p14:creationId xmlns:p14="http://schemas.microsoft.com/office/powerpoint/2010/main" val="18176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MODERN MIXED ECONOMIES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CHAPTER 2 SECTION 4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36811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77913"/>
            <a:ext cx="91440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8C2F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0" tIns="91440" rIns="457200" bIns="91440" anchor="ctr">
            <a:spAutoFit/>
          </a:bodyPr>
          <a:lstStyle/>
          <a:p>
            <a:pPr marL="0" indent="0" algn="ctr"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solidFill>
                  <a:schemeClr val="tx1"/>
                </a:solidFill>
              </a:rPr>
              <a:t>Market economies, with all their advantages, have certain drawbacks.</a:t>
            </a:r>
          </a:p>
        </p:txBody>
      </p:sp>
      <p:sp>
        <p:nvSpPr>
          <p:cNvPr id="39939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Rise of Mixed Economies</a:t>
            </a:r>
          </a:p>
        </p:txBody>
      </p:sp>
      <p:grpSp>
        <p:nvGrpSpPr>
          <p:cNvPr id="399394" name="Group 34"/>
          <p:cNvGrpSpPr>
            <a:grpSpLocks/>
          </p:cNvGrpSpPr>
          <p:nvPr/>
        </p:nvGrpSpPr>
        <p:grpSpPr bwMode="auto">
          <a:xfrm>
            <a:off x="228600" y="2438400"/>
            <a:ext cx="8597900" cy="2524125"/>
            <a:chOff x="144" y="1536"/>
            <a:chExt cx="5416" cy="1590"/>
          </a:xfrm>
        </p:grpSpPr>
        <p:sp>
          <p:nvSpPr>
            <p:cNvPr id="399371" name="Text Box 11"/>
            <p:cNvSpPr txBox="1">
              <a:spLocks noChangeArrowheads="1"/>
            </p:cNvSpPr>
            <p:nvPr/>
          </p:nvSpPr>
          <p:spPr bwMode="auto">
            <a:xfrm>
              <a:off x="208" y="1536"/>
              <a:ext cx="5352" cy="288"/>
            </a:xfrm>
            <a:prstGeom prst="rect">
              <a:avLst/>
            </a:prstGeom>
            <a:solidFill>
              <a:srgbClr val="6BA7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1" lang="en-US" altLang="en-US" b="1" smtClean="0">
                  <a:solidFill>
                    <a:srgbClr val="000000"/>
                  </a:solidFill>
                  <a:latin typeface="Arial" charset="0"/>
                </a:rPr>
                <a:t>Limits of Laissez Faire</a:t>
              </a:r>
            </a:p>
          </p:txBody>
        </p:sp>
        <p:sp>
          <p:nvSpPr>
            <p:cNvPr id="399372" name="Text Box 12"/>
            <p:cNvSpPr txBox="1">
              <a:spLocks noChangeArrowheads="1"/>
            </p:cNvSpPr>
            <p:nvPr/>
          </p:nvSpPr>
          <p:spPr bwMode="auto">
            <a:xfrm>
              <a:off x="144" y="1872"/>
              <a:ext cx="273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  <a:spcBef>
                  <a:spcPct val="50000"/>
                </a:spcBef>
              </a:pPr>
              <a:r>
                <a:rPr kumimoji="1" lang="en-US" altLang="en-US" sz="2000" b="1" smtClean="0">
                  <a:solidFill>
                    <a:srgbClr val="800000"/>
                  </a:solidFill>
                  <a:latin typeface="Arial" charset="0"/>
                </a:rPr>
                <a:t>Laissez faire</a:t>
              </a:r>
              <a:r>
                <a:rPr lang="en-US" altLang="en-US" sz="2000" b="1" smtClean="0">
                  <a:solidFill>
                    <a:srgbClr val="000000"/>
                  </a:solidFill>
                  <a:latin typeface="Arial" charset="0"/>
                </a:rPr>
                <a:t> is the doctrine that government generally should not interfere in the marketplace.</a:t>
              </a:r>
              <a:endParaRPr lang="en-US" altLang="en-US" sz="2000" b="1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99373" name="Text Box 13"/>
            <p:cNvSpPr txBox="1">
              <a:spLocks noChangeArrowheads="1"/>
            </p:cNvSpPr>
            <p:nvPr/>
          </p:nvSpPr>
          <p:spPr bwMode="auto">
            <a:xfrm>
              <a:off x="2880" y="1872"/>
              <a:ext cx="2640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en-US" sz="2000" b="1" smtClean="0">
                  <a:solidFill>
                    <a:srgbClr val="000000"/>
                  </a:solidFill>
                  <a:latin typeface="Arial" charset="0"/>
                </a:rPr>
                <a:t>Governments create laws protecting property rights and enforcing contracts. They also encourage innovation through patent laws. </a:t>
              </a:r>
            </a:p>
          </p:txBody>
        </p:sp>
        <p:sp>
          <p:nvSpPr>
            <p:cNvPr id="399393" name="Line 33"/>
            <p:cNvSpPr>
              <a:spLocks noChangeShapeType="1"/>
            </p:cNvSpPr>
            <p:nvPr/>
          </p:nvSpPr>
          <p:spPr bwMode="auto">
            <a:xfrm>
              <a:off x="204" y="3126"/>
              <a:ext cx="5347" cy="0"/>
            </a:xfrm>
            <a:prstGeom prst="line">
              <a:avLst/>
            </a:prstGeom>
            <a:noFill/>
            <a:ln w="28575">
              <a:solidFill>
                <a:srgbClr val="6BA7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FontTx/>
                <a:buChar char="•"/>
              </a:pPr>
              <a:endParaRPr kumimoji="1" lang="en-US" sz="30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004257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bldLvl="5" autoUpdateAnimBg="0"/>
      <p:bldP spid="3993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 altLang="en-US" b="1" dirty="0" smtClean="0"/>
              <a:t>Government’s Role</a:t>
            </a:r>
            <a:endParaRPr lang="en-US" altLang="en-US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010400" cy="5410200"/>
          </a:xfrm>
        </p:spPr>
        <p:txBody>
          <a:bodyPr/>
          <a:lstStyle/>
          <a:p>
            <a:r>
              <a:rPr lang="en-US" altLang="en-US"/>
              <a:t>Government Intervention</a:t>
            </a:r>
          </a:p>
          <a:p>
            <a:pPr lvl="1"/>
            <a:r>
              <a:rPr lang="en-US" altLang="en-US"/>
              <a:t>National Defense</a:t>
            </a:r>
          </a:p>
          <a:p>
            <a:pPr lvl="1"/>
            <a:r>
              <a:rPr lang="en-US" altLang="en-US"/>
              <a:t>Roads &amp; Highways </a:t>
            </a:r>
          </a:p>
          <a:p>
            <a:r>
              <a:rPr lang="en-US" altLang="en-US"/>
              <a:t>Social goals</a:t>
            </a:r>
          </a:p>
          <a:p>
            <a:pPr lvl="1"/>
            <a:r>
              <a:rPr lang="en-US" altLang="en-US"/>
              <a:t>Public transportation</a:t>
            </a:r>
          </a:p>
          <a:p>
            <a:pPr lvl="1"/>
            <a:r>
              <a:rPr lang="en-US" altLang="en-US"/>
              <a:t>Education</a:t>
            </a:r>
          </a:p>
          <a:p>
            <a:pPr lvl="1"/>
            <a:r>
              <a:rPr lang="en-US" altLang="en-US"/>
              <a:t>Healthcare</a:t>
            </a:r>
          </a:p>
          <a:p>
            <a:r>
              <a:rPr lang="en-US" altLang="en-US"/>
              <a:t>Gov as an umpire</a:t>
            </a:r>
          </a:p>
          <a:p>
            <a:pPr lvl="1"/>
            <a:r>
              <a:rPr lang="en-US" altLang="en-US"/>
              <a:t>Protect Private Property Rights</a:t>
            </a:r>
          </a:p>
          <a:p>
            <a:pPr lvl="1"/>
            <a:r>
              <a:rPr lang="en-US" altLang="en-US"/>
              <a:t>Passing laws to protect competition</a:t>
            </a:r>
          </a:p>
        </p:txBody>
      </p:sp>
    </p:spTree>
    <p:extLst>
      <p:ext uri="{BB962C8B-B14F-4D97-AF65-F5344CB8AC3E}">
        <p14:creationId xmlns:p14="http://schemas.microsoft.com/office/powerpoint/2010/main" val="422799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0435" name="Group 51"/>
          <p:cNvGrpSpPr>
            <a:grpSpLocks/>
          </p:cNvGrpSpPr>
          <p:nvPr/>
        </p:nvGrpSpPr>
        <p:grpSpPr bwMode="auto">
          <a:xfrm>
            <a:off x="3795713" y="1039813"/>
            <a:ext cx="5135562" cy="4989512"/>
            <a:chOff x="2391" y="479"/>
            <a:chExt cx="3235" cy="3143"/>
          </a:xfrm>
        </p:grpSpPr>
        <p:pic>
          <p:nvPicPr>
            <p:cNvPr id="400426" name="Picture 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1" y="479"/>
              <a:ext cx="3235" cy="31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28" name="Picture 4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" y="830"/>
              <a:ext cx="2593" cy="2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29" name="Picture 4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600"/>
              <a:ext cx="2980" cy="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398" name="Text Box 14"/>
            <p:cNvSpPr txBox="1">
              <a:spLocks noChangeArrowheads="1"/>
            </p:cNvSpPr>
            <p:nvPr/>
          </p:nvSpPr>
          <p:spPr bwMode="auto">
            <a:xfrm>
              <a:off x="3620" y="915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monetary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399" name="Text Box 15"/>
            <p:cNvSpPr txBox="1">
              <a:spLocks noChangeArrowheads="1"/>
            </p:cNvSpPr>
            <p:nvPr/>
          </p:nvSpPr>
          <p:spPr bwMode="auto">
            <a:xfrm>
              <a:off x="3620" y="1097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physical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0" name="Text Box 16"/>
            <p:cNvSpPr txBox="1">
              <a:spLocks noChangeArrowheads="1"/>
            </p:cNvSpPr>
            <p:nvPr/>
          </p:nvSpPr>
          <p:spPr bwMode="auto">
            <a:xfrm>
              <a:off x="3627" y="3152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monetary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1" name="Text Box 17"/>
            <p:cNvSpPr txBox="1">
              <a:spLocks noChangeArrowheads="1"/>
            </p:cNvSpPr>
            <p:nvPr/>
          </p:nvSpPr>
          <p:spPr bwMode="auto">
            <a:xfrm>
              <a:off x="3627" y="2970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physical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2" name="Text Box 18"/>
            <p:cNvSpPr txBox="1">
              <a:spLocks noChangeArrowheads="1"/>
            </p:cNvSpPr>
            <p:nvPr/>
          </p:nvSpPr>
          <p:spPr bwMode="auto">
            <a:xfrm>
              <a:off x="2562" y="553"/>
              <a:ext cx="211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Circular Flow Diagram of a Mixed Economy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400427" name="Picture 4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3" y="1984"/>
              <a:ext cx="769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30" name="Picture 4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" y="1984"/>
              <a:ext cx="570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397" name="Text Box 13"/>
            <p:cNvSpPr txBox="1">
              <a:spLocks noChangeArrowheads="1"/>
            </p:cNvSpPr>
            <p:nvPr/>
          </p:nvSpPr>
          <p:spPr bwMode="auto">
            <a:xfrm>
              <a:off x="2540" y="2062"/>
              <a:ext cx="67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Households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396" name="Text Box 12"/>
            <p:cNvSpPr txBox="1">
              <a:spLocks noChangeArrowheads="1"/>
            </p:cNvSpPr>
            <p:nvPr/>
          </p:nvSpPr>
          <p:spPr bwMode="auto">
            <a:xfrm>
              <a:off x="4979" y="2055"/>
              <a:ext cx="4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Firms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0404" name="Text Box 20"/>
          <p:cNvSpPr txBox="1">
            <a:spLocks noChangeArrowheads="1"/>
          </p:cNvSpPr>
          <p:nvPr/>
        </p:nvSpPr>
        <p:spPr bwMode="auto">
          <a:xfrm>
            <a:off x="5607050" y="1439863"/>
            <a:ext cx="152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smtClean="0">
                <a:solidFill>
                  <a:srgbClr val="000000"/>
                </a:solidFill>
                <a:latin typeface="Arial" charset="0"/>
              </a:rPr>
              <a:t>Product market</a:t>
            </a:r>
            <a:endParaRPr lang="en-US" altLang="en-US" sz="3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0405" name="Text Box 21"/>
          <p:cNvSpPr txBox="1">
            <a:spLocks noChangeArrowheads="1"/>
          </p:cNvSpPr>
          <p:nvPr/>
        </p:nvSpPr>
        <p:spPr bwMode="auto">
          <a:xfrm>
            <a:off x="5608638" y="5591175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smtClean="0">
                <a:solidFill>
                  <a:srgbClr val="000000"/>
                </a:solidFill>
                <a:latin typeface="Arial" charset="0"/>
              </a:rPr>
              <a:t>Factor market</a:t>
            </a:r>
            <a:endParaRPr lang="en-US" altLang="en-US" sz="300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00433" name="Group 49"/>
          <p:cNvGrpSpPr>
            <a:grpSpLocks/>
          </p:cNvGrpSpPr>
          <p:nvPr/>
        </p:nvGrpSpPr>
        <p:grpSpPr bwMode="auto">
          <a:xfrm>
            <a:off x="4811713" y="2663825"/>
            <a:ext cx="3178175" cy="1450975"/>
            <a:chOff x="3031" y="1502"/>
            <a:chExt cx="2002" cy="914"/>
          </a:xfrm>
        </p:grpSpPr>
        <p:pic>
          <p:nvPicPr>
            <p:cNvPr id="400406" name="Picture 2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" y="1502"/>
              <a:ext cx="1960" cy="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2" name="Text Box 28"/>
            <p:cNvSpPr txBox="1">
              <a:spLocks noChangeArrowheads="1"/>
            </p:cNvSpPr>
            <p:nvPr/>
          </p:nvSpPr>
          <p:spPr bwMode="auto">
            <a:xfrm>
              <a:off x="3603" y="2001"/>
              <a:ext cx="85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Government</a:t>
              </a:r>
              <a:endParaRPr lang="en-US" altLang="en-US" sz="900" b="1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0413" name="Text Box 29"/>
            <p:cNvSpPr txBox="1">
              <a:spLocks noChangeArrowheads="1"/>
            </p:cNvSpPr>
            <p:nvPr/>
          </p:nvSpPr>
          <p:spPr bwMode="auto">
            <a:xfrm>
              <a:off x="4176" y="2029"/>
              <a:ext cx="85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900" b="1" smtClean="0">
                  <a:solidFill>
                    <a:srgbClr val="FFFFFF"/>
                  </a:solidFill>
                  <a:latin typeface="Arial" charset="0"/>
                </a:rPr>
                <a:t>expenditures</a:t>
              </a:r>
            </a:p>
          </p:txBody>
        </p:sp>
        <p:sp>
          <p:nvSpPr>
            <p:cNvPr id="400414" name="Text Box 30"/>
            <p:cNvSpPr txBox="1">
              <a:spLocks noChangeArrowheads="1"/>
            </p:cNvSpPr>
            <p:nvPr/>
          </p:nvSpPr>
          <p:spPr bwMode="auto">
            <a:xfrm>
              <a:off x="3031" y="2029"/>
              <a:ext cx="85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900" b="1" smtClean="0">
                  <a:solidFill>
                    <a:srgbClr val="FFFFFF"/>
                  </a:solidFill>
                  <a:latin typeface="Arial" charset="0"/>
                </a:rPr>
                <a:t>expenditures</a:t>
              </a:r>
            </a:p>
          </p:txBody>
        </p:sp>
      </p:grpSp>
      <p:grpSp>
        <p:nvGrpSpPr>
          <p:cNvPr id="400432" name="Group 48"/>
          <p:cNvGrpSpPr>
            <a:grpSpLocks/>
          </p:cNvGrpSpPr>
          <p:nvPr/>
        </p:nvGrpSpPr>
        <p:grpSpPr bwMode="auto">
          <a:xfrm>
            <a:off x="5021263" y="3806825"/>
            <a:ext cx="2828925" cy="1238250"/>
            <a:chOff x="3163" y="2222"/>
            <a:chExt cx="1782" cy="780"/>
          </a:xfrm>
        </p:grpSpPr>
        <p:pic>
          <p:nvPicPr>
            <p:cNvPr id="400411" name="Picture 2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9" y="2222"/>
              <a:ext cx="1696" cy="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5" name="Text Box 31"/>
            <p:cNvSpPr txBox="1">
              <a:spLocks noChangeArrowheads="1"/>
            </p:cNvSpPr>
            <p:nvPr/>
          </p:nvSpPr>
          <p:spPr bwMode="auto">
            <a:xfrm rot="-2490327">
              <a:off x="3163" y="2518"/>
              <a:ext cx="789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government-owned factors</a:t>
              </a:r>
            </a:p>
          </p:txBody>
        </p:sp>
        <p:sp>
          <p:nvSpPr>
            <p:cNvPr id="400416" name="Text Box 32"/>
            <p:cNvSpPr txBox="1">
              <a:spLocks noChangeArrowheads="1"/>
            </p:cNvSpPr>
            <p:nvPr/>
          </p:nvSpPr>
          <p:spPr bwMode="auto">
            <a:xfrm rot="2322116">
              <a:off x="4323" y="2588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taxes</a:t>
              </a:r>
            </a:p>
          </p:txBody>
        </p:sp>
      </p:grpSp>
      <p:grpSp>
        <p:nvGrpSpPr>
          <p:cNvPr id="400431" name="Group 47"/>
          <p:cNvGrpSpPr>
            <a:grpSpLocks/>
          </p:cNvGrpSpPr>
          <p:nvPr/>
        </p:nvGrpSpPr>
        <p:grpSpPr bwMode="auto">
          <a:xfrm>
            <a:off x="4972050" y="2182813"/>
            <a:ext cx="2857500" cy="1222375"/>
            <a:chOff x="3132" y="1199"/>
            <a:chExt cx="1800" cy="770"/>
          </a:xfrm>
        </p:grpSpPr>
        <p:pic>
          <p:nvPicPr>
            <p:cNvPr id="400407" name="Picture 2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" y="1199"/>
              <a:ext cx="1646" cy="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7" name="Text Box 33"/>
            <p:cNvSpPr txBox="1">
              <a:spLocks noChangeArrowheads="1"/>
            </p:cNvSpPr>
            <p:nvPr/>
          </p:nvSpPr>
          <p:spPr bwMode="auto">
            <a:xfrm rot="2264930">
              <a:off x="3307" y="1432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taxes</a:t>
              </a:r>
            </a:p>
          </p:txBody>
        </p:sp>
        <p:sp>
          <p:nvSpPr>
            <p:cNvPr id="400418" name="Text Box 34"/>
            <p:cNvSpPr txBox="1">
              <a:spLocks noChangeArrowheads="1"/>
            </p:cNvSpPr>
            <p:nvPr/>
          </p:nvSpPr>
          <p:spPr bwMode="auto">
            <a:xfrm rot="-2337121">
              <a:off x="4094" y="1440"/>
              <a:ext cx="83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government purchases</a:t>
              </a:r>
            </a:p>
          </p:txBody>
        </p:sp>
      </p:grpSp>
      <p:sp>
        <p:nvSpPr>
          <p:cNvPr id="400450" name="Rectangle 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Government’s Role in a Mixed Economy</a:t>
            </a:r>
          </a:p>
        </p:txBody>
      </p:sp>
      <p:sp>
        <p:nvSpPr>
          <p:cNvPr id="400451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3425825" cy="18954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/>
              <a:t>In a mixed economy, </a:t>
            </a:r>
          </a:p>
          <a:p>
            <a:r>
              <a:rPr lang="en-US" altLang="en-US" sz="2000"/>
              <a:t>The government purchases land, labor, and capital from households in the factor market, and </a:t>
            </a:r>
          </a:p>
          <a:p>
            <a:r>
              <a:rPr lang="en-US" altLang="en-US" sz="2000"/>
              <a:t>Purchases goods and services in the product market.</a:t>
            </a:r>
          </a:p>
        </p:txBody>
      </p:sp>
    </p:spTree>
    <p:extLst>
      <p:ext uri="{BB962C8B-B14F-4D97-AF65-F5344CB8AC3E}">
        <p14:creationId xmlns:p14="http://schemas.microsoft.com/office/powerpoint/2010/main" val="20250061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40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0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0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04" grpId="0" autoUpdateAnimBg="0"/>
      <p:bldP spid="40040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Mixed Economy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 Chart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Create your own Modern Mixed Economy flow chart.</a:t>
            </a:r>
          </a:p>
          <a:p>
            <a:r>
              <a:rPr lang="en-US" dirty="0" smtClean="0"/>
              <a:t>Personalize it by adding pictures that apply to you or that you have chosen to represent the flow of goods/services and money.</a:t>
            </a:r>
          </a:p>
          <a:p>
            <a:r>
              <a:rPr lang="en-US" dirty="0" smtClean="0"/>
              <a:t>Use the template as a guide and find a picture that represents each label in the circular flow chart.</a:t>
            </a:r>
          </a:p>
          <a:p>
            <a:r>
              <a:rPr lang="en-US" dirty="0" smtClean="0"/>
              <a:t>Complete your diagram using </a:t>
            </a:r>
            <a:r>
              <a:rPr lang="en-US" dirty="0" err="1" smtClean="0"/>
              <a:t>DocHub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will need to use the tool “Insert Image” in </a:t>
            </a:r>
            <a:r>
              <a:rPr lang="en-US" dirty="0" err="1" smtClean="0"/>
              <a:t>DocHub</a:t>
            </a:r>
            <a:r>
              <a:rPr lang="en-US" dirty="0" smtClean="0"/>
              <a:t> in order to add your pictures.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0435" name="Group 51"/>
          <p:cNvGrpSpPr>
            <a:grpSpLocks/>
          </p:cNvGrpSpPr>
          <p:nvPr/>
        </p:nvGrpSpPr>
        <p:grpSpPr bwMode="auto">
          <a:xfrm>
            <a:off x="12290" y="40945"/>
            <a:ext cx="9220200" cy="6858000"/>
            <a:chOff x="2391" y="479"/>
            <a:chExt cx="3235" cy="3143"/>
          </a:xfrm>
        </p:grpSpPr>
        <p:pic>
          <p:nvPicPr>
            <p:cNvPr id="400426" name="Picture 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1" y="479"/>
              <a:ext cx="3235" cy="31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28" name="Picture 4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" y="830"/>
              <a:ext cx="2593" cy="2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29" name="Picture 4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600"/>
              <a:ext cx="2980" cy="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398" name="Text Box 14"/>
            <p:cNvSpPr txBox="1">
              <a:spLocks noChangeArrowheads="1"/>
            </p:cNvSpPr>
            <p:nvPr/>
          </p:nvSpPr>
          <p:spPr bwMode="auto">
            <a:xfrm>
              <a:off x="3620" y="915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monetary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399" name="Text Box 15"/>
            <p:cNvSpPr txBox="1">
              <a:spLocks noChangeArrowheads="1"/>
            </p:cNvSpPr>
            <p:nvPr/>
          </p:nvSpPr>
          <p:spPr bwMode="auto">
            <a:xfrm>
              <a:off x="3620" y="1097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physical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0" name="Text Box 16"/>
            <p:cNvSpPr txBox="1">
              <a:spLocks noChangeArrowheads="1"/>
            </p:cNvSpPr>
            <p:nvPr/>
          </p:nvSpPr>
          <p:spPr bwMode="auto">
            <a:xfrm>
              <a:off x="3627" y="3152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monetary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1" name="Text Box 17"/>
            <p:cNvSpPr txBox="1">
              <a:spLocks noChangeArrowheads="1"/>
            </p:cNvSpPr>
            <p:nvPr/>
          </p:nvSpPr>
          <p:spPr bwMode="auto">
            <a:xfrm>
              <a:off x="3627" y="2970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physical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2" name="Text Box 18"/>
            <p:cNvSpPr txBox="1">
              <a:spLocks noChangeArrowheads="1"/>
            </p:cNvSpPr>
            <p:nvPr/>
          </p:nvSpPr>
          <p:spPr bwMode="auto">
            <a:xfrm>
              <a:off x="2562" y="553"/>
              <a:ext cx="211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Circular Flow Diagram of a Mixed Economy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400427" name="Picture 4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3" y="1984"/>
              <a:ext cx="769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30" name="Picture 4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" y="1984"/>
              <a:ext cx="570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397" name="Text Box 13"/>
            <p:cNvSpPr txBox="1">
              <a:spLocks noChangeArrowheads="1"/>
            </p:cNvSpPr>
            <p:nvPr/>
          </p:nvSpPr>
          <p:spPr bwMode="auto">
            <a:xfrm>
              <a:off x="2540" y="2062"/>
              <a:ext cx="67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Households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396" name="Text Box 12"/>
            <p:cNvSpPr txBox="1">
              <a:spLocks noChangeArrowheads="1"/>
            </p:cNvSpPr>
            <p:nvPr/>
          </p:nvSpPr>
          <p:spPr bwMode="auto">
            <a:xfrm>
              <a:off x="4979" y="2055"/>
              <a:ext cx="4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Firms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0404" name="Text Box 20"/>
          <p:cNvSpPr txBox="1">
            <a:spLocks noChangeArrowheads="1"/>
          </p:cNvSpPr>
          <p:nvPr/>
        </p:nvSpPr>
        <p:spPr bwMode="auto">
          <a:xfrm>
            <a:off x="3290485" y="532187"/>
            <a:ext cx="2736134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</a:rPr>
              <a:t>Product market</a:t>
            </a:r>
            <a:endParaRPr lang="en-US" altLang="en-US" sz="3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0405" name="Text Box 21"/>
          <p:cNvSpPr txBox="1">
            <a:spLocks noChangeArrowheads="1"/>
          </p:cNvSpPr>
          <p:nvPr/>
        </p:nvSpPr>
        <p:spPr bwMode="auto">
          <a:xfrm>
            <a:off x="3309901" y="6287605"/>
            <a:ext cx="273613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</a:rPr>
              <a:t>Factor market</a:t>
            </a:r>
            <a:endParaRPr lang="en-US" altLang="en-US" sz="3000" dirty="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00433" name="Group 49"/>
          <p:cNvGrpSpPr>
            <a:grpSpLocks/>
          </p:cNvGrpSpPr>
          <p:nvPr/>
        </p:nvGrpSpPr>
        <p:grpSpPr bwMode="auto">
          <a:xfrm>
            <a:off x="1742079" y="2213118"/>
            <a:ext cx="5705979" cy="1994341"/>
            <a:chOff x="3031" y="1502"/>
            <a:chExt cx="2002" cy="914"/>
          </a:xfrm>
        </p:grpSpPr>
        <p:pic>
          <p:nvPicPr>
            <p:cNvPr id="400406" name="Picture 2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" y="1502"/>
              <a:ext cx="1960" cy="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2" name="Text Box 28"/>
            <p:cNvSpPr txBox="1">
              <a:spLocks noChangeArrowheads="1"/>
            </p:cNvSpPr>
            <p:nvPr/>
          </p:nvSpPr>
          <p:spPr bwMode="auto">
            <a:xfrm>
              <a:off x="3603" y="2001"/>
              <a:ext cx="85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Government</a:t>
              </a:r>
              <a:endParaRPr lang="en-US" altLang="en-US" sz="900" b="1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0413" name="Text Box 29"/>
            <p:cNvSpPr txBox="1">
              <a:spLocks noChangeArrowheads="1"/>
            </p:cNvSpPr>
            <p:nvPr/>
          </p:nvSpPr>
          <p:spPr bwMode="auto">
            <a:xfrm>
              <a:off x="4176" y="2029"/>
              <a:ext cx="85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900" b="1" smtClean="0">
                  <a:solidFill>
                    <a:srgbClr val="FFFFFF"/>
                  </a:solidFill>
                  <a:latin typeface="Arial" charset="0"/>
                </a:rPr>
                <a:t>expenditures</a:t>
              </a:r>
            </a:p>
          </p:txBody>
        </p:sp>
        <p:sp>
          <p:nvSpPr>
            <p:cNvPr id="400414" name="Text Box 30"/>
            <p:cNvSpPr txBox="1">
              <a:spLocks noChangeArrowheads="1"/>
            </p:cNvSpPr>
            <p:nvPr/>
          </p:nvSpPr>
          <p:spPr bwMode="auto">
            <a:xfrm>
              <a:off x="3031" y="2078"/>
              <a:ext cx="85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900" b="1" dirty="0" smtClean="0">
                  <a:solidFill>
                    <a:srgbClr val="FFFFFF"/>
                  </a:solidFill>
                  <a:latin typeface="Arial" charset="0"/>
                </a:rPr>
                <a:t>expenditures</a:t>
              </a:r>
            </a:p>
          </p:txBody>
        </p:sp>
      </p:grpSp>
      <p:grpSp>
        <p:nvGrpSpPr>
          <p:cNvPr id="400432" name="Group 48"/>
          <p:cNvGrpSpPr>
            <a:grpSpLocks/>
          </p:cNvGrpSpPr>
          <p:nvPr/>
        </p:nvGrpSpPr>
        <p:grpSpPr bwMode="auto">
          <a:xfrm>
            <a:off x="2418097" y="3834652"/>
            <a:ext cx="4833836" cy="1701954"/>
            <a:chOff x="3249" y="2222"/>
            <a:chExt cx="1696" cy="780"/>
          </a:xfrm>
        </p:grpSpPr>
        <p:pic>
          <p:nvPicPr>
            <p:cNvPr id="400411" name="Picture 2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9" y="2222"/>
              <a:ext cx="1696" cy="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5" name="Text Box 31"/>
            <p:cNvSpPr txBox="1">
              <a:spLocks noChangeArrowheads="1"/>
            </p:cNvSpPr>
            <p:nvPr/>
          </p:nvSpPr>
          <p:spPr bwMode="auto">
            <a:xfrm rot="19517049">
              <a:off x="3373" y="2446"/>
              <a:ext cx="56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1200" b="1" dirty="0" smtClean="0">
                  <a:solidFill>
                    <a:srgbClr val="FFFFFF"/>
                  </a:solidFill>
                  <a:latin typeface="Arial" charset="0"/>
                </a:rPr>
                <a:t>government-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1200" b="1" dirty="0" smtClean="0">
                  <a:solidFill>
                    <a:srgbClr val="FFFFFF"/>
                  </a:solidFill>
                  <a:latin typeface="Arial" charset="0"/>
                </a:rPr>
                <a:t>owned factors</a:t>
              </a:r>
            </a:p>
          </p:txBody>
        </p:sp>
        <p:sp>
          <p:nvSpPr>
            <p:cNvPr id="400416" name="Text Box 32"/>
            <p:cNvSpPr txBox="1">
              <a:spLocks noChangeArrowheads="1"/>
            </p:cNvSpPr>
            <p:nvPr/>
          </p:nvSpPr>
          <p:spPr bwMode="auto">
            <a:xfrm rot="2322116">
              <a:off x="4323" y="2588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taxes</a:t>
              </a:r>
            </a:p>
          </p:txBody>
        </p:sp>
      </p:grpSp>
      <p:grpSp>
        <p:nvGrpSpPr>
          <p:cNvPr id="400431" name="Group 47"/>
          <p:cNvGrpSpPr>
            <a:grpSpLocks/>
          </p:cNvGrpSpPr>
          <p:nvPr/>
        </p:nvGrpSpPr>
        <p:grpSpPr bwMode="auto">
          <a:xfrm>
            <a:off x="2029943" y="1590082"/>
            <a:ext cx="5130251" cy="1680134"/>
            <a:chOff x="3132" y="1199"/>
            <a:chExt cx="1800" cy="770"/>
          </a:xfrm>
        </p:grpSpPr>
        <p:pic>
          <p:nvPicPr>
            <p:cNvPr id="400407" name="Picture 2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" y="1199"/>
              <a:ext cx="1646" cy="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7" name="Text Box 33"/>
            <p:cNvSpPr txBox="1">
              <a:spLocks noChangeArrowheads="1"/>
            </p:cNvSpPr>
            <p:nvPr/>
          </p:nvSpPr>
          <p:spPr bwMode="auto">
            <a:xfrm rot="2264930">
              <a:off x="3307" y="1432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 dirty="0" smtClean="0">
                  <a:solidFill>
                    <a:srgbClr val="FFFFFF"/>
                  </a:solidFill>
                  <a:latin typeface="Arial" charset="0"/>
                </a:rPr>
                <a:t>taxes</a:t>
              </a:r>
            </a:p>
          </p:txBody>
        </p:sp>
        <p:sp>
          <p:nvSpPr>
            <p:cNvPr id="400418" name="Text Box 34"/>
            <p:cNvSpPr txBox="1">
              <a:spLocks noChangeArrowheads="1"/>
            </p:cNvSpPr>
            <p:nvPr/>
          </p:nvSpPr>
          <p:spPr bwMode="auto">
            <a:xfrm rot="19262879">
              <a:off x="4094" y="1448"/>
              <a:ext cx="838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1200" b="1" dirty="0" smtClean="0">
                  <a:solidFill>
                    <a:srgbClr val="FFFFFF"/>
                  </a:solidFill>
                  <a:latin typeface="Arial" charset="0"/>
                </a:rPr>
                <a:t>government </a:t>
              </a:r>
              <a:endParaRPr lang="en-US" altLang="en-US" sz="1200" b="1" dirty="0" smtClean="0">
                <a:solidFill>
                  <a:srgbClr val="FFFFFF"/>
                </a:solidFill>
                <a:latin typeface="Arial" charset="0"/>
              </a:endParaRPr>
            </a:p>
            <a:p>
              <a:pPr algn="ctr"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1200" b="1" dirty="0" smtClean="0">
                  <a:solidFill>
                    <a:srgbClr val="FFFFFF"/>
                  </a:solidFill>
                  <a:latin typeface="Arial" charset="0"/>
                </a:rPr>
                <a:t>purchases</a:t>
              </a:r>
              <a:endParaRPr lang="en-US" altLang="en-US" sz="1200" b="1" dirty="0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24292" y="3905879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7829403" y="3919779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 rot="2380459">
            <a:off x="5430973" y="4738549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 rot="2141916">
            <a:off x="2490689" y="2218214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 rot="19814023">
            <a:off x="5539813" y="2504319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4075196" y="6462547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4062906" y="715294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 rot="19533774">
            <a:off x="3151030" y="4702986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7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0435" name="Group 51"/>
          <p:cNvGrpSpPr>
            <a:grpSpLocks/>
          </p:cNvGrpSpPr>
          <p:nvPr/>
        </p:nvGrpSpPr>
        <p:grpSpPr bwMode="auto">
          <a:xfrm>
            <a:off x="12290" y="40945"/>
            <a:ext cx="9220200" cy="6858000"/>
            <a:chOff x="2391" y="479"/>
            <a:chExt cx="3235" cy="3143"/>
          </a:xfrm>
        </p:grpSpPr>
        <p:pic>
          <p:nvPicPr>
            <p:cNvPr id="400426" name="Picture 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1" y="479"/>
              <a:ext cx="3235" cy="31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28" name="Picture 4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" y="830"/>
              <a:ext cx="2593" cy="2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29" name="Picture 4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600"/>
              <a:ext cx="2980" cy="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398" name="Text Box 14"/>
            <p:cNvSpPr txBox="1">
              <a:spLocks noChangeArrowheads="1"/>
            </p:cNvSpPr>
            <p:nvPr/>
          </p:nvSpPr>
          <p:spPr bwMode="auto">
            <a:xfrm>
              <a:off x="3620" y="915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monetary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399" name="Text Box 15"/>
            <p:cNvSpPr txBox="1">
              <a:spLocks noChangeArrowheads="1"/>
            </p:cNvSpPr>
            <p:nvPr/>
          </p:nvSpPr>
          <p:spPr bwMode="auto">
            <a:xfrm>
              <a:off x="3620" y="1097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physical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0" name="Text Box 16"/>
            <p:cNvSpPr txBox="1">
              <a:spLocks noChangeArrowheads="1"/>
            </p:cNvSpPr>
            <p:nvPr/>
          </p:nvSpPr>
          <p:spPr bwMode="auto">
            <a:xfrm>
              <a:off x="3627" y="3152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monetary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1" name="Text Box 17"/>
            <p:cNvSpPr txBox="1">
              <a:spLocks noChangeArrowheads="1"/>
            </p:cNvSpPr>
            <p:nvPr/>
          </p:nvSpPr>
          <p:spPr bwMode="auto">
            <a:xfrm>
              <a:off x="3627" y="2970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physical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2" name="Text Box 18"/>
            <p:cNvSpPr txBox="1">
              <a:spLocks noChangeArrowheads="1"/>
            </p:cNvSpPr>
            <p:nvPr/>
          </p:nvSpPr>
          <p:spPr bwMode="auto">
            <a:xfrm>
              <a:off x="2562" y="553"/>
              <a:ext cx="211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Circular Flow Diagram of a Mixed Economy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0404" name="Text Box 20"/>
          <p:cNvSpPr txBox="1">
            <a:spLocks noChangeArrowheads="1"/>
          </p:cNvSpPr>
          <p:nvPr/>
        </p:nvSpPr>
        <p:spPr bwMode="auto">
          <a:xfrm>
            <a:off x="3260994" y="717656"/>
            <a:ext cx="2736134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</a:rPr>
              <a:t>Product market</a:t>
            </a:r>
            <a:endParaRPr lang="en-US" altLang="en-US" sz="3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0405" name="Text Box 21"/>
          <p:cNvSpPr txBox="1">
            <a:spLocks noChangeArrowheads="1"/>
          </p:cNvSpPr>
          <p:nvPr/>
        </p:nvSpPr>
        <p:spPr bwMode="auto">
          <a:xfrm>
            <a:off x="3309901" y="6287605"/>
            <a:ext cx="273613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</a:rPr>
              <a:t>Factor market</a:t>
            </a:r>
            <a:endParaRPr lang="en-US" altLang="en-US" sz="3000" dirty="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00433" name="Group 49"/>
          <p:cNvGrpSpPr>
            <a:grpSpLocks/>
          </p:cNvGrpSpPr>
          <p:nvPr/>
        </p:nvGrpSpPr>
        <p:grpSpPr bwMode="auto">
          <a:xfrm>
            <a:off x="1801933" y="2213118"/>
            <a:ext cx="5939691" cy="1994341"/>
            <a:chOff x="3052" y="1502"/>
            <a:chExt cx="2084" cy="914"/>
          </a:xfrm>
        </p:grpSpPr>
        <p:pic>
          <p:nvPicPr>
            <p:cNvPr id="400406" name="Picture 2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" y="1502"/>
              <a:ext cx="1960" cy="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2" name="Text Box 28"/>
            <p:cNvSpPr txBox="1">
              <a:spLocks noChangeArrowheads="1"/>
            </p:cNvSpPr>
            <p:nvPr/>
          </p:nvSpPr>
          <p:spPr bwMode="auto">
            <a:xfrm>
              <a:off x="3606" y="2040"/>
              <a:ext cx="858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dirty="0" smtClean="0">
                  <a:solidFill>
                    <a:srgbClr val="FFFFFF"/>
                  </a:solidFill>
                  <a:latin typeface="Arial" charset="0"/>
                </a:rPr>
                <a:t>GOVERNMENT</a:t>
              </a:r>
              <a:endParaRPr lang="en-US" altLang="en-US" sz="900" b="1" dirty="0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0413" name="Text Box 29"/>
            <p:cNvSpPr txBox="1">
              <a:spLocks noChangeArrowheads="1"/>
            </p:cNvSpPr>
            <p:nvPr/>
          </p:nvSpPr>
          <p:spPr bwMode="auto">
            <a:xfrm>
              <a:off x="4279" y="2055"/>
              <a:ext cx="857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900" b="1" dirty="0" smtClean="0">
                  <a:solidFill>
                    <a:srgbClr val="FFFFFF"/>
                  </a:solidFill>
                  <a:latin typeface="Arial" charset="0"/>
                </a:rPr>
                <a:t>EXPENDITURES</a:t>
              </a:r>
              <a:endParaRPr lang="en-US" altLang="en-US" sz="900" b="1" dirty="0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pic>
        <p:nvPicPr>
          <p:cNvPr id="400411" name="Picture 2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097" y="3834652"/>
            <a:ext cx="4833836" cy="170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0407" name="Picture 2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944" y="1590082"/>
            <a:ext cx="4691330" cy="168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1447800" y="3410120"/>
            <a:ext cx="2442569" cy="231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900" b="1" dirty="0" smtClean="0">
                <a:solidFill>
                  <a:srgbClr val="FFFFFF"/>
                </a:solidFill>
                <a:latin typeface="Arial" charset="0"/>
              </a:rPr>
              <a:t>EXPENDITURES</a:t>
            </a:r>
            <a:endParaRPr lang="en-US" altLang="en-US" sz="900" b="1" dirty="0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16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CLOSURE: Mixed Economy 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1895475"/>
          </a:xfrm>
        </p:spPr>
        <p:txBody>
          <a:bodyPr/>
          <a:lstStyle/>
          <a:p>
            <a:r>
              <a:rPr lang="en-US" sz="3600" dirty="0" smtClean="0"/>
              <a:t>Discuss with your partner why the “modern” economy is a mix of the Free Market and Centrally Planned economic systems.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419701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on_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econ_template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n_template.po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533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12_TP030004031</vt:lpstr>
      <vt:lpstr>econ_template</vt:lpstr>
      <vt:lpstr>2_Default Design</vt:lpstr>
      <vt:lpstr>Picture</vt:lpstr>
      <vt:lpstr>Tuesday September 1, 2015 Mr. Goblirsch – Economics</vt:lpstr>
      <vt:lpstr>MODERN MIXED ECONOMIES</vt:lpstr>
      <vt:lpstr>The Rise of Mixed Economies</vt:lpstr>
      <vt:lpstr>Government’s Role</vt:lpstr>
      <vt:lpstr>Government’s Role in a Mixed Economy</vt:lpstr>
      <vt:lpstr>Modern Mixed Economy Flow Chart</vt:lpstr>
      <vt:lpstr>PowerPoint Presentation</vt:lpstr>
      <vt:lpstr>PowerPoint Presentation</vt:lpstr>
      <vt:lpstr>CLOSURE: Mixed Economy Wrap-Up</vt:lpstr>
      <vt:lpstr>CLOSURE: What I NEED  To Know For TOMORROW’S Quiz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Economic Systems</dc:title>
  <dc:creator>Muncrief.d</dc:creator>
  <cp:lastModifiedBy>cgoblirsch</cp:lastModifiedBy>
  <cp:revision>45</cp:revision>
  <dcterms:created xsi:type="dcterms:W3CDTF">2007-01-23T21:58:22Z</dcterms:created>
  <dcterms:modified xsi:type="dcterms:W3CDTF">2015-09-01T13:38:36Z</dcterms:modified>
</cp:coreProperties>
</file>