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8"/>
  </p:handoutMasterIdLst>
  <p:sldIdLst>
    <p:sldId id="265" r:id="rId4"/>
    <p:sldId id="271" r:id="rId5"/>
    <p:sldId id="270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45A1-F54E-4D0B-B53C-D7482F7CD0D4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BC6C-FE8B-4A8D-9CA5-B7364AB3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4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3F507D-E651-40AE-A3AC-E1DE559A4805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484376-DD06-4C25-98EC-28D88D9E8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96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02F4850-BE0A-4B61-898D-B22427F48338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F63082D-981C-4349-9177-02D4BF437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6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160DA1-40BB-4C98-9022-44477851156B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CB5F3A-2935-43BD-8D3A-C88391E51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28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9AF503-857B-4A75-A5BC-3FC27FCEDA0C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9FD616F-0A8A-4FFB-93A4-9CA778BD9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3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DCEA7E-8279-413F-944F-78B4326F17B7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BB29A5-FC06-4A0B-873D-010959105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70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178B194-7421-4AF4-9838-29C4A85F423C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EBA4F9-0893-45BB-802E-6717644CC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25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2000F27-0180-4C1B-887F-A9959975FEBA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B3057D-CC83-4F63-A26D-F4B3EE601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6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9B5091-EC5D-4349-8F7F-F6FCAAFCB5CC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A6F1CF-F5BD-4FAF-8D24-784B46D9A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71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B98F7-44FE-47F7-9872-A9AD129FF740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678BB5-6ABF-43DB-8100-3E3B467A6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1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1190557-75AF-4AA3-B9FE-E37866DE3F76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F571208-226D-4539-87F1-99033E063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19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E8733B-0232-468B-9D44-D4926DF7BBCF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DAA8A5-1682-4F05-9B9F-96746C2A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3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9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E196-E5B1-4180-B251-572225C3105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9C01C98-5DC9-4A4C-A1F1-D7712020B5D8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46E410-A00F-4B19-8964-945937514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0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2,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key economic concepts about Free market, Command, &amp; mixed economies.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Chapter 2 Review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ASSESSMENT: Chapter 2 Quiz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/>
              <a:t>If you finish your Quiz early, you can continue working on your Circular Flow Chart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ANALYZING: Current Event Article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***HW – Current Events Article #1 – DUE FRIDAY 9/11***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Chapter 2 Review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Use your notes, and/or textbook, to answer the following.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What are the 3 key economic questions?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What are the economic goals?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What are the 5 characteristics of Capitalism?</a:t>
            </a:r>
            <a:endParaRPr lang="en-US" sz="21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435" name="Group 51"/>
          <p:cNvGrpSpPr>
            <a:grpSpLocks/>
          </p:cNvGrpSpPr>
          <p:nvPr/>
        </p:nvGrpSpPr>
        <p:grpSpPr bwMode="auto">
          <a:xfrm>
            <a:off x="12290" y="40945"/>
            <a:ext cx="9220200" cy="6858000"/>
            <a:chOff x="2391" y="479"/>
            <a:chExt cx="3235" cy="3143"/>
          </a:xfrm>
        </p:grpSpPr>
        <p:pic>
          <p:nvPicPr>
            <p:cNvPr id="400426" name="Picture 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479"/>
              <a:ext cx="3235" cy="3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8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830"/>
              <a:ext cx="2593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9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00"/>
              <a:ext cx="2980" cy="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8" name="Text Box 14"/>
            <p:cNvSpPr txBox="1">
              <a:spLocks noChangeArrowheads="1"/>
            </p:cNvSpPr>
            <p:nvPr/>
          </p:nvSpPr>
          <p:spPr bwMode="auto">
            <a:xfrm>
              <a:off x="3620" y="915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9" name="Text Box 15"/>
            <p:cNvSpPr txBox="1">
              <a:spLocks noChangeArrowheads="1"/>
            </p:cNvSpPr>
            <p:nvPr/>
          </p:nvSpPr>
          <p:spPr bwMode="auto">
            <a:xfrm>
              <a:off x="3620" y="1097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0" name="Text Box 16"/>
            <p:cNvSpPr txBox="1">
              <a:spLocks noChangeArrowheads="1"/>
            </p:cNvSpPr>
            <p:nvPr/>
          </p:nvSpPr>
          <p:spPr bwMode="auto">
            <a:xfrm>
              <a:off x="3627" y="3152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1" name="Text Box 17"/>
            <p:cNvSpPr txBox="1">
              <a:spLocks noChangeArrowheads="1"/>
            </p:cNvSpPr>
            <p:nvPr/>
          </p:nvSpPr>
          <p:spPr bwMode="auto">
            <a:xfrm>
              <a:off x="3627" y="297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2562" y="553"/>
              <a:ext cx="2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Circular Flow Diagram of a Mixed Economy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400427" name="Picture 4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" y="1984"/>
              <a:ext cx="769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30" name="Picture 4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" y="1984"/>
              <a:ext cx="57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7" name="Text Box 13"/>
            <p:cNvSpPr txBox="1">
              <a:spLocks noChangeArrowheads="1"/>
            </p:cNvSpPr>
            <p:nvPr/>
          </p:nvSpPr>
          <p:spPr bwMode="auto">
            <a:xfrm>
              <a:off x="2540" y="2062"/>
              <a:ext cx="6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Households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6" name="Text Box 12"/>
            <p:cNvSpPr txBox="1">
              <a:spLocks noChangeArrowheads="1"/>
            </p:cNvSpPr>
            <p:nvPr/>
          </p:nvSpPr>
          <p:spPr bwMode="auto">
            <a:xfrm>
              <a:off x="4979" y="2055"/>
              <a:ext cx="4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Firms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3290485" y="532187"/>
            <a:ext cx="2736134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Product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3309901" y="6287605"/>
            <a:ext cx="273613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</a:rPr>
              <a:t>Factor market</a:t>
            </a:r>
            <a:endParaRPr lang="en-US" altLang="en-US" sz="3000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0433" name="Group 49"/>
          <p:cNvGrpSpPr>
            <a:grpSpLocks/>
          </p:cNvGrpSpPr>
          <p:nvPr/>
        </p:nvGrpSpPr>
        <p:grpSpPr bwMode="auto">
          <a:xfrm>
            <a:off x="1742079" y="2213118"/>
            <a:ext cx="5705979" cy="1994341"/>
            <a:chOff x="3031" y="1502"/>
            <a:chExt cx="2002" cy="914"/>
          </a:xfrm>
        </p:grpSpPr>
        <p:pic>
          <p:nvPicPr>
            <p:cNvPr id="400406" name="Picture 2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1502"/>
              <a:ext cx="1960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3603" y="2001"/>
              <a:ext cx="8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Government</a:t>
              </a:r>
              <a:endParaRPr lang="en-US" altLang="en-US" sz="900" b="1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4176" y="2029"/>
              <a:ext cx="85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  <p:sp>
          <p:nvSpPr>
            <p:cNvPr id="400414" name="Text Box 30"/>
            <p:cNvSpPr txBox="1">
              <a:spLocks noChangeArrowheads="1"/>
            </p:cNvSpPr>
            <p:nvPr/>
          </p:nvSpPr>
          <p:spPr bwMode="auto">
            <a:xfrm>
              <a:off x="3031" y="2078"/>
              <a:ext cx="85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900" b="1" dirty="0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</p:grpSp>
      <p:grpSp>
        <p:nvGrpSpPr>
          <p:cNvPr id="400432" name="Group 48"/>
          <p:cNvGrpSpPr>
            <a:grpSpLocks/>
          </p:cNvGrpSpPr>
          <p:nvPr/>
        </p:nvGrpSpPr>
        <p:grpSpPr bwMode="auto">
          <a:xfrm>
            <a:off x="2418097" y="3834652"/>
            <a:ext cx="4833836" cy="1701954"/>
            <a:chOff x="3249" y="2222"/>
            <a:chExt cx="1696" cy="780"/>
          </a:xfrm>
        </p:grpSpPr>
        <p:pic>
          <p:nvPicPr>
            <p:cNvPr id="400411" name="Picture 2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2222"/>
              <a:ext cx="1696" cy="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5" name="Text Box 31"/>
            <p:cNvSpPr txBox="1">
              <a:spLocks noChangeArrowheads="1"/>
            </p:cNvSpPr>
            <p:nvPr/>
          </p:nvSpPr>
          <p:spPr bwMode="auto">
            <a:xfrm rot="19517049">
              <a:off x="3373" y="2446"/>
              <a:ext cx="56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government-</a:t>
              </a:r>
            </a:p>
            <a:p>
              <a:pPr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owned factors</a:t>
              </a:r>
            </a:p>
          </p:txBody>
        </p:sp>
        <p:sp>
          <p:nvSpPr>
            <p:cNvPr id="400416" name="Text Box 32"/>
            <p:cNvSpPr txBox="1">
              <a:spLocks noChangeArrowheads="1"/>
            </p:cNvSpPr>
            <p:nvPr/>
          </p:nvSpPr>
          <p:spPr bwMode="auto">
            <a:xfrm rot="2322116">
              <a:off x="4323" y="258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</p:grpSp>
      <p:grpSp>
        <p:nvGrpSpPr>
          <p:cNvPr id="400431" name="Group 47"/>
          <p:cNvGrpSpPr>
            <a:grpSpLocks/>
          </p:cNvGrpSpPr>
          <p:nvPr/>
        </p:nvGrpSpPr>
        <p:grpSpPr bwMode="auto">
          <a:xfrm>
            <a:off x="2029943" y="1590082"/>
            <a:ext cx="5130251" cy="1680134"/>
            <a:chOff x="3132" y="1199"/>
            <a:chExt cx="1800" cy="770"/>
          </a:xfrm>
        </p:grpSpPr>
        <p:pic>
          <p:nvPicPr>
            <p:cNvPr id="400407" name="Picture 2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" y="1199"/>
              <a:ext cx="1646" cy="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7" name="Text Box 33"/>
            <p:cNvSpPr txBox="1">
              <a:spLocks noChangeArrowheads="1"/>
            </p:cNvSpPr>
            <p:nvPr/>
          </p:nvSpPr>
          <p:spPr bwMode="auto">
            <a:xfrm rot="2264930">
              <a:off x="3307" y="143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  <p:sp>
          <p:nvSpPr>
            <p:cNvPr id="400418" name="Text Box 34"/>
            <p:cNvSpPr txBox="1">
              <a:spLocks noChangeArrowheads="1"/>
            </p:cNvSpPr>
            <p:nvPr/>
          </p:nvSpPr>
          <p:spPr bwMode="auto">
            <a:xfrm rot="19767332">
              <a:off x="4094" y="1448"/>
              <a:ext cx="838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government </a:t>
              </a:r>
            </a:p>
            <a:p>
              <a:pPr algn="ctr"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Arial" charset="0"/>
                </a:rPr>
                <a:t>purchases</a:t>
              </a:r>
            </a:p>
          </p:txBody>
        </p:sp>
      </p:grp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4292" y="390587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829403" y="391977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 rot="2380459">
            <a:off x="5430973" y="473854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 rot="2141916">
            <a:off x="2490689" y="2218214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 rot="19814023">
            <a:off x="5539813" y="2504319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075196" y="6462547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062906" y="715294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 rot="19533774">
            <a:off x="3151030" y="4702986"/>
            <a:ext cx="1191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PICTURE</a:t>
            </a:r>
            <a:endParaRPr lang="en-US" altLang="en-US" sz="3000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ANALYZING</a:t>
            </a:r>
            <a:br>
              <a:rPr lang="en-US" altLang="en-US" b="1" u="sng" dirty="0" smtClean="0"/>
            </a:br>
            <a:r>
              <a:rPr lang="en-US" altLang="en-US" b="1" u="sng" dirty="0" smtClean="0"/>
              <a:t>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3600" b="1" dirty="0" smtClean="0"/>
              <a:t>DIRECTIONS</a:t>
            </a:r>
            <a:r>
              <a:rPr lang="en-US" sz="3600" dirty="0" smtClean="0"/>
              <a:t>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Read the article.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36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As you read, highlight key economic terms, concepts, or ideas you come across.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36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 Then,</a:t>
            </a:r>
            <a:r>
              <a:rPr lang="en-US" sz="3600" dirty="0"/>
              <a:t> </a:t>
            </a:r>
            <a:r>
              <a:rPr lang="en-US" sz="3600" dirty="0" smtClean="0"/>
              <a:t>complete the Current Events worksheet with information from the Article.</a:t>
            </a:r>
          </a:p>
        </p:txBody>
      </p:sp>
    </p:spTree>
    <p:extLst>
      <p:ext uri="{BB962C8B-B14F-4D97-AF65-F5344CB8AC3E}">
        <p14:creationId xmlns:p14="http://schemas.microsoft.com/office/powerpoint/2010/main" val="369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Article #1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endParaRPr lang="en-US" sz="14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Bring in (or submit electronically) an article from a newspaper, magazine, internet, etc. </a:t>
            </a:r>
            <a:r>
              <a:rPr lang="en-US" sz="3400" u="sng" dirty="0" smtClean="0"/>
              <a:t>that is related to Economics</a:t>
            </a:r>
            <a:r>
              <a:rPr lang="en-US" sz="3400" dirty="0" smtClean="0"/>
              <a:t>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29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As you read the article, highlight key economic terms, concepts or ideas you come across.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29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Stapled (Attached) to the article you will need: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400" dirty="0" smtClean="0"/>
              <a:t>Your completed Current Events worksheet with information from the article.  You will need this to present your article to the class on FRIDAY 9/11</a:t>
            </a:r>
          </a:p>
          <a:p>
            <a:pPr marL="514350" indent="-514350">
              <a:buFont typeface="+mj-lt"/>
              <a:buAutoNum type="arabicParenR" startAt="4"/>
              <a:defRPr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FRIDAY 9/11</a:t>
            </a:r>
            <a:endParaRPr lang="en-US" sz="4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291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12_TP030004031</vt:lpstr>
      <vt:lpstr>13_TP030004031</vt:lpstr>
      <vt:lpstr>Wednesday September 2, 2015 Mr. Goblirsch – Economics</vt:lpstr>
      <vt:lpstr>PowerPoint Presentation</vt:lpstr>
      <vt:lpstr>ANALYZING Current Events</vt:lpstr>
      <vt:lpstr>Article #1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43</cp:revision>
  <cp:lastPrinted>2015-09-02T13:23:15Z</cp:lastPrinted>
  <dcterms:created xsi:type="dcterms:W3CDTF">2014-08-15T02:55:38Z</dcterms:created>
  <dcterms:modified xsi:type="dcterms:W3CDTF">2015-09-02T18:50:40Z</dcterms:modified>
</cp:coreProperties>
</file>