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8" r:id="rId2"/>
    <p:sldMasterId id="2147483712" r:id="rId3"/>
    <p:sldMasterId id="2147483724" r:id="rId4"/>
    <p:sldMasterId id="2147483738" r:id="rId5"/>
  </p:sldMasterIdLst>
  <p:sldIdLst>
    <p:sldId id="265" r:id="rId6"/>
    <p:sldId id="264" r:id="rId7"/>
    <p:sldId id="268" r:id="rId8"/>
    <p:sldId id="271" r:id="rId9"/>
    <p:sldId id="272" r:id="rId10"/>
    <p:sldId id="273" r:id="rId11"/>
    <p:sldId id="274" r:id="rId12"/>
    <p:sldId id="275" r:id="rId13"/>
    <p:sldId id="279" r:id="rId14"/>
    <p:sldId id="28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</p:grpSp>
      <p:sp>
        <p:nvSpPr>
          <p:cNvPr id="768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68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96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E526752-BC65-4E76-8D73-B07EC0AD0B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2779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42542D-B6DC-4D15-8981-6CD607BADC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90421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AD7D96-5481-40F9-B3FF-D6E14CCEB7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47832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5DE2170-ABD6-4CCB-9DAB-9DBEC1954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14054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2AB1EE9-BD8C-4091-8C19-8E7C40DED5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17768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498DAB42-20AE-4541-9852-34E7B72562F8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1E8F5402-54CE-4F44-871A-7FDDF79C7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2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6F8DEF3-79EF-4FAD-A246-E33EE776CD6F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69F0FEB7-1C87-4096-AE73-FA2830A7A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46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3BEF3F3-4D5F-42E0-9B88-9BDCDA5928E8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915C453-B722-4CF1-A079-F5A69455D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43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309F2945-B405-4750-8699-E97FC942E540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FFE526C7-4A5F-445D-A401-BE2D884AC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67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20A559C-CB8F-41C3-A791-D593D2507F29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D4FA4126-7CF2-4A5D-8F97-BE34A2AC2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10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CD9E110C-9AD0-4805-8DAC-E401CBF2195D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004C07EF-EF9D-4312-A843-886F5430D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1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B59659D-A7DD-428D-A5C4-583D99965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785208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D4A5A0F3-CC10-4DD8-B37D-CEB710AEA2CD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4BE74CA3-66D1-4306-A547-949FCFA8C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168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551B873-9C07-4B5A-B207-F6DA7F1E569D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44BB943A-8036-42DE-A632-361C5DFFA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29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6F0F311-2706-492B-962E-C634517D4BCA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6779EB92-ABB1-4EAC-B83D-10840976A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488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1FBD13C3-4BBB-40EA-A04D-9E8C5DF66AD7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09BAFFE9-2406-4C55-B39D-98CA2257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951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5F541DF-FC8F-49FC-BDB4-D6267291415D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0CB1BE3-D2DE-468F-9E35-F2536584A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468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5CD8FAC-0EE5-4BC0-BCCB-D24CB4031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242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0C635B7-82FD-4C85-B649-4AA3AB2F2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550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7D6FA5B-965A-498A-8952-F32A459B1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559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7119644-FDA0-4744-B34D-A648D13CA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113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535D5E3-3900-484B-92FE-105DFFB56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1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ACAB1BC-0081-45E1-81D4-F7978E416E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926334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08EF272-361C-43C5-9C47-414E5C1A6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666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AD17D78-408D-43D6-9B6C-CB7E39C4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529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D15CA8-2CE1-4C57-8741-B3ED64333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432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6945B7A-ECAC-4FFC-8C6D-0E283269D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82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45D3A5F-27B5-4EAF-8D46-BF9334783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943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EAF01D3-63A0-40CA-B380-FDA6740E4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646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</p:grpSp>
      <p:sp>
        <p:nvSpPr>
          <p:cNvPr id="768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68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96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DB29212-BB15-416B-94D6-4926D9A2A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3767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F3511B5-292D-4E47-9D43-EF4C11E164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833017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71B3902-633C-4CC0-83F7-43E3B1C13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133647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1528C4A-D0A7-49B0-BD7A-685D20F14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14668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E13477A-C2DA-4424-A762-6F94523C09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238751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BED7C08-BC2B-460F-B829-29DB6C8578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680331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FF46312-1792-4269-A0A7-BA8C24A89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688351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E70B64A-2670-457E-8534-A5B326BCDD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360409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3C82F24-6717-4F0B-8956-24CBC2D151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297924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27BBD0-CA1E-4558-88E6-209A6B4A55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73781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4C60603-FA84-490B-8F3A-C09637B19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393201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1F42D7E-60A3-4D9A-BBC8-CE0BF682A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518612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168C0E-E5B3-485F-8F15-5AACCF285B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207917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AD21AC-FF48-4659-A8AC-3DC29739FF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669286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FF09B68-A65D-47F2-A97F-1984A2F25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5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04188FE-7C45-4474-9ED9-C84C1D47D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958074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CDD315D-C1BD-4D6A-BC9E-F0E89C8B7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8970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799F1D4-8C13-486F-8AD2-E90899348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29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6D3E540-51E2-43ED-A728-F43BBBC1F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923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727C47-0F8E-474D-A839-0D2EEBE88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1496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BDC552-E86A-495E-BD4A-DA9BB94B5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9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9951D51-6F4C-4347-9861-F80748493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178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201AF6-0F77-4E53-8B2C-4AE9B6AD7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651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A4CC23C-1E85-4A32-9EE9-48E5D625F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095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C381E5-59AD-4ECA-83CA-170C3C4F9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985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E01644C-8CBB-4403-88FB-925927966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6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096580F-EAED-43D4-A780-97ABEC0A01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1497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146E7B-CF1E-412F-92C9-04E21598EB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2941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4F5842A-77A3-4D44-BEB8-830DDF418C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61997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89D96F7-5FD3-4CA4-AC46-0300C88E5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88498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itchFamily="-96" charset="0"/>
                <a:cs typeface="+mn-cs"/>
              </a:defRPr>
            </a:lvl1pPr>
          </a:lstStyle>
          <a:p>
            <a:pPr>
              <a:defRPr/>
            </a:pPr>
            <a:fld id="{85CDCFFB-0FD1-46B3-B335-3C38ACE5EC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757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  <p:sldLayoutId id="2147484201" r:id="rId12"/>
    <p:sldLayoutId id="2147484202" r:id="rId13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0" grpId="0"/>
      <p:bldP spid="7579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57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-96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96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-96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96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B720FE9-DD15-4966-9C29-088CB03401FF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E3779C-C663-4B78-8AD7-C24AF8F70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788B10-B2EF-4908-A6B4-89726D8B0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17" r:id="rId4"/>
    <p:sldLayoutId id="2147484218" r:id="rId5"/>
    <p:sldLayoutId id="2147484219" r:id="rId6"/>
    <p:sldLayoutId id="2147484220" r:id="rId7"/>
    <p:sldLayoutId id="2147484221" r:id="rId8"/>
    <p:sldLayoutId id="2147484222" r:id="rId9"/>
    <p:sldLayoutId id="2147484223" r:id="rId10"/>
    <p:sldLayoutId id="21474842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itchFamily="-96" charset="0"/>
                <a:cs typeface="+mn-cs"/>
              </a:defRPr>
            </a:lvl1pPr>
          </a:lstStyle>
          <a:p>
            <a:pPr>
              <a:defRPr/>
            </a:pPr>
            <a:fld id="{AC080C2C-C047-4E83-B935-013A4D32A4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128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5129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5130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5131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5132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  <p:sp>
          <p:nvSpPr>
            <p:cNvPr id="5133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5134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5135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  <p:sp>
          <p:nvSpPr>
            <p:cNvPr id="5136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757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0" grpId="0"/>
      <p:bldP spid="7579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57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-96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96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-96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96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1974D3-BB90-4A7F-B8BB-356656B57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Thursday </a:t>
            </a:r>
            <a:r>
              <a:rPr lang="en-US" altLang="en-US" b="1" smtClean="0">
                <a:solidFill>
                  <a:srgbClr val="FF0000"/>
                </a:solidFill>
              </a:rPr>
              <a:t>September </a:t>
            </a:r>
            <a:r>
              <a:rPr lang="en-US" altLang="en-US" b="1" smtClean="0">
                <a:solidFill>
                  <a:srgbClr val="FF0000"/>
                </a:solidFill>
              </a:rPr>
              <a:t>3, </a:t>
            </a:r>
            <a:r>
              <a:rPr lang="en-US" altLang="en-US" b="1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U.S. History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</a:t>
            </a:r>
            <a:r>
              <a:rPr lang="en-US" sz="2000" dirty="0" smtClean="0">
                <a:solidFill>
                  <a:schemeClr val="tx2"/>
                </a:solidFill>
              </a:rPr>
              <a:t>:</a:t>
            </a:r>
            <a:endParaRPr lang="en-US" sz="2000" dirty="0" smtClean="0"/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sz="2000" dirty="0" smtClean="0"/>
              <a:t>Identify the advantages and strategy of each side, and analyze the impact of the Emancipation Proclamation.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 Emancipation Proclamation Background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CONCEPT: The Civil War: Advantages &amp; Strategy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VIDEO CLIP: Emancipation Proclamation (3 min</a:t>
            </a:r>
            <a:r>
              <a:rPr lang="en-US" sz="2000" dirty="0" smtClean="0"/>
              <a:t>)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PRIMARY SOURCES: Emancipation Proclamation </a:t>
            </a:r>
            <a:r>
              <a:rPr lang="en-US" sz="2000" dirty="0" smtClean="0"/>
              <a:t>Documents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CLOSURE: Did Lincoln Free the Slaves</a:t>
            </a:r>
            <a:r>
              <a:rPr lang="en-US" sz="2000" dirty="0" smtClean="0"/>
              <a:t>?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Emancipation Proclamation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			***5 Minutes***</a:t>
            </a:r>
          </a:p>
          <a:p>
            <a:pPr marL="0" indent="0">
              <a:lnSpc>
                <a:spcPct val="80000"/>
              </a:lnSpc>
              <a:buClr>
                <a:srgbClr val="00007D"/>
              </a:buClr>
              <a:buFont typeface="Wingdings" pitchFamily="-96" charset="2"/>
              <a:buNone/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DIRECTIONS</a:t>
            </a:r>
            <a:r>
              <a:rPr lang="en-US" altLang="en-US" sz="2400" dirty="0">
                <a:solidFill>
                  <a:srgbClr val="000000"/>
                </a:solidFill>
              </a:rPr>
              <a:t>: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</a:rPr>
              <a:t>Get out and log-in to your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ChromeBook</a:t>
            </a:r>
            <a:r>
              <a:rPr lang="en-US" altLang="en-US" sz="2000" dirty="0" smtClean="0">
                <a:solidFill>
                  <a:srgbClr val="000000"/>
                </a:solidFill>
              </a:rPr>
              <a:t>.  Open up the “Emancipation Proclamation Reading Handout” in Google Classroom.  </a:t>
            </a:r>
            <a:r>
              <a:rPr lang="en-US" altLang="en-US" sz="2000" dirty="0" smtClean="0">
                <a:solidFill>
                  <a:srgbClr val="000000"/>
                </a:solidFill>
              </a:rPr>
              <a:t>Read </a:t>
            </a:r>
            <a:r>
              <a:rPr lang="en-US" altLang="en-US" sz="2000" dirty="0" smtClean="0">
                <a:solidFill>
                  <a:srgbClr val="000000"/>
                </a:solidFill>
              </a:rPr>
              <a:t>the Emancipation Proclamation Background </a:t>
            </a:r>
            <a:r>
              <a:rPr lang="en-US" altLang="en-US" sz="2000" dirty="0" smtClean="0">
                <a:solidFill>
                  <a:srgbClr val="000000"/>
                </a:solidFill>
              </a:rPr>
              <a:t>document (the 1</a:t>
            </a:r>
            <a:r>
              <a:rPr lang="en-US" altLang="en-US" sz="2000" baseline="30000" dirty="0" smtClean="0">
                <a:solidFill>
                  <a:srgbClr val="000000"/>
                </a:solidFill>
              </a:rPr>
              <a:t>st</a:t>
            </a:r>
            <a:r>
              <a:rPr lang="en-US" altLang="en-US" sz="2000" dirty="0" smtClean="0">
                <a:solidFill>
                  <a:srgbClr val="000000"/>
                </a:solidFill>
              </a:rPr>
              <a:t> document in the file).  </a:t>
            </a:r>
            <a:r>
              <a:rPr lang="en-US" altLang="en-US" sz="2000" dirty="0" smtClean="0">
                <a:solidFill>
                  <a:srgbClr val="000000"/>
                </a:solidFill>
              </a:rPr>
              <a:t>Answer the questions below.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According to President Lincoln’s inaugural address, was the Civil War a war about slavery?  If not, what was it a war about?</a:t>
            </a:r>
            <a:endParaRPr lang="en-US" sz="2400" dirty="0" smtClean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What were fugitive slaves declared to be?</a:t>
            </a:r>
            <a:endParaRPr lang="en-US" sz="2400" dirty="0" smtClean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How were slaves contributing to the Southern war effort?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ANALYZING PRIMARY SOURCES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STEP 1 – INTROCUCTION: Watch the Emancipation Proclamation video clip</a:t>
            </a:r>
          </a:p>
          <a:p>
            <a:endParaRPr lang="en-US" sz="2600" dirty="0" smtClean="0"/>
          </a:p>
          <a:p>
            <a:r>
              <a:rPr lang="en-US" dirty="0" smtClean="0"/>
              <a:t>STEP 2 – READING: Read the Emancipation Proclamation document and Frederick Douglas document</a:t>
            </a:r>
          </a:p>
          <a:p>
            <a:endParaRPr lang="en-US" sz="2600" dirty="0" smtClean="0"/>
          </a:p>
          <a:p>
            <a:r>
              <a:rPr lang="en-US" dirty="0" smtClean="0"/>
              <a:t>STEP 3 – PARTNER WORK: Work with your partner to complete the Guided Questions worksheet</a:t>
            </a:r>
          </a:p>
          <a:p>
            <a:endParaRPr lang="en-US" sz="2400" dirty="0" smtClean="0"/>
          </a:p>
          <a:p>
            <a:r>
              <a:rPr lang="en-US" dirty="0" smtClean="0"/>
              <a:t>STEP 4 – EXIT TICKET: On the back of the worksheet, write a paragraph answering the question below:</a:t>
            </a:r>
          </a:p>
          <a:p>
            <a:pPr lvl="1"/>
            <a:r>
              <a:rPr lang="en-US" dirty="0" smtClean="0"/>
              <a:t>Did President Lincoln free the slaves, or did the slaves free themselves?  Use evidence from the documents to support your claim.  Use at least 2 specific examples from the documents as your evidence.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26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371600"/>
            <a:ext cx="6019800" cy="2667000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CHAPTER 4: THE UNION IN PERIL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572000"/>
            <a:ext cx="5791200" cy="1905000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/>
              <a:t>The Civil War:</a:t>
            </a:r>
          </a:p>
          <a:p>
            <a:pPr algn="ctr" eaLnBrk="1" hangingPunct="1"/>
            <a:r>
              <a:rPr lang="en-US" altLang="en-US" sz="3600" dirty="0" smtClean="0"/>
              <a:t>Advantages &amp; Strategy</a:t>
            </a:r>
          </a:p>
        </p:txBody>
      </p:sp>
      <p:pic>
        <p:nvPicPr>
          <p:cNvPr id="97284" name="Picture 5" descr="Civil-W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2971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THE CIVIL WAR BEGINS: SECTION 2</a:t>
            </a:r>
          </a:p>
        </p:txBody>
      </p:sp>
      <p:sp>
        <p:nvSpPr>
          <p:cNvPr id="9830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724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first battle of the Civil War (1861-1865) was fought at Fort Sumter, South Carolina on April 12, 1861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Soon after, Virginia, Arkansas, North Carolina and Tennessee seceded  (Confederate states = 11)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Virginia split on whether to leave Union (West Virginia formed) </a:t>
            </a:r>
          </a:p>
        </p:txBody>
      </p:sp>
      <p:pic>
        <p:nvPicPr>
          <p:cNvPr id="98308" name="Picture 6" descr="fort_sumt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2057400"/>
            <a:ext cx="38862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NORTH HAD ADVANTAGES</a:t>
            </a:r>
          </a:p>
        </p:txBody>
      </p:sp>
      <p:sp>
        <p:nvSpPr>
          <p:cNvPr id="9933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200400" y="1295400"/>
            <a:ext cx="5943600" cy="5562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North and South were not evenly matched</a:t>
            </a:r>
          </a:p>
          <a:p>
            <a:pPr eaLnBrk="1" hangingPunct="1"/>
            <a:r>
              <a:rPr lang="en-US" altLang="en-US" sz="2800" smtClean="0"/>
              <a:t>The North advantages:</a:t>
            </a:r>
          </a:p>
          <a:p>
            <a:pPr eaLnBrk="1" hangingPunct="1"/>
            <a:r>
              <a:rPr lang="en-US" altLang="en-US" sz="2800" smtClean="0"/>
              <a:t>More people, More factories</a:t>
            </a:r>
          </a:p>
          <a:p>
            <a:pPr eaLnBrk="1" hangingPunct="1"/>
            <a:r>
              <a:rPr lang="en-US" altLang="en-US" sz="2800" smtClean="0"/>
              <a:t>More food production</a:t>
            </a:r>
          </a:p>
          <a:p>
            <a:pPr eaLnBrk="1" hangingPunct="1"/>
            <a:r>
              <a:rPr lang="en-US" altLang="en-US" sz="2800" smtClean="0"/>
              <a:t>More railroads</a:t>
            </a:r>
          </a:p>
          <a:p>
            <a:pPr eaLnBrk="1" hangingPunct="1"/>
            <a:r>
              <a:rPr lang="en-US" altLang="en-US" sz="2800" smtClean="0"/>
              <a:t>Better communication</a:t>
            </a:r>
          </a:p>
          <a:p>
            <a:pPr eaLnBrk="1" hangingPunct="1"/>
            <a:r>
              <a:rPr lang="en-US" altLang="en-US" sz="2800" smtClean="0"/>
              <a:t>Established Central government, </a:t>
            </a:r>
            <a:r>
              <a:rPr lang="en-US" altLang="en-US" sz="2800" b="1" smtClean="0">
                <a:solidFill>
                  <a:srgbClr val="00CC00"/>
                </a:solidFill>
              </a:rPr>
              <a:t>$$$</a:t>
            </a:r>
          </a:p>
          <a:p>
            <a:pPr eaLnBrk="1" hangingPunct="1"/>
            <a:r>
              <a:rPr lang="en-US" altLang="en-US" sz="3600" b="1" smtClean="0"/>
              <a:t>Called</a:t>
            </a:r>
            <a:r>
              <a:rPr lang="en-US" altLang="en-US" sz="2800" b="1" smtClean="0">
                <a:solidFill>
                  <a:srgbClr val="00CC00"/>
                </a:solidFill>
              </a:rPr>
              <a:t> </a:t>
            </a:r>
            <a:r>
              <a:rPr lang="en-US" altLang="en-US" sz="2800" b="1" smtClean="0">
                <a:solidFill>
                  <a:srgbClr val="FF0000"/>
                </a:solidFill>
              </a:rPr>
              <a:t>UNION</a:t>
            </a:r>
          </a:p>
        </p:txBody>
      </p:sp>
      <p:pic>
        <p:nvPicPr>
          <p:cNvPr id="99332" name="Picture 8" descr="UnionSldr15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828800"/>
            <a:ext cx="2997200" cy="3810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SOUTH HAD ADVANTAGES</a:t>
            </a:r>
          </a:p>
        </p:txBody>
      </p:sp>
      <p:sp>
        <p:nvSpPr>
          <p:cNvPr id="10035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8006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South advantages:</a:t>
            </a:r>
          </a:p>
          <a:p>
            <a:pPr eaLnBrk="1" hangingPunct="1">
              <a:buFont typeface="Wingdings" pitchFamily="-96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First rate military leadership</a:t>
            </a:r>
          </a:p>
          <a:p>
            <a:pPr eaLnBrk="1" hangingPunct="1"/>
            <a:r>
              <a:rPr lang="en-US" altLang="en-US" smtClean="0"/>
              <a:t>Highly motivated soldiers</a:t>
            </a:r>
          </a:p>
          <a:p>
            <a:pPr eaLnBrk="1" hangingPunct="1"/>
            <a:r>
              <a:rPr lang="en-US" altLang="en-US" sz="2800" smtClean="0"/>
              <a:t>Cotton Exports</a:t>
            </a:r>
          </a:p>
          <a:p>
            <a:pPr eaLnBrk="1" hangingPunct="1"/>
            <a:r>
              <a:rPr lang="en-US" altLang="en-US" sz="2800" smtClean="0"/>
              <a:t>Fighting for their way of life</a:t>
            </a:r>
          </a:p>
          <a:p>
            <a:pPr eaLnBrk="1" hangingPunct="1"/>
            <a:r>
              <a:rPr lang="en-US" altLang="en-US" sz="2800" smtClean="0"/>
              <a:t>Called </a:t>
            </a:r>
            <a:r>
              <a:rPr lang="en-US" altLang="en-US" sz="2800" b="1" smtClean="0">
                <a:solidFill>
                  <a:srgbClr val="FF0000"/>
                </a:solidFill>
              </a:rPr>
              <a:t>CONFEDERACY</a:t>
            </a:r>
          </a:p>
          <a:p>
            <a:pPr eaLnBrk="1" hangingPunct="1">
              <a:buFont typeface="Wingdings" pitchFamily="-96" charset="2"/>
              <a:buNone/>
            </a:pPr>
            <a:endParaRPr lang="en-US" altLang="en-US" sz="2800" smtClean="0">
              <a:solidFill>
                <a:srgbClr val="FF0000"/>
              </a:solidFill>
            </a:endParaRPr>
          </a:p>
        </p:txBody>
      </p:sp>
      <p:pic>
        <p:nvPicPr>
          <p:cNvPr id="100356" name="Picture 6" descr="confederate soldi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1981200"/>
            <a:ext cx="3400425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763000" cy="13716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FF0000"/>
                </a:solidFill>
              </a:rPr>
              <a:t>Structured Academic Discussion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 your opinion, who had the better advantages and why?</a:t>
            </a:r>
          </a:p>
          <a:p>
            <a:pPr eaLnBrk="1" hangingPunct="1">
              <a:buFont typeface="Wingdings" pitchFamily="-96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111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accent6"/>
                </a:solidFill>
                <a:latin typeface="Comic Sans MS" pitchFamily="66" charset="0"/>
              </a:rPr>
              <a:t>Strategy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6"/>
                </a:solidFill>
                <a:latin typeface="Comic Sans MS" pitchFamily="66" charset="0"/>
              </a:rPr>
              <a:t>1. Union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6"/>
                </a:solidFill>
                <a:latin typeface="Comic Sans MS" pitchFamily="66" charset="0"/>
              </a:rPr>
              <a:t>	a) Blockade Southern Ports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(Map on P. 171)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(no export of cotton---no import goods)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Comic Sans MS" pitchFamily="66" charset="0"/>
              </a:rPr>
              <a:t>b) Split Confederacy in two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(Capture Mississippi River)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Comic Sans MS" pitchFamily="66" charset="0"/>
              </a:rPr>
              <a:t>c) Capture Capital Richmond, VA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6"/>
                </a:solidFill>
                <a:latin typeface="Comic Sans MS" pitchFamily="66" charset="0"/>
              </a:rPr>
              <a:t>	d) Goal: Reunite the Union</a:t>
            </a:r>
            <a:endParaRPr lang="en-US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6"/>
                </a:solidFill>
                <a:latin typeface="Comic Sans MS" pitchFamily="66" charset="0"/>
              </a:rPr>
              <a:t>2. Confederacy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6"/>
                </a:solidFill>
                <a:latin typeface="Comic Sans MS" pitchFamily="66" charset="0"/>
              </a:rPr>
              <a:t>	a) Defensive War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(protect your state)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Attack the N only if the opportunity arises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Comic Sans MS" pitchFamily="66" charset="0"/>
              </a:rPr>
              <a:t>b) Goal: be recognized as a separate nation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763000" cy="13716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FF0000"/>
                </a:solidFill>
              </a:rPr>
              <a:t>Structured Academic Discussion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 your opinion, who had the better strategy and why?</a:t>
            </a:r>
          </a:p>
          <a:p>
            <a:pPr eaLnBrk="1" hangingPunct="1">
              <a:buFont typeface="Wingdings" pitchFamily="-96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350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1_Pixel</vt:lpstr>
      <vt:lpstr>14_TP030004031</vt:lpstr>
      <vt:lpstr>Default Design</vt:lpstr>
      <vt:lpstr>2_Pixel</vt:lpstr>
      <vt:lpstr>1_Default Design</vt:lpstr>
      <vt:lpstr>Thursday September 3, 2015 Mr. Goblirsch – U.S. History</vt:lpstr>
      <vt:lpstr>CHAPTER 4: THE UNION IN PERIL</vt:lpstr>
      <vt:lpstr>PowerPoint Presentation</vt:lpstr>
      <vt:lpstr>THE CIVIL WAR BEGINS: SECTION 2</vt:lpstr>
      <vt:lpstr>NORTH HAD ADVANTAGES</vt:lpstr>
      <vt:lpstr>SOUTH HAD ADVANTAGES</vt:lpstr>
      <vt:lpstr>Structured Academic Discussion</vt:lpstr>
      <vt:lpstr>Strategy</vt:lpstr>
      <vt:lpstr>Structured Academic Discussion</vt:lpstr>
      <vt:lpstr>ANALYZING PRIMARY 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September 24, 2014 Mr. Goblirsch – U.S. History</dc:title>
  <dc:creator>Clinton Goblirsch</dc:creator>
  <cp:lastModifiedBy>cgoblirsch</cp:lastModifiedBy>
  <cp:revision>19</cp:revision>
  <cp:lastPrinted>2014-09-25T13:46:02Z</cp:lastPrinted>
  <dcterms:created xsi:type="dcterms:W3CDTF">2014-09-23T18:32:23Z</dcterms:created>
  <dcterms:modified xsi:type="dcterms:W3CDTF">2015-09-03T13:49:22Z</dcterms:modified>
</cp:coreProperties>
</file>