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68" r:id="rId3"/>
    <p:sldId id="269" r:id="rId4"/>
    <p:sldId id="270" r:id="rId5"/>
    <p:sldId id="271" r:id="rId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334E23A-3BDF-479E-847C-B1AB201B500D}" type="datetimeFigureOut">
              <a:rPr lang="en-US"/>
              <a:pPr>
                <a:defRPr/>
              </a:pPr>
              <a:t>9/4/2015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FB78D603-9AF7-4A8B-9287-05DD3A168D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489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33FB273-C1F4-41CA-B423-75DE9FF798EE}" type="datetimeFigureOut">
              <a:rPr lang="en-US"/>
              <a:pPr>
                <a:defRPr/>
              </a:pPr>
              <a:t>9/4/2015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2DC4069A-CCB5-4AE8-A1B0-A18329E1CE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333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6E90CEA8-4A3A-4F30-8597-D40F12A16B46}" type="datetimeFigureOut">
              <a:rPr lang="en-US"/>
              <a:pPr>
                <a:defRPr/>
              </a:pPr>
              <a:t>9/4/2015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F0FA2BC-DCDC-476F-B952-FBAD10BBA7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312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85743970-EB6C-4FF2-BE3D-13E3CA6BA4B7}" type="datetimeFigureOut">
              <a:rPr lang="en-US"/>
              <a:pPr>
                <a:defRPr/>
              </a:pPr>
              <a:t>9/4/2015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5C91E8A-90B5-4AEA-B894-2AE7A9A140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726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DDDC2FD4-0B8A-4B4F-8208-9AA83C812604}" type="datetimeFigureOut">
              <a:rPr lang="en-US"/>
              <a:pPr>
                <a:defRPr/>
              </a:pPr>
              <a:t>9/4/2015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F729D4DE-40BC-444A-B418-6DAC85F23E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053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A61FC1A-FE8E-4CD2-A327-976C0BC2C465}" type="datetimeFigureOut">
              <a:rPr lang="en-US"/>
              <a:pPr>
                <a:defRPr/>
              </a:pPr>
              <a:t>9/4/2015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8C4528EF-8F74-4A86-96E1-40EF1178EE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414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C34C3A3-BB5A-4E59-9302-585998514784}" type="datetimeFigureOut">
              <a:rPr lang="en-US"/>
              <a:pPr>
                <a:defRPr/>
              </a:pPr>
              <a:t>9/4/2015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69DBFA96-8CCF-48DD-99A5-77D98BCD30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997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9A579FE-9098-441A-BB62-50961085B598}" type="datetimeFigureOut">
              <a:rPr lang="en-US"/>
              <a:pPr>
                <a:defRPr/>
              </a:pPr>
              <a:t>9/4/2015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1B58FF76-7538-4FE9-B430-BFB182ECE1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341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707767C-155E-4560-9970-14125E40AB7C}" type="datetimeFigureOut">
              <a:rPr lang="en-US"/>
              <a:pPr>
                <a:defRPr/>
              </a:pPr>
              <a:t>9/4/2015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7E159642-69CE-44AA-8B4E-D136203AD2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672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F89034E-EBB9-40DD-BA48-31EFAF81FEAC}" type="datetimeFigureOut">
              <a:rPr lang="en-US"/>
              <a:pPr>
                <a:defRPr/>
              </a:pPr>
              <a:t>9/4/2015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C102C37-F13E-42F2-BA39-8183927741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982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29CE7C50-2A3C-4D3C-808A-88DACBC34BFC}" type="datetimeFigureOut">
              <a:rPr lang="en-US"/>
              <a:pPr>
                <a:defRPr/>
              </a:pPr>
              <a:t>9/4/2015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CB6B1C6-F464-4CB4-B8DB-DA5F9744EE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940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9AB81C17-337F-4E10-AB08-129457F3C484}" type="datetimeFigureOut">
              <a:rPr lang="en-US"/>
              <a:pPr>
                <a:defRPr/>
              </a:pPr>
              <a:t>9/4/2015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940231D5-5E41-4DF7-930C-D6699A4616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680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5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r>
              <a:rPr lang="en-US" altLang="en-US" b="1" dirty="0" smtClean="0">
                <a:solidFill>
                  <a:srgbClr val="FF0000"/>
                </a:solidFill>
              </a:rPr>
              <a:t>Friday September </a:t>
            </a:r>
            <a:r>
              <a:rPr lang="en-US" altLang="en-US" b="1" dirty="0">
                <a:solidFill>
                  <a:srgbClr val="FF0000"/>
                </a:solidFill>
              </a:rPr>
              <a:t>4</a:t>
            </a:r>
            <a:r>
              <a:rPr lang="en-US" altLang="en-US" b="1" dirty="0" smtClean="0">
                <a:solidFill>
                  <a:srgbClr val="FF0000"/>
                </a:solidFill>
              </a:rPr>
              <a:t>, 2015</a:t>
            </a:r>
            <a: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altLang="en-US" sz="2000" b="1" dirty="0" smtClean="0">
                <a:solidFill>
                  <a:schemeClr val="bg1">
                    <a:lumMod val="50000"/>
                  </a:schemeClr>
                </a:solidFill>
              </a:rPr>
              <a:t>Mr. Goblirsch – Economics</a:t>
            </a:r>
          </a:p>
        </p:txBody>
      </p:sp>
      <p:sp>
        <p:nvSpPr>
          <p:cNvPr id="20483" name="Content Placeholder 6"/>
          <p:cNvSpPr>
            <a:spLocks noGrp="1"/>
          </p:cNvSpPr>
          <p:nvPr>
            <p:ph idx="4294967295"/>
          </p:nvPr>
        </p:nvSpPr>
        <p:spPr>
          <a:xfrm>
            <a:off x="0" y="838200"/>
            <a:ext cx="9144000" cy="6019800"/>
          </a:xfrm>
        </p:spPr>
        <p:txBody>
          <a:bodyPr>
            <a:normAutofit fontScale="92500" lnSpcReduction="10000"/>
          </a:bodyPr>
          <a:lstStyle/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200" b="1" dirty="0" smtClean="0">
                <a:solidFill>
                  <a:schemeClr val="tx2"/>
                </a:solidFill>
              </a:rPr>
              <a:t>OBJECTIVE – </a:t>
            </a:r>
            <a:r>
              <a:rPr lang="en-US" sz="2200" b="1" u="sng" dirty="0" smtClean="0">
                <a:solidFill>
                  <a:schemeClr val="tx2"/>
                </a:solidFill>
              </a:rPr>
              <a:t>S</a:t>
            </a:r>
            <a:r>
              <a:rPr lang="en-US" sz="2200" b="1" dirty="0" smtClean="0">
                <a:solidFill>
                  <a:schemeClr val="tx2"/>
                </a:solidFill>
              </a:rPr>
              <a:t>tudents </a:t>
            </a:r>
            <a:r>
              <a:rPr lang="en-US" sz="2200" b="1" u="sng" dirty="0" smtClean="0">
                <a:solidFill>
                  <a:schemeClr val="tx2"/>
                </a:solidFill>
              </a:rPr>
              <a:t>W</a:t>
            </a:r>
            <a:r>
              <a:rPr lang="en-US" sz="2200" b="1" dirty="0" smtClean="0">
                <a:solidFill>
                  <a:schemeClr val="tx2"/>
                </a:solidFill>
              </a:rPr>
              <a:t>ill </a:t>
            </a:r>
            <a:r>
              <a:rPr lang="en-US" sz="2200" b="1" u="sng" dirty="0" smtClean="0">
                <a:solidFill>
                  <a:schemeClr val="tx2"/>
                </a:solidFill>
              </a:rPr>
              <a:t>B</a:t>
            </a:r>
            <a:r>
              <a:rPr lang="en-US" sz="2200" b="1" dirty="0" smtClean="0">
                <a:solidFill>
                  <a:schemeClr val="tx2"/>
                </a:solidFill>
              </a:rPr>
              <a:t>e </a:t>
            </a:r>
            <a:r>
              <a:rPr lang="en-US" sz="2200" b="1" u="sng" dirty="0" smtClean="0">
                <a:solidFill>
                  <a:schemeClr val="tx2"/>
                </a:solidFill>
              </a:rPr>
              <a:t>A</a:t>
            </a:r>
            <a:r>
              <a:rPr lang="en-US" sz="2200" b="1" dirty="0" smtClean="0">
                <a:solidFill>
                  <a:schemeClr val="tx2"/>
                </a:solidFill>
              </a:rPr>
              <a:t>ble </a:t>
            </a:r>
            <a:r>
              <a:rPr lang="en-US" sz="2200" b="1" u="sng" dirty="0" smtClean="0">
                <a:solidFill>
                  <a:schemeClr val="tx2"/>
                </a:solidFill>
              </a:rPr>
              <a:t>T</a:t>
            </a:r>
            <a:r>
              <a:rPr lang="en-US" sz="2200" b="1" dirty="0" smtClean="0">
                <a:solidFill>
                  <a:schemeClr val="tx2"/>
                </a:solidFill>
              </a:rPr>
              <a:t>o – SWBAT:</a:t>
            </a:r>
            <a:endParaRPr lang="en-US" sz="2200" dirty="0"/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200" dirty="0" smtClean="0"/>
              <a:t> - Analyze the Dow to determine if stock values increased or decreased.</a:t>
            </a:r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200" dirty="0"/>
              <a:t> </a:t>
            </a:r>
            <a:r>
              <a:rPr lang="en-US" sz="2200" dirty="0" smtClean="0"/>
              <a:t>- Participate in our Economics Budget simulation.</a:t>
            </a:r>
          </a:p>
          <a:p>
            <a:pPr marL="609600" indent="-609600">
              <a:spcBef>
                <a:spcPct val="0"/>
              </a:spcBef>
              <a:defRPr/>
            </a:pPr>
            <a:endParaRPr lang="en-US" sz="1100" b="1" dirty="0" smtClean="0">
              <a:solidFill>
                <a:srgbClr val="FF0000"/>
              </a:solidFill>
            </a:endParaRPr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200" b="1" dirty="0" smtClean="0">
                <a:solidFill>
                  <a:srgbClr val="FF0000"/>
                </a:solidFill>
              </a:rPr>
              <a:t>AGENDA:</a:t>
            </a:r>
            <a:endParaRPr lang="en-US" sz="2200" dirty="0" smtClean="0"/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200" dirty="0" smtClean="0"/>
              <a:t>WARM-UP: Pay Day</a:t>
            </a:r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200" dirty="0" smtClean="0"/>
              <a:t>COMPETITION: The DOW Stock Simulation Week 2</a:t>
            </a:r>
            <a:endParaRPr lang="en-US" sz="2200" dirty="0" smtClean="0">
              <a:solidFill>
                <a:srgbClr val="FF0000"/>
              </a:solidFill>
            </a:endParaRPr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200" dirty="0" smtClean="0"/>
              <a:t>INTRO: Register for H&amp;R Block Budget </a:t>
            </a:r>
            <a:r>
              <a:rPr lang="en-US" sz="2200" dirty="0" smtClean="0"/>
              <a:t>Simulation</a:t>
            </a:r>
            <a:endParaRPr lang="en-US" sz="2200" dirty="0" smtClean="0">
              <a:solidFill>
                <a:srgbClr val="FF0000"/>
              </a:solidFill>
            </a:endParaRPr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200" dirty="0" smtClean="0"/>
              <a:t>JIGSAW: Finish Business Type Slide – PRESENT TUESDAY</a:t>
            </a:r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endParaRPr lang="en-US" sz="11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en-US" sz="2200" b="1" dirty="0" smtClean="0">
                <a:solidFill>
                  <a:schemeClr val="bg1">
                    <a:lumMod val="50000"/>
                  </a:schemeClr>
                </a:solidFill>
              </a:rPr>
              <a:t>*****Budget Challenge Begins NEXT THURSDAY 9/10*****</a:t>
            </a:r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endParaRPr lang="en-US" sz="1100" b="1" dirty="0" smtClean="0"/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200" b="1" dirty="0" smtClean="0">
                <a:solidFill>
                  <a:schemeClr val="tx2"/>
                </a:solidFill>
              </a:rPr>
              <a:t>Pay Day WARM-UP</a:t>
            </a:r>
            <a:r>
              <a:rPr lang="en-US" sz="2200" dirty="0" smtClean="0">
                <a:solidFill>
                  <a:schemeClr val="tx2"/>
                </a:solidFill>
              </a:rPr>
              <a:t>: </a:t>
            </a:r>
            <a:r>
              <a:rPr lang="en-US" sz="1050" dirty="0" smtClean="0">
                <a:solidFill>
                  <a:srgbClr val="000000"/>
                </a:solidFill>
              </a:rPr>
              <a:t>(Follow the directions below)</a:t>
            </a:r>
            <a:endParaRPr lang="en-US" sz="2400" dirty="0">
              <a:solidFill>
                <a:prstClr val="black"/>
              </a:solidFill>
            </a:endParaRPr>
          </a:p>
          <a:p>
            <a:pPr marL="0" indent="0" algn="ctr">
              <a:spcBef>
                <a:spcPct val="0"/>
              </a:spcBef>
              <a:buNone/>
              <a:defRPr/>
            </a:pPr>
            <a:r>
              <a:rPr lang="en-US" sz="2400" dirty="0" smtClean="0"/>
              <a:t>***5 minutes***</a:t>
            </a:r>
          </a:p>
          <a:p>
            <a:pPr lvl="0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Take out and sign-in to your </a:t>
            </a:r>
            <a:r>
              <a:rPr lang="en-US" sz="2400" dirty="0" err="1" smtClean="0">
                <a:solidFill>
                  <a:prstClr val="black"/>
                </a:solidFill>
              </a:rPr>
              <a:t>ChromeBook</a:t>
            </a:r>
            <a:r>
              <a:rPr lang="en-US" sz="2400" dirty="0" smtClean="0">
                <a:solidFill>
                  <a:prstClr val="black"/>
                </a:solidFill>
              </a:rPr>
              <a:t>.</a:t>
            </a:r>
          </a:p>
          <a:p>
            <a:pPr lvl="0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Go to Google Classroom and open the </a:t>
            </a:r>
            <a:r>
              <a:rPr lang="en-US" sz="2400" dirty="0">
                <a:solidFill>
                  <a:prstClr val="black"/>
                </a:solidFill>
              </a:rPr>
              <a:t>Weekly Time Sheet.</a:t>
            </a:r>
          </a:p>
          <a:p>
            <a:pPr lvl="0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en-US" sz="2400" dirty="0">
                <a:solidFill>
                  <a:prstClr val="black"/>
                </a:solidFill>
              </a:rPr>
              <a:t>Complete the </a:t>
            </a:r>
            <a:r>
              <a:rPr lang="en-US" sz="2400" dirty="0" smtClean="0">
                <a:solidFill>
                  <a:prstClr val="black"/>
                </a:solidFill>
              </a:rPr>
              <a:t>Time Sheet </a:t>
            </a:r>
            <a:r>
              <a:rPr lang="en-US" sz="2400" dirty="0">
                <a:solidFill>
                  <a:prstClr val="black"/>
                </a:solidFill>
              </a:rPr>
              <a:t>form for this week’s pay check. 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REMEMBER: Our current Tax Rate is 28%, so put 0.28 in the TAX RATE column </a:t>
            </a:r>
            <a:r>
              <a:rPr lang="en-US" sz="2400" dirty="0" smtClean="0">
                <a:solidFill>
                  <a:prstClr val="black"/>
                </a:solidFill>
              </a:rPr>
              <a:t>(The Sheriff will be coming around </a:t>
            </a:r>
            <a:r>
              <a:rPr lang="en-US" sz="2400" dirty="0">
                <a:solidFill>
                  <a:prstClr val="black"/>
                </a:solidFill>
              </a:rPr>
              <a:t>to make sure it’s accurate)</a:t>
            </a:r>
          </a:p>
          <a:p>
            <a:pPr lvl="0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en-US" sz="2400" dirty="0">
                <a:solidFill>
                  <a:prstClr val="black"/>
                </a:solidFill>
              </a:rPr>
              <a:t>Make your weekly deposit in your Account. </a:t>
            </a:r>
            <a:r>
              <a:rPr lang="en-US" sz="2400" dirty="0" smtClean="0">
                <a:solidFill>
                  <a:prstClr val="black"/>
                </a:solidFill>
              </a:rPr>
              <a:t>(The Clerk </a:t>
            </a:r>
            <a:r>
              <a:rPr lang="en-US" sz="2400" dirty="0">
                <a:solidFill>
                  <a:prstClr val="black"/>
                </a:solidFill>
              </a:rPr>
              <a:t>will be coming around to stamp your account forms</a:t>
            </a:r>
            <a:r>
              <a:rPr lang="en-US" sz="2400" dirty="0" smtClean="0">
                <a:solidFill>
                  <a:prstClr val="black"/>
                </a:solidFill>
              </a:rPr>
              <a:t>)</a:t>
            </a:r>
            <a:endParaRPr lang="en-US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0077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b="1" u="sng" dirty="0" smtClean="0"/>
              <a:t>COMPETITION:</a:t>
            </a:r>
            <a:br>
              <a:rPr lang="en-US" b="1" u="sng" dirty="0" smtClean="0"/>
            </a:br>
            <a:r>
              <a:rPr lang="en-US" b="1" u="sng" dirty="0" smtClean="0"/>
              <a:t>Tracking The DOW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562600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arenR"/>
            </a:pPr>
            <a:r>
              <a:rPr lang="en-US" dirty="0" smtClean="0"/>
              <a:t>Use one of the following websites to track the current price for your 5 DOW stocks:</a:t>
            </a:r>
          </a:p>
          <a:p>
            <a:pPr marL="914400" lvl="1" indent="-514350"/>
            <a:r>
              <a:rPr lang="en-US" dirty="0" smtClean="0"/>
              <a:t>finance.yahoo.com</a:t>
            </a:r>
          </a:p>
          <a:p>
            <a:pPr marL="914400" lvl="1" indent="-514350"/>
            <a:r>
              <a:rPr lang="en-US" dirty="0" smtClean="0"/>
              <a:t>money.cnn.com</a:t>
            </a:r>
          </a:p>
          <a:p>
            <a:pPr marL="914400" lvl="1" indent="-514350"/>
            <a:r>
              <a:rPr lang="en-US" dirty="0" smtClean="0"/>
              <a:t>marketwatch.com</a:t>
            </a:r>
          </a:p>
          <a:p>
            <a:pPr marL="914400" lvl="1" indent="-514350"/>
            <a:r>
              <a:rPr lang="en-US" dirty="0" smtClean="0"/>
              <a:t>google.com/finance</a:t>
            </a:r>
          </a:p>
          <a:p>
            <a:pPr marL="514350" lvl="0" indent="-514350">
              <a:buFont typeface="+mj-lt"/>
              <a:buAutoNum type="arabicParenR"/>
            </a:pPr>
            <a:endParaRPr lang="en-US" sz="2200" dirty="0" smtClean="0"/>
          </a:p>
          <a:p>
            <a:pPr marL="514350" lvl="0" indent="-514350">
              <a:buFont typeface="+mj-lt"/>
              <a:buAutoNum type="arabicParenR"/>
            </a:pPr>
            <a:r>
              <a:rPr lang="en-US" dirty="0" smtClean="0"/>
              <a:t>Get a “live” current price for your 5 DOW stocks</a:t>
            </a:r>
          </a:p>
          <a:p>
            <a:pPr marL="514350" lvl="0" indent="-514350">
              <a:buFont typeface="+mj-lt"/>
              <a:buAutoNum type="arabicParenR"/>
            </a:pPr>
            <a:endParaRPr lang="en-US" sz="1900" dirty="0" smtClean="0"/>
          </a:p>
          <a:p>
            <a:pPr marL="514350" lvl="0" indent="-514350">
              <a:buFont typeface="+mj-lt"/>
              <a:buAutoNum type="arabicParenR"/>
            </a:pPr>
            <a:r>
              <a:rPr lang="en-US" dirty="0" smtClean="0"/>
              <a:t>Go to your Stock Simulation sheet in Google Classroom, “UNSUBMIT” from last week</a:t>
            </a:r>
          </a:p>
          <a:p>
            <a:pPr marL="514350" lvl="0" indent="-514350">
              <a:buFont typeface="+mj-lt"/>
              <a:buAutoNum type="arabicParenR"/>
            </a:pPr>
            <a:endParaRPr lang="en-US" sz="1900" dirty="0" smtClean="0"/>
          </a:p>
          <a:p>
            <a:pPr marL="514350" lvl="0" indent="-514350">
              <a:buFont typeface="+mj-lt"/>
              <a:buAutoNum type="arabicParenR"/>
            </a:pPr>
            <a:r>
              <a:rPr lang="en-US" dirty="0" smtClean="0"/>
              <a:t>Fill out your Stock sheet for Week 3 by typing the price into the column “Price Per Share Week 3”</a:t>
            </a:r>
          </a:p>
          <a:p>
            <a:pPr marL="514350" lvl="0" indent="-514350">
              <a:buFont typeface="+mj-lt"/>
              <a:buAutoNum type="arabicParenR"/>
            </a:pPr>
            <a:endParaRPr lang="en-US" sz="1900" dirty="0" smtClean="0"/>
          </a:p>
          <a:p>
            <a:pPr marL="514350" lvl="0" indent="-514350">
              <a:buFont typeface="+mj-lt"/>
              <a:buAutoNum type="arabicParenR"/>
            </a:pPr>
            <a:r>
              <a:rPr lang="en-US" dirty="0" smtClean="0"/>
              <a:t>Each week, the 3 students who have the highest “CHANGE from LAST WEEK” will receive an individual bonus</a:t>
            </a:r>
            <a:endParaRPr lang="en-US" dirty="0" smtClean="0">
              <a:solidFill>
                <a:prstClr val="black"/>
              </a:solidFill>
            </a:endParaRPr>
          </a:p>
          <a:p>
            <a:pPr marL="0" lvl="0" indent="0">
              <a:buNone/>
            </a:pPr>
            <a:endParaRPr lang="en-US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620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b="1" u="sng" dirty="0" smtClean="0"/>
              <a:t>COMPETITION:</a:t>
            </a:r>
            <a:br>
              <a:rPr lang="en-US" b="1" u="sng" dirty="0" smtClean="0"/>
            </a:br>
            <a:r>
              <a:rPr lang="en-US" b="1" u="sng" dirty="0" smtClean="0"/>
              <a:t>Section Competition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5626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n-US" dirty="0" smtClean="0">
              <a:solidFill>
                <a:prstClr val="black"/>
              </a:solidFill>
            </a:endParaRPr>
          </a:p>
          <a:p>
            <a:pPr marL="514350" lvl="0" indent="-514350">
              <a:buFont typeface="+mj-lt"/>
              <a:buAutoNum type="arabicParenR"/>
            </a:pPr>
            <a:r>
              <a:rPr lang="en-US" dirty="0" smtClean="0">
                <a:solidFill>
                  <a:prstClr val="black"/>
                </a:solidFill>
              </a:rPr>
              <a:t>Sections (businesses) will be competing against each other.</a:t>
            </a:r>
          </a:p>
          <a:p>
            <a:pPr marL="514350" lvl="0" indent="-514350">
              <a:buFont typeface="+mj-lt"/>
              <a:buAutoNum type="arabicParenR"/>
            </a:pPr>
            <a:endParaRPr lang="en-US" dirty="0" smtClean="0">
              <a:solidFill>
                <a:prstClr val="black"/>
              </a:solidFill>
            </a:endParaRPr>
          </a:p>
          <a:p>
            <a:pPr marL="514350" lvl="0" indent="-514350">
              <a:buFont typeface="+mj-lt"/>
              <a:buAutoNum type="arabicParenR"/>
            </a:pPr>
            <a:r>
              <a:rPr lang="en-US" dirty="0" smtClean="0">
                <a:solidFill>
                  <a:prstClr val="black"/>
                </a:solidFill>
              </a:rPr>
              <a:t>The goal is to make more money as a section (business) than the other sections (businesses).</a:t>
            </a:r>
          </a:p>
          <a:p>
            <a:pPr marL="514350" lvl="0" indent="-514350">
              <a:buFont typeface="+mj-lt"/>
              <a:buAutoNum type="arabicParenR"/>
            </a:pPr>
            <a:endParaRPr lang="en-US" dirty="0" smtClean="0">
              <a:solidFill>
                <a:prstClr val="black"/>
              </a:solidFill>
            </a:endParaRPr>
          </a:p>
          <a:p>
            <a:pPr marL="514350" lvl="0" indent="-514350">
              <a:buFont typeface="+mj-lt"/>
              <a:buAutoNum type="arabicParenR"/>
            </a:pPr>
            <a:r>
              <a:rPr lang="en-US" dirty="0" smtClean="0">
                <a:solidFill>
                  <a:prstClr val="black"/>
                </a:solidFill>
              </a:rPr>
              <a:t>Groups can receive bonuses weekly for:</a:t>
            </a:r>
          </a:p>
          <a:p>
            <a:pPr marL="914400" lvl="1" indent="-514350"/>
            <a:r>
              <a:rPr lang="en-US" dirty="0" smtClean="0">
                <a:solidFill>
                  <a:prstClr val="black"/>
                </a:solidFill>
              </a:rPr>
              <a:t>PRODUCTIVITY - Perfect Attendance</a:t>
            </a:r>
          </a:p>
          <a:p>
            <a:pPr marL="914400" lvl="1" indent="-514350"/>
            <a:r>
              <a:rPr lang="en-US" dirty="0" smtClean="0">
                <a:solidFill>
                  <a:prstClr val="black"/>
                </a:solidFill>
              </a:rPr>
              <a:t>COMPETITOR COMPETITION - beating </a:t>
            </a:r>
            <a:r>
              <a:rPr lang="en-US" dirty="0" err="1" smtClean="0">
                <a:solidFill>
                  <a:prstClr val="black"/>
                </a:solidFill>
              </a:rPr>
              <a:t>Goblirsch’s</a:t>
            </a:r>
            <a:r>
              <a:rPr lang="en-US" dirty="0" smtClean="0">
                <a:solidFill>
                  <a:prstClr val="black"/>
                </a:solidFill>
              </a:rPr>
              <a:t> DOW stocks</a:t>
            </a:r>
          </a:p>
          <a:p>
            <a:pPr marL="914400" lvl="1" indent="-514350"/>
            <a:r>
              <a:rPr lang="en-US" dirty="0" smtClean="0">
                <a:solidFill>
                  <a:prstClr val="black"/>
                </a:solidFill>
              </a:rPr>
              <a:t>PRODUCTIVITY - completing all assignments on time</a:t>
            </a:r>
          </a:p>
          <a:p>
            <a:pPr marL="914400" lvl="1" indent="-514350"/>
            <a:r>
              <a:rPr lang="en-US" dirty="0" smtClean="0">
                <a:solidFill>
                  <a:prstClr val="black"/>
                </a:solidFill>
              </a:rPr>
              <a:t>INNOVATION - winning Competition Assignments</a:t>
            </a:r>
          </a:p>
          <a:p>
            <a:pPr marL="914400" lvl="1" indent="-514350"/>
            <a:r>
              <a:rPr lang="en-US" dirty="0" smtClean="0">
                <a:solidFill>
                  <a:prstClr val="black"/>
                </a:solidFill>
              </a:rPr>
              <a:t>PRODUCTIVITY – Highest Average Grade on Quizzes/Tests</a:t>
            </a:r>
          </a:p>
          <a:p>
            <a:pPr marL="514350" lvl="0" indent="-514350">
              <a:buFont typeface="+mj-lt"/>
              <a:buAutoNum type="arabicParenR"/>
            </a:pPr>
            <a:endParaRPr lang="en-US" dirty="0" smtClean="0">
              <a:solidFill>
                <a:prstClr val="black"/>
              </a:solidFill>
            </a:endParaRPr>
          </a:p>
          <a:p>
            <a:pPr marL="514350" lvl="0" indent="-514350">
              <a:buFont typeface="+mj-lt"/>
              <a:buAutoNum type="arabicParenR"/>
            </a:pPr>
            <a:r>
              <a:rPr lang="en-US" dirty="0" smtClean="0">
                <a:solidFill>
                  <a:prstClr val="black"/>
                </a:solidFill>
              </a:rPr>
              <a:t>Beginning next week, we will be keeping Section Standings</a:t>
            </a:r>
          </a:p>
        </p:txBody>
      </p:sp>
    </p:spTree>
    <p:extLst>
      <p:ext uri="{BB962C8B-B14F-4D97-AF65-F5344CB8AC3E}">
        <p14:creationId xmlns:p14="http://schemas.microsoft.com/office/powerpoint/2010/main" val="1945159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ECON JOBS LIST – PERIOD 4</a:t>
            </a:r>
            <a:endParaRPr lang="en-U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Clerk – Arturo Lopez (+ $7.25)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Secretary – Tristin Lorenzo (+ $2.50)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Sheriff – Alyssa Godinez (+ $5.00)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Deputy – Xiomara Villa (+ $3.00)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Electrician – Alex Torres (+ $3.00)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Runner – Ana Tovar (+ $3.00)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Timer – Israel Vasquez (+ $2.00)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Section 1 Leader – Beatriz Jasso (+ $3.00)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Section 1 Alternate – Gabe Heredia (+ $1.00)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>
                <a:solidFill>
                  <a:prstClr val="black"/>
                </a:solidFill>
              </a:rPr>
              <a:t>Section </a:t>
            </a:r>
            <a:r>
              <a:rPr lang="en-US" dirty="0" smtClean="0">
                <a:solidFill>
                  <a:prstClr val="black"/>
                </a:solidFill>
              </a:rPr>
              <a:t>2 </a:t>
            </a:r>
            <a:r>
              <a:rPr lang="en-US" dirty="0">
                <a:solidFill>
                  <a:prstClr val="black"/>
                </a:solidFill>
              </a:rPr>
              <a:t>Leader – </a:t>
            </a:r>
            <a:r>
              <a:rPr lang="en-US" dirty="0" smtClean="0">
                <a:solidFill>
                  <a:prstClr val="black"/>
                </a:solidFill>
              </a:rPr>
              <a:t>Alyssa </a:t>
            </a:r>
            <a:r>
              <a:rPr lang="en-US" dirty="0" err="1" smtClean="0">
                <a:solidFill>
                  <a:prstClr val="black"/>
                </a:solidFill>
              </a:rPr>
              <a:t>Brister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>
                <a:solidFill>
                  <a:prstClr val="black"/>
                </a:solidFill>
              </a:rPr>
              <a:t>(+ $3.00)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>
                <a:solidFill>
                  <a:prstClr val="black"/>
                </a:solidFill>
              </a:rPr>
              <a:t>Section </a:t>
            </a:r>
            <a:r>
              <a:rPr lang="en-US" dirty="0" smtClean="0">
                <a:solidFill>
                  <a:prstClr val="black"/>
                </a:solidFill>
              </a:rPr>
              <a:t>2 </a:t>
            </a:r>
            <a:r>
              <a:rPr lang="en-US" dirty="0">
                <a:solidFill>
                  <a:prstClr val="black"/>
                </a:solidFill>
              </a:rPr>
              <a:t>Alternate – </a:t>
            </a:r>
            <a:r>
              <a:rPr lang="en-US" dirty="0" smtClean="0">
                <a:solidFill>
                  <a:prstClr val="black"/>
                </a:solidFill>
              </a:rPr>
              <a:t>Vacant </a:t>
            </a:r>
            <a:r>
              <a:rPr lang="en-US" dirty="0">
                <a:solidFill>
                  <a:prstClr val="black"/>
                </a:solidFill>
              </a:rPr>
              <a:t>(+ $1.00)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>
                <a:solidFill>
                  <a:prstClr val="black"/>
                </a:solidFill>
              </a:rPr>
              <a:t>Section </a:t>
            </a:r>
            <a:r>
              <a:rPr lang="en-US" dirty="0" smtClean="0">
                <a:solidFill>
                  <a:prstClr val="black"/>
                </a:solidFill>
              </a:rPr>
              <a:t>3 </a:t>
            </a:r>
            <a:r>
              <a:rPr lang="en-US" dirty="0">
                <a:solidFill>
                  <a:prstClr val="black"/>
                </a:solidFill>
              </a:rPr>
              <a:t>Leader – </a:t>
            </a:r>
            <a:r>
              <a:rPr lang="en-US" dirty="0" smtClean="0">
                <a:solidFill>
                  <a:prstClr val="black"/>
                </a:solidFill>
              </a:rPr>
              <a:t>Austin French </a:t>
            </a:r>
            <a:r>
              <a:rPr lang="en-US" dirty="0">
                <a:solidFill>
                  <a:prstClr val="black"/>
                </a:solidFill>
              </a:rPr>
              <a:t>(+ $3.00)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>
                <a:solidFill>
                  <a:prstClr val="black"/>
                </a:solidFill>
              </a:rPr>
              <a:t>Section </a:t>
            </a:r>
            <a:r>
              <a:rPr lang="en-US" dirty="0" smtClean="0">
                <a:solidFill>
                  <a:prstClr val="black"/>
                </a:solidFill>
              </a:rPr>
              <a:t>3 </a:t>
            </a:r>
            <a:r>
              <a:rPr lang="en-US" dirty="0">
                <a:solidFill>
                  <a:prstClr val="black"/>
                </a:solidFill>
              </a:rPr>
              <a:t>Alternate – </a:t>
            </a:r>
            <a:r>
              <a:rPr lang="en-US" dirty="0" smtClean="0">
                <a:solidFill>
                  <a:prstClr val="black"/>
                </a:solidFill>
              </a:rPr>
              <a:t>Oscar Galindo </a:t>
            </a:r>
            <a:r>
              <a:rPr lang="en-US" dirty="0">
                <a:solidFill>
                  <a:prstClr val="black"/>
                </a:solidFill>
              </a:rPr>
              <a:t>(+ $1.00)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>
                <a:solidFill>
                  <a:prstClr val="black"/>
                </a:solidFill>
              </a:rPr>
              <a:t>Section </a:t>
            </a:r>
            <a:r>
              <a:rPr lang="en-US" dirty="0" smtClean="0">
                <a:solidFill>
                  <a:prstClr val="black"/>
                </a:solidFill>
              </a:rPr>
              <a:t>4 </a:t>
            </a:r>
            <a:r>
              <a:rPr lang="en-US" dirty="0">
                <a:solidFill>
                  <a:prstClr val="black"/>
                </a:solidFill>
              </a:rPr>
              <a:t>Leader – </a:t>
            </a:r>
            <a:r>
              <a:rPr lang="en-US" dirty="0" smtClean="0">
                <a:solidFill>
                  <a:prstClr val="black"/>
                </a:solidFill>
              </a:rPr>
              <a:t>Alex Torres </a:t>
            </a:r>
            <a:r>
              <a:rPr lang="en-US" dirty="0">
                <a:solidFill>
                  <a:prstClr val="black"/>
                </a:solidFill>
              </a:rPr>
              <a:t>(+ $3.00)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>
                <a:solidFill>
                  <a:prstClr val="black"/>
                </a:solidFill>
              </a:rPr>
              <a:t>Section </a:t>
            </a:r>
            <a:r>
              <a:rPr lang="en-US" dirty="0" smtClean="0">
                <a:solidFill>
                  <a:prstClr val="black"/>
                </a:solidFill>
              </a:rPr>
              <a:t>4 </a:t>
            </a:r>
            <a:r>
              <a:rPr lang="en-US" dirty="0">
                <a:solidFill>
                  <a:prstClr val="black"/>
                </a:solidFill>
              </a:rPr>
              <a:t>Alternate – </a:t>
            </a:r>
            <a:r>
              <a:rPr lang="en-US" dirty="0" smtClean="0">
                <a:solidFill>
                  <a:prstClr val="black"/>
                </a:solidFill>
              </a:rPr>
              <a:t>Israel Vasquez </a:t>
            </a:r>
            <a:r>
              <a:rPr lang="en-US" dirty="0">
                <a:solidFill>
                  <a:prstClr val="black"/>
                </a:solidFill>
              </a:rPr>
              <a:t>(+ $1.00)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44866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ECON JOBS LIST – PERIOD </a:t>
            </a:r>
            <a:endParaRPr lang="en-U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Clerk – Annie </a:t>
            </a:r>
            <a:r>
              <a:rPr lang="en-US" dirty="0" err="1" smtClean="0"/>
              <a:t>Conners</a:t>
            </a:r>
            <a:r>
              <a:rPr lang="en-US" dirty="0" smtClean="0"/>
              <a:t> (+ $7.25)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Secretary – Destiny Adams (+ $2.50)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Sheriff – Blake </a:t>
            </a:r>
            <a:r>
              <a:rPr lang="en-US" dirty="0" err="1" smtClean="0"/>
              <a:t>Borba</a:t>
            </a:r>
            <a:r>
              <a:rPr lang="en-US" dirty="0" smtClean="0"/>
              <a:t> (+ $5.00)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Deputy – David </a:t>
            </a:r>
            <a:r>
              <a:rPr lang="en-US" dirty="0" err="1" smtClean="0"/>
              <a:t>Montufar</a:t>
            </a:r>
            <a:r>
              <a:rPr lang="en-US" dirty="0" smtClean="0"/>
              <a:t> (+ $3.00)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Electrician – </a:t>
            </a:r>
            <a:r>
              <a:rPr lang="en-US" dirty="0" err="1" smtClean="0"/>
              <a:t>Margharita</a:t>
            </a:r>
            <a:r>
              <a:rPr lang="en-US" dirty="0" smtClean="0"/>
              <a:t> Monroy (+ $3.00)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Runner – Elena Cabrera (+ $3.00)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Timer – Jade Moore (+ $2.00)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Section 1 Leader – Chelsea </a:t>
            </a:r>
            <a:r>
              <a:rPr lang="en-US" dirty="0" err="1" smtClean="0"/>
              <a:t>Amerson</a:t>
            </a:r>
            <a:r>
              <a:rPr lang="en-US" dirty="0" smtClean="0"/>
              <a:t> (+ $3.00)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Section 1 Alternate – Ariel Knights (+ $1.00)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>
                <a:solidFill>
                  <a:prstClr val="black"/>
                </a:solidFill>
              </a:rPr>
              <a:t>Section </a:t>
            </a:r>
            <a:r>
              <a:rPr lang="en-US" dirty="0" smtClean="0">
                <a:solidFill>
                  <a:prstClr val="black"/>
                </a:solidFill>
              </a:rPr>
              <a:t>2 </a:t>
            </a:r>
            <a:r>
              <a:rPr lang="en-US" dirty="0">
                <a:solidFill>
                  <a:prstClr val="black"/>
                </a:solidFill>
              </a:rPr>
              <a:t>Leader – </a:t>
            </a:r>
            <a:r>
              <a:rPr lang="en-US" dirty="0" smtClean="0">
                <a:solidFill>
                  <a:prstClr val="black"/>
                </a:solidFill>
              </a:rPr>
              <a:t>Alex </a:t>
            </a:r>
            <a:r>
              <a:rPr lang="en-US" dirty="0" err="1" smtClean="0">
                <a:solidFill>
                  <a:prstClr val="black"/>
                </a:solidFill>
              </a:rPr>
              <a:t>Arviso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>
                <a:solidFill>
                  <a:prstClr val="black"/>
                </a:solidFill>
              </a:rPr>
              <a:t>(+ $3.00)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>
                <a:solidFill>
                  <a:prstClr val="black"/>
                </a:solidFill>
              </a:rPr>
              <a:t>Section </a:t>
            </a:r>
            <a:r>
              <a:rPr lang="en-US" dirty="0" smtClean="0">
                <a:solidFill>
                  <a:prstClr val="black"/>
                </a:solidFill>
              </a:rPr>
              <a:t>2 </a:t>
            </a:r>
            <a:r>
              <a:rPr lang="en-US" dirty="0">
                <a:solidFill>
                  <a:prstClr val="black"/>
                </a:solidFill>
              </a:rPr>
              <a:t>Alternate – </a:t>
            </a:r>
            <a:r>
              <a:rPr lang="en-US" dirty="0" err="1" smtClean="0">
                <a:solidFill>
                  <a:prstClr val="black"/>
                </a:solidFill>
              </a:rPr>
              <a:t>Jatin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 err="1" smtClean="0">
                <a:solidFill>
                  <a:prstClr val="black"/>
                </a:solidFill>
              </a:rPr>
              <a:t>Walia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>
                <a:solidFill>
                  <a:prstClr val="black"/>
                </a:solidFill>
              </a:rPr>
              <a:t>(+ $1.00)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>
                <a:solidFill>
                  <a:prstClr val="black"/>
                </a:solidFill>
              </a:rPr>
              <a:t>Section </a:t>
            </a:r>
            <a:r>
              <a:rPr lang="en-US" dirty="0" smtClean="0">
                <a:solidFill>
                  <a:prstClr val="black"/>
                </a:solidFill>
              </a:rPr>
              <a:t>3 </a:t>
            </a:r>
            <a:r>
              <a:rPr lang="en-US" dirty="0">
                <a:solidFill>
                  <a:prstClr val="black"/>
                </a:solidFill>
              </a:rPr>
              <a:t>Leader – </a:t>
            </a:r>
            <a:r>
              <a:rPr lang="en-US" dirty="0" smtClean="0">
                <a:solidFill>
                  <a:prstClr val="black"/>
                </a:solidFill>
              </a:rPr>
              <a:t>Dania Medina </a:t>
            </a:r>
            <a:r>
              <a:rPr lang="en-US" dirty="0">
                <a:solidFill>
                  <a:prstClr val="black"/>
                </a:solidFill>
              </a:rPr>
              <a:t>(+ $3.00)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>
                <a:solidFill>
                  <a:prstClr val="black"/>
                </a:solidFill>
              </a:rPr>
              <a:t>Section </a:t>
            </a:r>
            <a:r>
              <a:rPr lang="en-US" dirty="0" smtClean="0">
                <a:solidFill>
                  <a:prstClr val="black"/>
                </a:solidFill>
              </a:rPr>
              <a:t>3 </a:t>
            </a:r>
            <a:r>
              <a:rPr lang="en-US" dirty="0">
                <a:solidFill>
                  <a:prstClr val="black"/>
                </a:solidFill>
              </a:rPr>
              <a:t>Alternate – </a:t>
            </a:r>
            <a:r>
              <a:rPr lang="en-US" dirty="0" smtClean="0">
                <a:solidFill>
                  <a:prstClr val="black"/>
                </a:solidFill>
              </a:rPr>
              <a:t>Erik Montanez </a:t>
            </a:r>
            <a:r>
              <a:rPr lang="en-US" dirty="0">
                <a:solidFill>
                  <a:prstClr val="black"/>
                </a:solidFill>
              </a:rPr>
              <a:t>(+ $1.00)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>
                <a:solidFill>
                  <a:prstClr val="black"/>
                </a:solidFill>
              </a:rPr>
              <a:t>Section </a:t>
            </a:r>
            <a:r>
              <a:rPr lang="en-US" dirty="0" smtClean="0">
                <a:solidFill>
                  <a:prstClr val="black"/>
                </a:solidFill>
              </a:rPr>
              <a:t>4 </a:t>
            </a:r>
            <a:r>
              <a:rPr lang="en-US" dirty="0">
                <a:solidFill>
                  <a:prstClr val="black"/>
                </a:solidFill>
              </a:rPr>
              <a:t>Leader – </a:t>
            </a:r>
            <a:r>
              <a:rPr lang="en-US" dirty="0" smtClean="0">
                <a:solidFill>
                  <a:prstClr val="black"/>
                </a:solidFill>
              </a:rPr>
              <a:t>Isai Soto </a:t>
            </a:r>
            <a:r>
              <a:rPr lang="en-US" dirty="0">
                <a:solidFill>
                  <a:prstClr val="black"/>
                </a:solidFill>
              </a:rPr>
              <a:t>(+ $3.00)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>
                <a:solidFill>
                  <a:prstClr val="black"/>
                </a:solidFill>
              </a:rPr>
              <a:t>Section </a:t>
            </a:r>
            <a:r>
              <a:rPr lang="en-US" dirty="0" smtClean="0">
                <a:solidFill>
                  <a:prstClr val="black"/>
                </a:solidFill>
              </a:rPr>
              <a:t>4 </a:t>
            </a:r>
            <a:r>
              <a:rPr lang="en-US" dirty="0">
                <a:solidFill>
                  <a:prstClr val="black"/>
                </a:solidFill>
              </a:rPr>
              <a:t>Alternate – </a:t>
            </a:r>
            <a:r>
              <a:rPr lang="en-US" dirty="0" smtClean="0">
                <a:solidFill>
                  <a:prstClr val="black"/>
                </a:solidFill>
              </a:rPr>
              <a:t>Prime </a:t>
            </a:r>
            <a:r>
              <a:rPr lang="en-US" dirty="0" err="1" smtClean="0">
                <a:solidFill>
                  <a:prstClr val="black"/>
                </a:solidFill>
              </a:rPr>
              <a:t>Nuno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>
                <a:solidFill>
                  <a:prstClr val="black"/>
                </a:solidFill>
              </a:rPr>
              <a:t>(+ $1.00)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7010238"/>
      </p:ext>
    </p:extLst>
  </p:cSld>
  <p:clrMapOvr>
    <a:masterClrMapping/>
  </p:clrMapOvr>
</p:sld>
</file>

<file path=ppt/theme/theme1.xml><?xml version="1.0" encoding="utf-8"?>
<a:theme xmlns:a="http://schemas.openxmlformats.org/drawingml/2006/main" name="12_TP03000403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2_TP030004031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877</TotalTime>
  <Words>628</Words>
  <Application>Microsoft Office PowerPoint</Application>
  <PresentationFormat>On-screen Show (4:3)</PresentationFormat>
  <Paragraphs>79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12_TP030004031</vt:lpstr>
      <vt:lpstr>Friday September 4, 2015 Mr. Goblirsch – Economics</vt:lpstr>
      <vt:lpstr>COMPETITION: Tracking The DOW</vt:lpstr>
      <vt:lpstr>COMPETITION: Section Competition</vt:lpstr>
      <vt:lpstr>ECON JOBS LIST – PERIOD 4</vt:lpstr>
      <vt:lpstr>ECON JOBS LIST – PERIOD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Wednesday August 13, 2014 Mr. Goblirsch – Economics</dc:title>
  <dc:creator>Clinton Goblirsch</dc:creator>
  <cp:lastModifiedBy>cgoblirsch</cp:lastModifiedBy>
  <cp:revision>46</cp:revision>
  <cp:lastPrinted>2015-09-04T13:52:01Z</cp:lastPrinted>
  <dcterms:created xsi:type="dcterms:W3CDTF">2014-08-15T02:55:38Z</dcterms:created>
  <dcterms:modified xsi:type="dcterms:W3CDTF">2015-09-04T14:30:46Z</dcterms:modified>
</cp:coreProperties>
</file>