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21" r:id="rId3"/>
    <p:sldMasterId id="2147483733" r:id="rId4"/>
  </p:sldMasterIdLst>
  <p:handoutMasterIdLst>
    <p:handoutMasterId r:id="rId30"/>
  </p:handoutMasterIdLst>
  <p:sldIdLst>
    <p:sldId id="265" r:id="rId5"/>
    <p:sldId id="280" r:id="rId6"/>
    <p:sldId id="310" r:id="rId7"/>
    <p:sldId id="283" r:id="rId8"/>
    <p:sldId id="286" r:id="rId9"/>
    <p:sldId id="311" r:id="rId10"/>
    <p:sldId id="281" r:id="rId11"/>
    <p:sldId id="282" r:id="rId12"/>
    <p:sldId id="285" r:id="rId13"/>
    <p:sldId id="284" r:id="rId14"/>
    <p:sldId id="287" r:id="rId15"/>
    <p:sldId id="288" r:id="rId16"/>
    <p:sldId id="289" r:id="rId17"/>
    <p:sldId id="290" r:id="rId18"/>
    <p:sldId id="279" r:id="rId19"/>
    <p:sldId id="299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245A1-F54E-4D0B-B53C-D7482F7CD0D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ABC6C-FE8B-4A8D-9CA5-B7364AB3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1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A6D9B52-B8E2-468A-ADF4-435CFAC126F1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BC585A3-00B3-46EC-9E46-34A9E64F5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9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E975145-1086-4CA9-9DCA-063FF39524A7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13B7E2-6523-495F-B723-ADE8F5D78A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4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DF1E1C7-89F9-493F-A26F-D6265146E2C4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876BCD6-B61C-4774-A7F6-DB5FEB890B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44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DAA0A0-6D38-44A7-85E9-7673782D73B5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934BF1-44FD-4AE5-8FE8-2C1E980CE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04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1A4B565-D1C5-4348-93EE-9B74A22A3C40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DD641D-4AA0-4772-8A53-3E50E903B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61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909B3A-07C5-4E9E-A99E-D5890B0284E5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B65661E-EAD9-414A-8213-E5234A2FE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02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C3B659-5A5C-4236-B8C7-EF1E98937A70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48E853A-315E-4642-A2BF-AE31893C7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76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76D2E51-C7D9-441E-96EB-9A6F1BB8E0B4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C07F129-D081-41BC-B0CD-43729DADF5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3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C1DFF56-3657-4E17-9A3F-FD3A5204DDE2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1D2C2B8-8437-47C0-824C-F119F6B81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504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30B5B91-D180-488E-A924-5C5DF5FBB1F4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E0DBAC2-BAE8-4E4B-87FE-1237940F8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19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F8E7F28-A1FC-4D05-A418-A72E16BE7A4B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4E3A161-9A74-4ACC-A829-5E8ABC3BC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7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46279-536A-4EEA-8E55-D2B60FE4F7AE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165E-FFC7-4C18-99AC-5E478E956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91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F0B8-4A17-4BCA-AE7D-4EA5ED102FBA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BB32-3AE1-4FF6-A1B4-575A55A7F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77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A1E5-A3B5-4328-A81A-964C3778B5B6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D8CD-DEF3-4465-A506-14E24D00C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99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E09BE-1C45-44AB-A86B-623742CB1643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45FCA-23C5-490B-B353-FAB669361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24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0EA1-7CDB-49BA-A6D1-F2BED9AC843C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C1CD9-A76E-45D4-8ED3-42CBA5A1FB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438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B203-7AA9-418A-B71E-551272125CC9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1C9DB-51D2-44FE-A8B0-478E748C7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4794-5FBF-402C-9660-AA4E6F3A277B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503E-2DD1-4DDE-8913-B3240ADA34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8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4257-7F75-47A8-BC48-393B1D8EBCD7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C1E46-895F-4F0C-AE1E-1CD2A3F4F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100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7CF9-EDD3-4D98-B465-C6F7E47A62F7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36D19-8C8A-4289-B5D0-3A774BB57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594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CE39-00E9-4165-BB22-113CDF7732AC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4472-0076-4A11-B82E-E775D6C3E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929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A550F-9D14-40E7-9EDF-F083E62078D0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78D71-E654-46F3-967F-F7DC423D4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769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44E36-33E4-4ED3-AB38-1C44DA08825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721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5980-951E-45BC-B650-2E5209A034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178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C83D8-4453-4D77-9FBB-1C345ABB91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22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9AAC3-3969-4E57-95E3-3E4E14DE38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660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0A941-1D18-4647-93F3-6C7B187115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90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F2D98-A1A5-46CB-A23B-325F5B2A452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6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4C180-1445-49D3-A8E1-5E0869BD60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433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C7110-36A1-49FB-8CA3-08E6E365F0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205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B18AA-7F0D-49A9-814E-2B2B635BC23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8799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02E2C-6043-47E5-8BE7-425CF6E32C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955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99EA8-8E73-419D-88A1-65F9DF199B6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451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6A82EE-03E3-4CDB-AFD8-9457D43CE0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385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559194-FCC9-4612-B6DD-0451ACCA3F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5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F98551A-C0F5-40D3-A58D-3BB0D68A9E22}" type="datetimeFigureOut">
              <a:rPr lang="en-US">
                <a:cs typeface="Arial" charset="0"/>
              </a:rPr>
              <a:pPr>
                <a:defRPr/>
              </a:pPr>
              <a:t>9/8/2015</a:t>
            </a:fld>
            <a:endParaRPr lang="en-US" dirty="0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0724A31-4A56-4EC8-96FE-FBF4D0738EC1}" type="slidenum">
              <a:rPr lang="en-US">
                <a:cs typeface="Arial" charset="0"/>
              </a:rPr>
              <a:pPr>
                <a:defRPr/>
              </a:pPr>
              <a:t>‹#›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7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3F3DD0-ACAC-400D-8BCB-9605579352BF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E6E14A-C90B-4B91-A057-5B0AA203A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0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E8C2B9-E3B5-4DAA-A9F8-0D9ACD096A0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2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September 8,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Explain the advantages &amp; disadvantages of the different types of businesses in the American Free Enterprise system.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Jigsaw Finish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JIGSAW PRESENTATIONS: Business </a:t>
            </a:r>
            <a:r>
              <a:rPr lang="en-US" sz="2400" dirty="0" smtClean="0"/>
              <a:t>Types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CLOSURE: Business Types (Google Form)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SIMULATION: Budget </a:t>
            </a:r>
            <a:r>
              <a:rPr lang="en-US" sz="2400" smtClean="0"/>
              <a:t>Sim </a:t>
            </a:r>
            <a:r>
              <a:rPr lang="en-US" sz="2400" smtClean="0"/>
              <a:t>Set-Up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***HW – Current Events Article #1 – DUE FRIDAY 9/11***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*Budget Simulation Begins THURSDAY 9/10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Jigsaw Finish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Get with your pod, and review/finish your Advantages /Disadvantages presentation.</a:t>
            </a:r>
            <a:endParaRPr lang="en-US" sz="24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Figure out who is going to present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Make sure you “SHARE” your slide with me, so I can compile all groups presentations.</a:t>
            </a:r>
            <a:endParaRPr lang="en-US" sz="21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03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4</a:t>
            </a:r>
            <a:r>
              <a:rPr lang="en-US" altLang="en-US" b="1" u="sng" dirty="0" smtClean="0"/>
              <a:t>-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192):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929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5</a:t>
            </a:r>
            <a:r>
              <a:rPr lang="en-US" altLang="en-US" b="1" u="sng" dirty="0" smtClean="0"/>
              <a:t> -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196-197):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375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6</a:t>
            </a:r>
            <a:r>
              <a:rPr lang="en-US" altLang="en-US" b="1" u="sng" dirty="0" smtClean="0"/>
              <a:t> -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197-198):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807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7</a:t>
            </a:r>
            <a:r>
              <a:rPr lang="en-US" altLang="en-US" b="1" u="sng" dirty="0" smtClean="0"/>
              <a:t> - Franchise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202):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932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8 - Franchise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202):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18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CLOSURE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Types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sole proprietorship is …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partnership is …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corporation is …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franchise is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CLOSURE:</a:t>
            </a:r>
            <a:br>
              <a:rPr lang="en-US" b="1" dirty="0" smtClean="0"/>
            </a:br>
            <a:r>
              <a:rPr lang="en-US" b="1" dirty="0" smtClean="0"/>
              <a:t>Business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 advantage of a ___________ type of business is …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disadvantage of a ___________ type of business is …</a:t>
            </a:r>
          </a:p>
        </p:txBody>
      </p:sp>
    </p:spTree>
    <p:extLst>
      <p:ext uri="{BB962C8B-B14F-4D97-AF65-F5344CB8AC3E}">
        <p14:creationId xmlns:p14="http://schemas.microsoft.com/office/powerpoint/2010/main" val="1530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Sole Proprietorships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Advantages</a:t>
            </a:r>
          </a:p>
          <a:p>
            <a:pPr lvl="1" eaLnBrk="1" hangingPunct="1"/>
            <a:r>
              <a:rPr lang="en-US" altLang="en-US" b="1" dirty="0" smtClean="0"/>
              <a:t>Easy to start (have an idea/go for it)</a:t>
            </a:r>
          </a:p>
          <a:p>
            <a:pPr lvl="1" eaLnBrk="1" hangingPunct="1"/>
            <a:r>
              <a:rPr lang="en-US" altLang="en-US" b="1" dirty="0" smtClean="0"/>
              <a:t>Decisions made quickly and easily</a:t>
            </a:r>
          </a:p>
          <a:p>
            <a:pPr lvl="1"/>
            <a:r>
              <a:rPr lang="en-US" altLang="en-US" b="1" dirty="0">
                <a:solidFill>
                  <a:prstClr val="black"/>
                </a:solidFill>
              </a:rPr>
              <a:t>Sole Receiver of Profit</a:t>
            </a:r>
          </a:p>
          <a:p>
            <a:pPr lvl="1"/>
            <a:r>
              <a:rPr lang="en-US" altLang="en-US" b="1" dirty="0">
                <a:solidFill>
                  <a:prstClr val="black"/>
                </a:solidFill>
              </a:rPr>
              <a:t>Full Control – All Decisions</a:t>
            </a:r>
          </a:p>
          <a:p>
            <a:pPr lvl="1" eaLnBrk="1" hangingPunct="1"/>
            <a:r>
              <a:rPr lang="en-US" altLang="en-US" b="1" dirty="0" smtClean="0"/>
              <a:t>Does not pay separate business income tax as they are not recognized as a separate legal entity</a:t>
            </a:r>
            <a:endParaRPr lang="en-US" altLang="en-US" dirty="0"/>
          </a:p>
          <a:p>
            <a:pPr lvl="1"/>
            <a:r>
              <a:rPr lang="en-US" altLang="en-US" b="1" dirty="0"/>
              <a:t>Relatively few regulations</a:t>
            </a:r>
          </a:p>
          <a:p>
            <a:pPr lvl="2"/>
            <a:r>
              <a:rPr lang="en-US" altLang="en-US" b="1" dirty="0"/>
              <a:t>Zoning laws, business license, etc.</a:t>
            </a:r>
          </a:p>
          <a:p>
            <a:pPr lvl="1"/>
            <a:r>
              <a:rPr lang="en-US" altLang="en-US" b="1" dirty="0" smtClean="0"/>
              <a:t>Easy </a:t>
            </a:r>
            <a:r>
              <a:rPr lang="en-US" altLang="en-US" b="1" dirty="0"/>
              <a:t>to discontinue</a:t>
            </a:r>
          </a:p>
          <a:p>
            <a:pPr lvl="1" eaLnBrk="1" hangingPunct="1"/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2290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Sole Proprietorships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Disadvantages</a:t>
            </a:r>
          </a:p>
          <a:p>
            <a:pPr lvl="1" eaLnBrk="1" hangingPunct="1"/>
            <a:r>
              <a:rPr lang="en-US" altLang="en-US" b="1" dirty="0" smtClean="0"/>
              <a:t>Owner has unlimited liability</a:t>
            </a:r>
          </a:p>
          <a:p>
            <a:pPr lvl="2" eaLnBrk="1" hangingPunct="1"/>
            <a:r>
              <a:rPr lang="en-US" altLang="en-US" b="1" dirty="0">
                <a:cs typeface="Times New Roman" pitchFamily="18" charset="0"/>
              </a:rPr>
              <a:t>financially and legally</a:t>
            </a:r>
            <a:r>
              <a:rPr lang="en-US" altLang="en-US" b="1" dirty="0"/>
              <a:t> </a:t>
            </a:r>
            <a:endParaRPr lang="en-US" altLang="en-US" b="1" dirty="0" smtClean="0"/>
          </a:p>
          <a:p>
            <a:pPr lvl="1" eaLnBrk="1" hangingPunct="1"/>
            <a:r>
              <a:rPr lang="en-US" altLang="en-US" b="1" dirty="0" smtClean="0"/>
              <a:t>Difficult to raise financial capital</a:t>
            </a:r>
          </a:p>
          <a:p>
            <a:pPr lvl="1" eaLnBrk="1" hangingPunct="1"/>
            <a:r>
              <a:rPr lang="en-US" altLang="en-US" b="1" dirty="0" smtClean="0"/>
              <a:t>Lack of size and efficiency (unable to afford employees and over stock)</a:t>
            </a:r>
          </a:p>
          <a:p>
            <a:pPr lvl="1" eaLnBrk="1" hangingPunct="1"/>
            <a:r>
              <a:rPr lang="en-US" altLang="en-US" b="1" dirty="0" smtClean="0"/>
              <a:t>Limited managerial experience</a:t>
            </a:r>
          </a:p>
          <a:p>
            <a:pPr lvl="1" eaLnBrk="1" hangingPunct="1"/>
            <a:r>
              <a:rPr lang="en-US" altLang="en-US" b="1" dirty="0" smtClean="0"/>
              <a:t>Difficulty in finding “good” employees</a:t>
            </a:r>
          </a:p>
          <a:p>
            <a:pPr lvl="1"/>
            <a:r>
              <a:rPr lang="en-US" altLang="en-US" b="1" dirty="0" smtClean="0">
                <a:cs typeface="Times New Roman" pitchFamily="18" charset="0"/>
              </a:rPr>
              <a:t>Lack </a:t>
            </a:r>
            <a:r>
              <a:rPr lang="en-US" altLang="en-US" b="1" dirty="0">
                <a:cs typeface="Times New Roman" pitchFamily="18" charset="0"/>
              </a:rPr>
              <a:t>of permanence</a:t>
            </a:r>
            <a:r>
              <a:rPr lang="en-US" altLang="en-US" b="1" dirty="0"/>
              <a:t> </a:t>
            </a:r>
          </a:p>
          <a:p>
            <a:pPr lvl="2"/>
            <a:r>
              <a:rPr lang="en-US" altLang="en-US" b="1" dirty="0"/>
              <a:t>Limited Life</a:t>
            </a:r>
          </a:p>
          <a:p>
            <a:pPr lvl="1" eaLnBrk="1" hangingPunct="1"/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2642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CC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altLang="en-US"/>
              <a:t>Partnerships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46482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Tx/>
              <a:buAutoNum type="romanUcPeriod"/>
            </a:pPr>
            <a:r>
              <a:rPr lang="en-US" altLang="en-US"/>
              <a:t>Types of Partnerships</a:t>
            </a:r>
          </a:p>
          <a:p>
            <a:pPr marL="1168400" lvl="1" indent="-711200">
              <a:lnSpc>
                <a:spcPct val="90000"/>
              </a:lnSpc>
              <a:buFontTx/>
              <a:buAutoNum type="alphaUcPeriod"/>
            </a:pPr>
            <a:r>
              <a:rPr lang="en-US" altLang="en-US"/>
              <a:t>General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partners share equally in both responsibility &amp; liability</a:t>
            </a:r>
            <a:r>
              <a:rPr lang="en-US" altLang="en-US"/>
              <a:t> </a:t>
            </a:r>
          </a:p>
          <a:p>
            <a:pPr marL="1168400" lvl="1" indent="-711200">
              <a:lnSpc>
                <a:spcPct val="90000"/>
              </a:lnSpc>
              <a:buFontTx/>
              <a:buAutoNum type="alphaUcPeriod"/>
            </a:pPr>
            <a:r>
              <a:rPr lang="en-US" altLang="en-US"/>
              <a:t>Limited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also called silent partnerships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partner assumes responsibility and liability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remaining partners only contribute money</a:t>
            </a:r>
            <a:endParaRPr lang="en-US" altLang="en-US"/>
          </a:p>
          <a:p>
            <a:pPr marL="1168400" lvl="1" indent="-711200">
              <a:lnSpc>
                <a:spcPct val="90000"/>
              </a:lnSpc>
              <a:buFontTx/>
              <a:buAutoNum type="alphaUcPeriod"/>
            </a:pPr>
            <a:r>
              <a:rPr lang="en-US" altLang="en-US"/>
              <a:t> </a:t>
            </a:r>
            <a:r>
              <a:rPr lang="en-US" altLang="en-US">
                <a:cs typeface="Times New Roman" pitchFamily="18" charset="0"/>
              </a:rPr>
              <a:t>Limited liability partnerships</a:t>
            </a:r>
            <a:r>
              <a:rPr lang="en-US" altLang="en-US"/>
              <a:t> </a:t>
            </a:r>
          </a:p>
          <a:p>
            <a:pPr marL="1524000" lvl="2" indent="-609600">
              <a:lnSpc>
                <a:spcPct val="90000"/>
              </a:lnSpc>
              <a:buFontTx/>
              <a:buNone/>
            </a:pPr>
            <a:r>
              <a:rPr lang="en-US" altLang="en-US"/>
              <a:t>1.	</a:t>
            </a:r>
            <a:r>
              <a:rPr lang="en-US" altLang="en-US">
                <a:cs typeface="Times New Roman" pitchFamily="18" charset="0"/>
              </a:rPr>
              <a:t>all partners are limited partners—liability is reduced for all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000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r>
              <a:rPr lang="en-US" altLang="en-US" b="1" u="sng" dirty="0" smtClean="0"/>
              <a:t>ECONOMICS: Forms of Business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500913"/>
              </p:ext>
            </p:extLst>
          </p:nvPr>
        </p:nvGraphicFramePr>
        <p:xfrm>
          <a:off x="76200" y="609600"/>
          <a:ext cx="8991600" cy="6248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71600"/>
                <a:gridCol w="2590800"/>
                <a:gridCol w="2590800"/>
                <a:gridCol w="2438400"/>
              </a:tblGrid>
              <a:tr h="7465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Form of Business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Advantages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Disadvantages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298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Sole</a:t>
                      </a:r>
                    </a:p>
                    <a:p>
                      <a:pPr algn="ctr"/>
                      <a:r>
                        <a:rPr lang="en-US" sz="1600" dirty="0" smtClean="0"/>
                        <a:t>Proprietorship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Partnership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Corporation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Franchise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Partnerships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Advantages</a:t>
            </a:r>
          </a:p>
          <a:p>
            <a:pPr lvl="1" eaLnBrk="1" hangingPunct="1"/>
            <a:r>
              <a:rPr lang="en-US" altLang="en-US" b="1" dirty="0" smtClean="0"/>
              <a:t>Ease of establishment</a:t>
            </a:r>
          </a:p>
          <a:p>
            <a:pPr lvl="1" eaLnBrk="1" hangingPunct="1"/>
            <a:r>
              <a:rPr lang="en-US" altLang="en-US" b="1" dirty="0" smtClean="0"/>
              <a:t>Ease of management</a:t>
            </a:r>
          </a:p>
          <a:p>
            <a:pPr lvl="1" eaLnBrk="1" hangingPunct="1"/>
            <a:r>
              <a:rPr lang="en-US" altLang="en-US" b="1" dirty="0"/>
              <a:t>Shared Decision Making and Specialization</a:t>
            </a:r>
          </a:p>
          <a:p>
            <a:pPr lvl="1" eaLnBrk="1" hangingPunct="1"/>
            <a:r>
              <a:rPr lang="en-US" altLang="en-US" b="1" dirty="0" smtClean="0"/>
              <a:t>Partners pay taxes only on their income</a:t>
            </a:r>
          </a:p>
          <a:p>
            <a:pPr lvl="1" eaLnBrk="1" hangingPunct="1"/>
            <a:r>
              <a:rPr lang="en-US" altLang="en-US" b="1" dirty="0" smtClean="0"/>
              <a:t>Generates financial capital easier (loans/new partners)</a:t>
            </a:r>
          </a:p>
          <a:p>
            <a:pPr lvl="1" eaLnBrk="1" hangingPunct="1"/>
            <a:r>
              <a:rPr lang="en-US" altLang="en-US" b="1" dirty="0" smtClean="0"/>
              <a:t>Larger in size/runs more efficiently</a:t>
            </a:r>
          </a:p>
          <a:p>
            <a:pPr lvl="1" eaLnBrk="1" hangingPunct="1"/>
            <a:r>
              <a:rPr lang="en-US" altLang="en-US" b="1" dirty="0" smtClean="0"/>
              <a:t>Attracts employees at a higher rate</a:t>
            </a:r>
          </a:p>
        </p:txBody>
      </p:sp>
    </p:spTree>
    <p:extLst>
      <p:ext uri="{BB962C8B-B14F-4D97-AF65-F5344CB8AC3E}">
        <p14:creationId xmlns:p14="http://schemas.microsoft.com/office/powerpoint/2010/main" val="345267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Partnerships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Disadvantages</a:t>
            </a:r>
          </a:p>
          <a:p>
            <a:pPr lvl="1" eaLnBrk="1" hangingPunct="1"/>
            <a:r>
              <a:rPr lang="en-US" altLang="en-US" sz="3200" b="1" dirty="0" smtClean="0"/>
              <a:t>All partners are responsible for each other</a:t>
            </a:r>
          </a:p>
          <a:p>
            <a:pPr lvl="1">
              <a:buFont typeface="Wingdings" pitchFamily="2" charset="2"/>
              <a:buChar char="v"/>
            </a:pPr>
            <a:r>
              <a:rPr lang="en-US" altLang="en-US" sz="3200" dirty="0">
                <a:solidFill>
                  <a:prstClr val="black"/>
                </a:solidFill>
              </a:rPr>
              <a:t>Almost unlimited </a:t>
            </a:r>
            <a:r>
              <a:rPr lang="en-US" altLang="en-US" sz="3200" dirty="0" smtClean="0">
                <a:solidFill>
                  <a:prstClr val="black"/>
                </a:solidFill>
              </a:rPr>
              <a:t>Liability</a:t>
            </a:r>
            <a:endParaRPr lang="en-US" altLang="en-US" sz="3200" b="1" dirty="0" smtClean="0"/>
          </a:p>
          <a:p>
            <a:pPr lvl="1" eaLnBrk="1" hangingPunct="1"/>
            <a:r>
              <a:rPr lang="en-US" altLang="en-US" sz="3200" b="1" dirty="0" smtClean="0"/>
              <a:t>Limited lifespan/partners leave</a:t>
            </a:r>
          </a:p>
          <a:p>
            <a:pPr lvl="1">
              <a:buFont typeface="Wingdings" pitchFamily="2" charset="2"/>
              <a:buChar char="v"/>
            </a:pPr>
            <a:r>
              <a:rPr lang="en-US" altLang="en-US" sz="3200" dirty="0" smtClean="0"/>
              <a:t>If </a:t>
            </a:r>
            <a:r>
              <a:rPr lang="en-US" altLang="en-US" sz="3200" dirty="0"/>
              <a:t>one partner leaves the business, the business dies</a:t>
            </a:r>
          </a:p>
          <a:p>
            <a:pPr lvl="1" eaLnBrk="1" hangingPunct="1"/>
            <a:r>
              <a:rPr lang="en-US" altLang="en-US" sz="3200" b="1" dirty="0" smtClean="0"/>
              <a:t>Conflict between partners</a:t>
            </a:r>
          </a:p>
          <a:p>
            <a:pPr lvl="2" eaLnBrk="1" hangingPunct="1"/>
            <a:r>
              <a:rPr lang="en-US" altLang="en-US" sz="3200" b="1" dirty="0" smtClean="0"/>
              <a:t>Having to rely on others and not just yourself and your decisions can lead to trouble/disagreements </a:t>
            </a:r>
          </a:p>
        </p:txBody>
      </p:sp>
    </p:spTree>
    <p:extLst>
      <p:ext uri="{BB962C8B-B14F-4D97-AF65-F5344CB8AC3E}">
        <p14:creationId xmlns:p14="http://schemas.microsoft.com/office/powerpoint/2010/main" val="59209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/>
              <a:t>Corporations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72000"/>
          </a:xfrm>
        </p:spPr>
        <p:txBody>
          <a:bodyPr/>
          <a:lstStyle/>
          <a:p>
            <a:r>
              <a:rPr lang="en-US" altLang="en-US" sz="2800"/>
              <a:t>A Legal entity owned by individual shareholders</a:t>
            </a:r>
          </a:p>
          <a:p>
            <a:r>
              <a:rPr lang="en-US" altLang="en-US" sz="2800"/>
              <a:t>Types of corporations</a:t>
            </a:r>
          </a:p>
          <a:p>
            <a:pPr lvl="1"/>
            <a:r>
              <a:rPr lang="en-US" altLang="en-US" sz="2400"/>
              <a:t>Closely Held </a:t>
            </a:r>
          </a:p>
          <a:p>
            <a:pPr lvl="2"/>
            <a:r>
              <a:rPr lang="en-US" altLang="en-US" sz="2000"/>
              <a:t>Privately Held</a:t>
            </a:r>
          </a:p>
          <a:p>
            <a:pPr lvl="1"/>
            <a:r>
              <a:rPr lang="en-US" altLang="en-US" sz="2400"/>
              <a:t>Publicily Held</a:t>
            </a:r>
          </a:p>
          <a:p>
            <a:pPr lvl="2"/>
            <a:r>
              <a:rPr lang="en-US" altLang="en-US" sz="2000"/>
              <a:t>Anyone can buy stock on the Open Market</a:t>
            </a:r>
          </a:p>
          <a:p>
            <a:r>
              <a:rPr lang="en-US" altLang="en-US" sz="2800"/>
              <a:t>Corporate Structure</a:t>
            </a:r>
          </a:p>
          <a:p>
            <a:pPr lvl="1"/>
            <a:r>
              <a:rPr lang="en-US" altLang="en-US" sz="2400"/>
              <a:t>Chief Executive Officer  (CEO)</a:t>
            </a:r>
          </a:p>
          <a:p>
            <a:pPr lvl="1"/>
            <a:r>
              <a:rPr lang="en-US" altLang="en-US" sz="2400"/>
              <a:t>Board of Directors</a:t>
            </a:r>
          </a:p>
          <a:p>
            <a:pPr lvl="1"/>
            <a:r>
              <a:rPr lang="en-US" altLang="en-US" sz="2400"/>
              <a:t>Shareholders</a:t>
            </a:r>
          </a:p>
        </p:txBody>
      </p:sp>
    </p:spTree>
    <p:extLst>
      <p:ext uri="{BB962C8B-B14F-4D97-AF65-F5344CB8AC3E}">
        <p14:creationId xmlns:p14="http://schemas.microsoft.com/office/powerpoint/2010/main" val="335190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Corporations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Advantages</a:t>
            </a:r>
          </a:p>
          <a:p>
            <a:pPr lvl="1" eaLnBrk="1" hangingPunct="1"/>
            <a:r>
              <a:rPr lang="en-US" altLang="en-US" b="1" smtClean="0"/>
              <a:t>Ease of raising financial capital: use of stocks and bonds</a:t>
            </a:r>
          </a:p>
          <a:p>
            <a:pPr lvl="1" eaLnBrk="1" hangingPunct="1"/>
            <a:r>
              <a:rPr lang="en-US" altLang="en-US" b="1" smtClean="0"/>
              <a:t>Professional managers are hired</a:t>
            </a:r>
          </a:p>
          <a:p>
            <a:pPr lvl="1" eaLnBrk="1" hangingPunct="1"/>
            <a:r>
              <a:rPr lang="en-US" altLang="en-US" b="1" smtClean="0"/>
              <a:t>Limited liability for its owners</a:t>
            </a:r>
          </a:p>
          <a:p>
            <a:pPr lvl="1" eaLnBrk="1" hangingPunct="1"/>
            <a:r>
              <a:rPr lang="en-US" altLang="en-US" b="1" smtClean="0"/>
              <a:t>Unlimited life</a:t>
            </a:r>
          </a:p>
          <a:p>
            <a:pPr lvl="1" eaLnBrk="1" hangingPunct="1"/>
            <a:r>
              <a:rPr lang="en-US" altLang="en-US" b="1" smtClean="0"/>
              <a:t>Ease of transferring ownership</a:t>
            </a:r>
          </a:p>
        </p:txBody>
      </p:sp>
    </p:spTree>
    <p:extLst>
      <p:ext uri="{BB962C8B-B14F-4D97-AF65-F5344CB8AC3E}">
        <p14:creationId xmlns:p14="http://schemas.microsoft.com/office/powerpoint/2010/main" val="337668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Corporations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Disadvantages</a:t>
            </a:r>
          </a:p>
          <a:p>
            <a:pPr lvl="1" eaLnBrk="1" hangingPunct="1"/>
            <a:r>
              <a:rPr lang="en-US" altLang="en-US" b="1" dirty="0" smtClean="0"/>
              <a:t>Difficult and expensive to gain charter</a:t>
            </a:r>
          </a:p>
          <a:p>
            <a:pPr lvl="1" eaLnBrk="1" hangingPunct="1"/>
            <a:r>
              <a:rPr lang="en-US" altLang="en-US" b="1" dirty="0" smtClean="0"/>
              <a:t>Owners/shareholders have limited say: ownership and management are separate</a:t>
            </a:r>
          </a:p>
          <a:p>
            <a:pPr lvl="1" eaLnBrk="1" hangingPunct="1"/>
            <a:r>
              <a:rPr lang="en-US" altLang="en-US" b="1" dirty="0" smtClean="0"/>
              <a:t>Double taxation: stockholders dividends are taxed twice – once as a corporation and again as a personal income</a:t>
            </a:r>
          </a:p>
          <a:p>
            <a:pPr lvl="1" eaLnBrk="1" hangingPunct="1"/>
            <a:r>
              <a:rPr lang="en-US" altLang="en-US" b="1" dirty="0" smtClean="0"/>
              <a:t>More government regulation (Securities &amp; Exchange Commission)</a:t>
            </a:r>
          </a:p>
          <a:p>
            <a:pPr lvl="1" eaLnBrk="1" hangingPunct="1"/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1714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altLang="en-US" sz="4800"/>
              <a:t>Business Franchises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95400"/>
            <a:ext cx="7620000" cy="685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altLang="en-US" sz="2800"/>
              <a:t>Individually owned pays fees to parent company</a:t>
            </a:r>
          </a:p>
          <a:p>
            <a:pPr marL="533400" indent="-533400">
              <a:buFontTx/>
              <a:buAutoNum type="arabicPeriod"/>
            </a:pPr>
            <a:endParaRPr lang="en-US" altLang="en-US" sz="28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495800" y="2057400"/>
            <a:ext cx="42672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Disadvantages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High Franchise Fees Royalties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Strict operating Standards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Purchasing Restrictions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Limited Product Line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Oversaturation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09600" y="2057400"/>
            <a:ext cx="40386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Advantages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Name Recognition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Training and Support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Standardized Quality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National Advertising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Financial Assistance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Buy in Bulk</a:t>
            </a:r>
          </a:p>
        </p:txBody>
      </p:sp>
    </p:spTree>
    <p:extLst>
      <p:ext uri="{BB962C8B-B14F-4D97-AF65-F5344CB8AC3E}">
        <p14:creationId xmlns:p14="http://schemas.microsoft.com/office/powerpoint/2010/main" val="365422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9</a:t>
            </a:r>
            <a:r>
              <a:rPr lang="en-US" altLang="en-US" b="1" u="sng" dirty="0" smtClean="0"/>
              <a:t> - Proprietorship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DESCRIPTION (P. 190-191):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9</a:t>
            </a:r>
            <a:r>
              <a:rPr lang="en-US" altLang="en-US" b="1" u="sng" dirty="0" smtClean="0"/>
              <a:t> -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DESCRIPTION of Types (P. 190-191):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9</a:t>
            </a:r>
            <a:r>
              <a:rPr lang="en-US" altLang="en-US" b="1" u="sng" dirty="0" smtClean="0"/>
              <a:t> -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DESCRIPTION of Types &amp; Structure (P. 195-196):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8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9</a:t>
            </a:r>
            <a:r>
              <a:rPr lang="en-US" altLang="en-US" b="1" u="sng" dirty="0" smtClean="0"/>
              <a:t> - Franchise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DESCRIPTION (P. 202):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8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1 - Proprietorship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185-187):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803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2 - Proprietorship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187-188):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944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3</a:t>
            </a:r>
            <a:r>
              <a:rPr lang="en-US" altLang="en-US" b="1" u="sng" dirty="0" smtClean="0"/>
              <a:t> -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191-192):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243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728</Words>
  <Application>Microsoft Office PowerPoint</Application>
  <PresentationFormat>On-screen Show (4:3)</PresentationFormat>
  <Paragraphs>259</Paragraphs>
  <Slides>25</Slides>
  <Notes>0</Notes>
  <HiddenSlides>21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12_TP030004031</vt:lpstr>
      <vt:lpstr>1_Office Theme</vt:lpstr>
      <vt:lpstr>3_Office Theme</vt:lpstr>
      <vt:lpstr>1_Default Design</vt:lpstr>
      <vt:lpstr>Tuesday September 8, 2015 Mr. Goblirsch – Economics</vt:lpstr>
      <vt:lpstr>ECONOMICS: Forms of Business</vt:lpstr>
      <vt:lpstr>9 - Proprietorship</vt:lpstr>
      <vt:lpstr>9 - Partnership</vt:lpstr>
      <vt:lpstr>9 - Corporation</vt:lpstr>
      <vt:lpstr>9 - Franchise</vt:lpstr>
      <vt:lpstr>1 - Proprietorship</vt:lpstr>
      <vt:lpstr>2 - Proprietorship</vt:lpstr>
      <vt:lpstr>3 - Partnership</vt:lpstr>
      <vt:lpstr>4- Partnership</vt:lpstr>
      <vt:lpstr>5 - Corporation</vt:lpstr>
      <vt:lpstr>6 - Corporation</vt:lpstr>
      <vt:lpstr>7 - Franchise</vt:lpstr>
      <vt:lpstr>8 - Franchise</vt:lpstr>
      <vt:lpstr>CLOSURE: Business Types</vt:lpstr>
      <vt:lpstr>CLOSURE: Business Types</vt:lpstr>
      <vt:lpstr>Sole Proprietorships</vt:lpstr>
      <vt:lpstr>Sole Proprietorships</vt:lpstr>
      <vt:lpstr>Partnerships</vt:lpstr>
      <vt:lpstr>Partnerships</vt:lpstr>
      <vt:lpstr>Partnerships</vt:lpstr>
      <vt:lpstr>Corporations</vt:lpstr>
      <vt:lpstr>Corporations</vt:lpstr>
      <vt:lpstr>Corporations</vt:lpstr>
      <vt:lpstr>Business Franchises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59</cp:revision>
  <cp:lastPrinted>2015-09-03T13:53:21Z</cp:lastPrinted>
  <dcterms:created xsi:type="dcterms:W3CDTF">2014-08-15T02:55:38Z</dcterms:created>
  <dcterms:modified xsi:type="dcterms:W3CDTF">2015-09-08T13:17:22Z</dcterms:modified>
</cp:coreProperties>
</file>