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4978" r:id="rId2"/>
    <p:sldMasterId id="2147484980" r:id="rId3"/>
    <p:sldMasterId id="2147485095" r:id="rId4"/>
    <p:sldMasterId id="2147485153" r:id="rId5"/>
    <p:sldMasterId id="2147485329" r:id="rId6"/>
    <p:sldMasterId id="2147485671" r:id="rId7"/>
    <p:sldMasterId id="2147485699" r:id="rId8"/>
    <p:sldMasterId id="2147485702" r:id="rId9"/>
  </p:sldMasterIdLst>
  <p:notesMasterIdLst>
    <p:notesMasterId r:id="rId34"/>
  </p:notesMasterIdLst>
  <p:sldIdLst>
    <p:sldId id="303" r:id="rId10"/>
    <p:sldId id="324" r:id="rId11"/>
    <p:sldId id="327" r:id="rId12"/>
    <p:sldId id="330" r:id="rId13"/>
    <p:sldId id="331" r:id="rId14"/>
    <p:sldId id="326" r:id="rId15"/>
    <p:sldId id="292" r:id="rId16"/>
    <p:sldId id="271" r:id="rId17"/>
    <p:sldId id="272" r:id="rId18"/>
    <p:sldId id="273" r:id="rId19"/>
    <p:sldId id="274" r:id="rId20"/>
    <p:sldId id="297" r:id="rId21"/>
    <p:sldId id="275" r:id="rId22"/>
    <p:sldId id="305" r:id="rId23"/>
    <p:sldId id="306" r:id="rId24"/>
    <p:sldId id="307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32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7A1D17-404F-4620-884F-0F54F71E8FFD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EB257C-B7EC-4BB6-8F34-882AF245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i="1" smtClean="0">
                <a:latin typeface="Helvetica" pitchFamily="34" charset="0"/>
              </a:rPr>
              <a:t>At the end of the Civil War, there were hundreds of thousands former slaves living in the former Confederate States.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127063-4395-400D-9AA3-BE650CD101A4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2514B75-8412-4A34-BBE2-EA9EEE45F5F5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092DBF0D-C968-4336-A42E-A60E97557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6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F02215C-823C-4BC1-A04B-B33757338102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E7B327-2066-4D0A-B819-99FC2C906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5F81AAA-9FD4-4CF6-BD22-CDF9703E0B1D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8C18A45-2BAE-49E2-8728-F51FEE07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8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9B99870A-BF8B-47AA-ABB1-E6E0B291EC72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9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D0CA9D2E-3B93-438B-AA6F-7226B9F9A025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1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96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8CA3A0-C36D-41AC-BADD-BFB58E9C0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846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CB4E32-4456-4D0A-A81A-48A054792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56543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78106A-7BB1-468B-AD05-0491F0D6F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1463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D6539CB-C14D-4B14-B2F5-6640E6757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2521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A4445B-266A-43B0-AC8D-1EFA41A7C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7486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974C8C3-05D2-4F1A-97CE-D99FB8AA4312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7A1185-22CA-48C7-89EA-6B8EDF306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4DD33A-2D8B-4F48-A336-AA103606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73753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DE8DB9-0557-43F3-AD5E-DCA18CCF0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33935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1F092E-F5E9-4C33-B9BE-27EDD6F35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7531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91AC62-1D85-41A4-96BF-26D9FC38E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0920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035223-2187-438C-9EC5-9A725C329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3756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2226F0-3E63-4283-8882-8B1470058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755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AB24099-C3D0-4582-826B-993994C21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42339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F3D390-67D3-4221-83AD-0D325782B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95426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F3028F-8DE7-4DCA-BEB0-84B3B32CF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33530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EB4BF2-614D-456B-A541-7B1510778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6036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D23BBF-BE7C-46C6-8633-200A66AB02AA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50A0383-DDE4-405F-8925-25E60CA58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39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96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C1BFB5-D42D-4B64-A48B-CA696CF95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325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27B069-724C-4359-99FA-CF5CABA19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81698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CF74CF1-C229-4B94-BBDE-AAA5854BD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70901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7F854B-A091-47B9-84EE-162061B1C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2081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F92D77-84BB-4AD4-A842-43D65EE6B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0974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0EB97E4-F40B-41A5-A668-94832B6D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324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7561A2-951D-4BAE-95F7-2BAD473F7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84913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43A4C5-BD6E-47CE-A81E-23160E269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9496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5A9C7F-2246-4EA5-A247-FA2C3649C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60588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27C934C-17EF-4113-8019-BF2A88651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7048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AF28F8B-15EC-43DB-BE5B-92C979D66CC8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C5A2B35-6DAD-4A8D-9E7B-407EFE77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98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F35DA2-B888-4D52-AD48-2259679C5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60823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4B4D5D-2753-4F84-AC3C-2BF004A89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940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077806-8DE3-4E35-BAF5-6ED9F1A8D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8857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A0ABD2-5B66-4DCB-AAB3-DF33C3409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05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840B35-01CA-4AAD-93FE-DB285303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6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2FE00F-7B5A-4DE5-9F79-DFEB7575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4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34877D-E2F5-41FB-B2AB-BCB0A1AA5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89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3DA54C-CF44-4421-9445-8A5C7887C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80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73CC1B-9325-408D-B6E4-9CE00FF9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96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55347-7975-4D01-954C-415B6FDD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8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E2C736D-64D0-46EE-80A7-601541D90F04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ACA1659-6096-4597-A27C-2179174A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8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EE3802-3C07-4594-87BE-6533A551A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7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C9205-3BE2-45F7-B213-BB63A9074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9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4DF3F-2C3B-4D20-BEB2-07D6C3C2B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3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82FA1A-DD25-49BB-BA6A-73039420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4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96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8190D4-6284-4A42-9D39-BBD249F47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54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97CDDD-5281-4556-BCB6-2771CD405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31860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91CE11D-953B-4E7F-A693-ED9FAFBD1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47930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900E49-16A9-4DD3-986F-4BF00B89F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57212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F1E55-D36B-4F02-A8DF-8685C02D4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0395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448AB6-D20D-4E34-99C8-EA21BF117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434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1934B65-887E-4BD8-89DE-CAAFF50BB941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7C5DB7C-7508-499B-AEDB-6127D0270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3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D47807-505D-4CD3-B252-473A1A607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97403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DCC00B0-CBE4-47BC-B4AC-38D974BF4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46923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049BE0-9D4A-4AD6-A55F-E86A23F75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57295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6027E6-11E8-4ED0-9817-B0883B3A8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9924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336D0CA-E4B5-4944-9DE2-9A88D7AFF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16887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8FB10CD-1D43-49FB-9EF3-DAD585BE5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56459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F3F87D-8FA8-499E-962E-88873F58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28082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8158A205-945E-46EE-AF04-91C1A93FDE4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12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114CBA7-F4B4-40CF-B26D-FAC63F474573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85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EFEC5E2-75C0-44B0-8562-EDD6E42FE485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33BC63-A24D-453F-A3D3-D9833906B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77A0D00-BEE2-42EF-99E2-A847ADDB81F8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CEC7AAC-2B96-4E1B-BF17-02436281B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CE87B91-4380-41A8-AE0A-F194AC1F4050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147CFE6-7E45-419D-9167-54090A22E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E00492-7C2C-4DCC-B6ED-A1FE91A49361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C07721-3B0A-47D1-8AAC-619790EA2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-96" charset="0"/>
                <a:cs typeface="+mn-cs"/>
              </a:defRPr>
            </a:lvl1pPr>
          </a:lstStyle>
          <a:p>
            <a:pPr>
              <a:defRPr/>
            </a:pPr>
            <a:fld id="{76350D5C-BD39-4245-B5DF-587FDAFA6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410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410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410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  <p:sldLayoutId id="2147485616" r:id="rId12"/>
    <p:sldLayoutId id="2147485617" r:id="rId13"/>
    <p:sldLayoutId id="2147485618" r:id="rId14"/>
    <p:sldLayoutId id="2147485619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9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96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6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96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-96" charset="0"/>
                <a:cs typeface="+mn-cs"/>
              </a:defRPr>
            </a:lvl1pPr>
          </a:lstStyle>
          <a:p>
            <a:pPr>
              <a:defRPr/>
            </a:pPr>
            <a:fld id="{347705D0-0083-44F6-8D16-2BC5BA1B4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0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0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820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820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820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820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0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820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  <p:sldLayoutId id="2147485640" r:id="rId8"/>
    <p:sldLayoutId id="2147485641" r:id="rId9"/>
    <p:sldLayoutId id="2147485642" r:id="rId10"/>
    <p:sldLayoutId id="2147485643" r:id="rId11"/>
    <p:sldLayoutId id="2147485644" r:id="rId12"/>
    <p:sldLayoutId id="2147485645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9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96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6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96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261A23-1E4D-4DB2-BD98-E01FCE6D1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6" r:id="rId1"/>
    <p:sldLayoutId id="2147485647" r:id="rId2"/>
    <p:sldLayoutId id="2147485648" r:id="rId3"/>
    <p:sldLayoutId id="2147485649" r:id="rId4"/>
    <p:sldLayoutId id="2147485650" r:id="rId5"/>
    <p:sldLayoutId id="2147485651" r:id="rId6"/>
    <p:sldLayoutId id="2147485652" r:id="rId7"/>
    <p:sldLayoutId id="2147485653" r:id="rId8"/>
    <p:sldLayoutId id="2147485654" r:id="rId9"/>
    <p:sldLayoutId id="2147485655" r:id="rId10"/>
    <p:sldLayoutId id="2147485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-96" charset="0"/>
                <a:cs typeface="+mn-cs"/>
              </a:defRPr>
            </a:lvl1pPr>
          </a:lstStyle>
          <a:p>
            <a:pPr>
              <a:defRPr/>
            </a:pPr>
            <a:fld id="{0AA28552-0758-4DBF-A201-B4D8545494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2" r:id="rId1"/>
    <p:sldLayoutId id="2147485673" r:id="rId2"/>
    <p:sldLayoutId id="2147485674" r:id="rId3"/>
    <p:sldLayoutId id="2147485675" r:id="rId4"/>
    <p:sldLayoutId id="2147485676" r:id="rId5"/>
    <p:sldLayoutId id="2147485677" r:id="rId6"/>
    <p:sldLayoutId id="2147485678" r:id="rId7"/>
    <p:sldLayoutId id="2147485679" r:id="rId8"/>
    <p:sldLayoutId id="2147485680" r:id="rId9"/>
    <p:sldLayoutId id="2147485681" r:id="rId10"/>
    <p:sldLayoutId id="2147485682" r:id="rId11"/>
    <p:sldLayoutId id="2147485683" r:id="rId12"/>
    <p:sldLayoutId id="2147485684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9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96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6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96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0" r:id="rId1"/>
    <p:sldLayoutId id="214748570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8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Wednesday September 9,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the impact of the legislation passed during the Reconstruction </a:t>
            </a:r>
            <a:r>
              <a:rPr lang="en-US" sz="2400" dirty="0" smtClean="0"/>
              <a:t>era.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sz="17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Reconstruction Vocab</a:t>
            </a:r>
            <a:endParaRPr lang="en-US" sz="2400" b="1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CONCEPT: Reconstruction (</a:t>
            </a:r>
            <a:r>
              <a:rPr lang="en-US" sz="2400" dirty="0" err="1" smtClean="0"/>
              <a:t>NearPod</a:t>
            </a:r>
            <a:r>
              <a:rPr lang="en-US" sz="2400" dirty="0" smtClean="0"/>
              <a:t>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VIDEO CLIP: Crash Course – Reconstruction (13 min)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EXIT TICKET: </a:t>
            </a:r>
            <a:r>
              <a:rPr lang="en-US" sz="2400" dirty="0" smtClean="0"/>
              <a:t>Reconstruction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1" dirty="0" smtClean="0"/>
              <a:t>*****Unit 1 Test FRIDAY</a:t>
            </a:r>
            <a:r>
              <a:rPr lang="en-US" sz="2400" b="1" dirty="0" smtClean="0"/>
              <a:t>*****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1" dirty="0" smtClean="0"/>
              <a:t>***Unit 1 Project DUE TUESDAY 9/15***</a:t>
            </a:r>
            <a:endParaRPr lang="en-US" sz="2400" b="1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7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Reconstruction Vocab WARM-UP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(Follow the directions below)</a:t>
            </a:r>
            <a:endParaRPr lang="en-US" sz="12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		***5 Minutes***</a:t>
            </a:r>
          </a:p>
          <a:p>
            <a:pPr marL="0" indent="0">
              <a:lnSpc>
                <a:spcPct val="80000"/>
              </a:lnSpc>
              <a:buClr>
                <a:srgbClr val="00007D"/>
              </a:buClr>
              <a:buFont typeface="Wingdings" pitchFamily="-96" charset="2"/>
              <a:buNone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Define the following terms.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742950" indent="-742950">
              <a:lnSpc>
                <a:spcPct val="80000"/>
              </a:lnSpc>
              <a:buClr>
                <a:srgbClr val="00007D"/>
              </a:buClr>
              <a:buFont typeface="Wingdings" pitchFamily="-96" charset="2"/>
              <a:buAutoNum type="arabicParenR"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Thirteenth Amendment</a:t>
            </a:r>
          </a:p>
          <a:p>
            <a:pPr marL="742950" indent="-742950">
              <a:lnSpc>
                <a:spcPct val="80000"/>
              </a:lnSpc>
              <a:buClr>
                <a:srgbClr val="00007D"/>
              </a:buClr>
              <a:buFont typeface="Wingdings" pitchFamily="-96" charset="2"/>
              <a:buAutoNum type="arabicParenR"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Fourteenth Amendment</a:t>
            </a:r>
          </a:p>
          <a:p>
            <a:pPr marL="742950" indent="-742950">
              <a:lnSpc>
                <a:spcPct val="80000"/>
              </a:lnSpc>
              <a:buClr>
                <a:srgbClr val="00007D"/>
              </a:buClr>
              <a:buFont typeface="Wingdings" pitchFamily="-96" charset="2"/>
              <a:buAutoNum type="arabicParenR"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Fifteenth Amendment</a:t>
            </a:r>
          </a:p>
        </p:txBody>
      </p:sp>
    </p:spTree>
    <p:extLst>
      <p:ext uri="{BB962C8B-B14F-4D97-AF65-F5344CB8AC3E}">
        <p14:creationId xmlns:p14="http://schemas.microsoft.com/office/powerpoint/2010/main" val="34661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086600" cy="13716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14</a:t>
            </a:r>
            <a:r>
              <a:rPr lang="en-US" altLang="en-US" sz="5400" b="1" baseline="30000" dirty="0" smtClean="0"/>
              <a:t>TH</a:t>
            </a:r>
            <a:r>
              <a:rPr lang="en-US" altLang="en-US" sz="5400" b="1" dirty="0" smtClean="0"/>
              <a:t> AMENDMENT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066800"/>
            <a:ext cx="5029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1866, Congress passed the 14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Amendment which provided legal backing to the Civil Rights 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It prevented states from denying rights to people based on race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This nullified the Dred Scott decision</a:t>
            </a:r>
          </a:p>
        </p:txBody>
      </p:sp>
      <p:pic>
        <p:nvPicPr>
          <p:cNvPr id="79876" name="Picture 6" descr="civil-righ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31" y="1905000"/>
            <a:ext cx="4098925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14800" y="50292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96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-96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-96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-96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</a:p>
          <a:p>
            <a:pPr marL="0" indent="0" eaLnBrk="1" hangingPunct="1">
              <a:buNone/>
            </a:pPr>
            <a:r>
              <a:rPr lang="en-US" altLang="en-US" sz="2400" kern="0" dirty="0" smtClean="0"/>
              <a:t>What did the 14</a:t>
            </a:r>
            <a:r>
              <a:rPr lang="en-US" altLang="en-US" sz="2400" kern="0" baseline="30000" dirty="0" smtClean="0"/>
              <a:t>th</a:t>
            </a:r>
            <a:r>
              <a:rPr lang="en-US" altLang="en-US" sz="2400" kern="0" dirty="0" smtClean="0"/>
              <a:t> Amendment do?</a:t>
            </a:r>
          </a:p>
          <a:p>
            <a:pPr eaLnBrk="1" hangingPunct="1"/>
            <a:endParaRPr lang="en-US" altLang="en-US" sz="2400" kern="0" dirty="0" smtClean="0"/>
          </a:p>
          <a:p>
            <a:pPr eaLnBrk="1" hangingPunct="1"/>
            <a:r>
              <a:rPr lang="en-US" altLang="en-US" sz="2400" kern="0" dirty="0" smtClean="0"/>
              <a:t>The 14</a:t>
            </a:r>
            <a:r>
              <a:rPr lang="en-US" altLang="en-US" sz="2400" kern="0" baseline="30000" dirty="0" smtClean="0"/>
              <a:t>th</a:t>
            </a:r>
            <a:r>
              <a:rPr lang="en-US" altLang="en-US" sz="2400" kern="0" dirty="0" smtClean="0"/>
              <a:t> Amendment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9060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/>
              <a:t>RECONSTRUCTION ACT OF 1867</a:t>
            </a:r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343400" cy="5334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Congressional Republicans again joined forces to pass the </a:t>
            </a:r>
            <a:r>
              <a:rPr lang="en-US" altLang="en-US" sz="2400" smtClean="0">
                <a:solidFill>
                  <a:schemeClr val="bg2"/>
                </a:solidFill>
              </a:rPr>
              <a:t>Reconstruction Act</a:t>
            </a:r>
          </a:p>
          <a:p>
            <a:pPr eaLnBrk="1" hangingPunct="1"/>
            <a:r>
              <a:rPr lang="en-US" altLang="en-US" sz="2400" smtClean="0"/>
              <a:t>This act voided the state governments formed in the South under the Presidential plans and instead divided the south into </a:t>
            </a:r>
            <a:r>
              <a:rPr lang="en-US" altLang="en-US" sz="2400" smtClean="0">
                <a:solidFill>
                  <a:schemeClr val="bg2"/>
                </a:solidFill>
              </a:rPr>
              <a:t>5 military districts</a:t>
            </a:r>
          </a:p>
          <a:p>
            <a:pPr eaLnBrk="1" hangingPunct="1"/>
            <a:r>
              <a:rPr lang="en-US" altLang="en-US" sz="2400" smtClean="0"/>
              <a:t>The states were required to grant black men the right to vote and to ratify the 14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Amendment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4724400" y="57912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00007D"/>
                </a:solidFill>
                <a:cs typeface="+mn-cs"/>
              </a:rPr>
              <a:t>This image depicts an artisan, a businessman and a soldier standing in line to cast their first ballot.</a:t>
            </a:r>
            <a:r>
              <a:rPr lang="en-US" altLang="en-US" b="1">
                <a:solidFill>
                  <a:srgbClr val="000000"/>
                </a:solidFill>
                <a:cs typeface="+mn-cs"/>
              </a:rPr>
              <a:t> </a:t>
            </a:r>
          </a:p>
        </p:txBody>
      </p:sp>
      <p:pic>
        <p:nvPicPr>
          <p:cNvPr id="80901" name="Picture 9" descr="recon a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371600"/>
            <a:ext cx="38862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518160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FFFFFF"/>
                </a:solidFill>
                <a:cs typeface="+mn-cs"/>
              </a:rPr>
              <a:t>“First Vote”</a:t>
            </a:r>
            <a:endParaRPr lang="en-US" altLang="en-US" b="1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Comic Sans MS" pitchFamily="66" charset="0"/>
              </a:rPr>
              <a:t>Federal Troops Govern Districts</a:t>
            </a:r>
          </a:p>
        </p:txBody>
      </p:sp>
      <p:pic>
        <p:nvPicPr>
          <p:cNvPr id="89092" name="Picture 5" descr="map-re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96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-96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-96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-96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</a:p>
          <a:p>
            <a:pPr marL="0" indent="0" eaLnBrk="1" hangingPunct="1">
              <a:buNone/>
            </a:pPr>
            <a:r>
              <a:rPr lang="en-US" altLang="en-US" sz="2400" kern="0" dirty="0" smtClean="0"/>
              <a:t>What did the Reconstruction Act of 1867 do?</a:t>
            </a:r>
          </a:p>
          <a:p>
            <a:pPr eaLnBrk="1" hangingPunct="1"/>
            <a:r>
              <a:rPr lang="en-US" altLang="en-US" sz="2400" kern="0" dirty="0" smtClean="0"/>
              <a:t>The Reconstruction Act of 1867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620000" cy="1371600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JOHNSON IMPEACHED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2"/>
                </a:solidFill>
              </a:rPr>
              <a:t>Radical Republicans</a:t>
            </a:r>
            <a:r>
              <a:rPr lang="en-US" altLang="en-US" sz="2400" smtClean="0"/>
              <a:t> felt Johnson was blocking Reconstruction efforts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Thus, they looked for grounds to impeach him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They found grounds when he fired a cabinet member in violation of the “Tenure of Office Act”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2"/>
                </a:solidFill>
              </a:rPr>
              <a:t>He was impeached, but not convicted</a:t>
            </a:r>
            <a:r>
              <a:rPr lang="en-US" altLang="en-US" sz="2400" smtClean="0"/>
              <a:t> and served out his term </a:t>
            </a:r>
          </a:p>
        </p:txBody>
      </p:sp>
      <p:pic>
        <p:nvPicPr>
          <p:cNvPr id="81924" name="Picture 6" descr="johnson impeach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362200"/>
            <a:ext cx="42672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533400" y="5410200"/>
            <a:ext cx="3810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00007D"/>
                </a:solidFill>
                <a:cs typeface="+mn-cs"/>
              </a:rPr>
              <a:t>GALLERY TICKET FOR JOHNSON IMPEACHMENT HEARING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15200" cy="13716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15</a:t>
            </a:r>
            <a:r>
              <a:rPr lang="en-US" altLang="en-US" sz="5400" b="1" baseline="30000" dirty="0" smtClean="0"/>
              <a:t>th</a:t>
            </a:r>
            <a:r>
              <a:rPr lang="en-US" altLang="en-US" sz="5400" b="1" dirty="0" smtClean="0"/>
              <a:t> AMENDMENT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066800"/>
            <a:ext cx="4953000" cy="3581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1868 - Ulysses Grant elected, Congress passed the 15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Amendment</a:t>
            </a:r>
          </a:p>
          <a:p>
            <a:pPr eaLnBrk="1" hangingPunct="1"/>
            <a:r>
              <a:rPr lang="en-US" altLang="en-US" sz="2400" dirty="0" smtClean="0"/>
              <a:t>This amendment stated that no one could be kept from voting because of “race, color, or previous servitude”</a:t>
            </a:r>
          </a:p>
          <a:p>
            <a:pPr eaLnBrk="1" hangingPunct="1"/>
            <a:r>
              <a:rPr lang="en-US" altLang="en-US" sz="2400" dirty="0" smtClean="0"/>
              <a:t>The 15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Amendment was ratified in 1870</a:t>
            </a:r>
          </a:p>
        </p:txBody>
      </p:sp>
      <p:pic>
        <p:nvPicPr>
          <p:cNvPr id="92164" name="Picture 6" descr="blacks vo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1910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91000" y="5029200"/>
            <a:ext cx="495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96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-96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-96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-96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</a:p>
          <a:p>
            <a:pPr marL="0" indent="0" eaLnBrk="1" hangingPunct="1">
              <a:buNone/>
            </a:pPr>
            <a:r>
              <a:rPr lang="en-US" altLang="en-US" sz="2400" kern="0" dirty="0" smtClean="0"/>
              <a:t>What did the 15</a:t>
            </a:r>
            <a:r>
              <a:rPr lang="en-US" altLang="en-US" sz="2400" kern="0" baseline="30000" dirty="0" smtClean="0"/>
              <a:t>th</a:t>
            </a:r>
            <a:r>
              <a:rPr lang="en-US" altLang="en-US" sz="2400" kern="0" dirty="0" smtClean="0"/>
              <a:t> Amendment do?</a:t>
            </a:r>
          </a:p>
          <a:p>
            <a:pPr eaLnBrk="1" hangingPunct="1"/>
            <a:endParaRPr lang="en-US" altLang="en-US" sz="2400" kern="0" dirty="0" smtClean="0"/>
          </a:p>
          <a:p>
            <a:pPr eaLnBrk="1" hangingPunct="1"/>
            <a:r>
              <a:rPr lang="en-US" altLang="en-US" sz="2400" kern="0" dirty="0" smtClean="0"/>
              <a:t>The 15</a:t>
            </a:r>
            <a:r>
              <a:rPr lang="en-US" altLang="en-US" sz="2400" kern="0" baseline="30000" dirty="0" smtClean="0"/>
              <a:t>th</a:t>
            </a:r>
            <a:r>
              <a:rPr lang="en-US" altLang="en-US" sz="2400" kern="0" dirty="0" smtClean="0"/>
              <a:t> Amendment …</a:t>
            </a:r>
          </a:p>
        </p:txBody>
      </p:sp>
    </p:spTree>
    <p:extLst>
      <p:ext uri="{BB962C8B-B14F-4D97-AF65-F5344CB8AC3E}">
        <p14:creationId xmlns:p14="http://schemas.microsoft.com/office/powerpoint/2010/main" val="3782785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RECONSTRUCTING SOCIETY</a:t>
            </a:r>
          </a:p>
        </p:txBody>
      </p:sp>
      <p:sp>
        <p:nvSpPr>
          <p:cNvPr id="931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South went through significant changes after the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economy was in ruins and they lost hundreds of thousands of young men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Republicans now dominated politically, but often with conflicting goals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4648200" y="59436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00007D"/>
                </a:solidFill>
              </a:rPr>
              <a:t>MANY SOUTHERN CITIES SUFFERED EXTENSIVE DAMAGE</a:t>
            </a:r>
          </a:p>
        </p:txBody>
      </p:sp>
      <p:pic>
        <p:nvPicPr>
          <p:cNvPr id="93189" name="Picture 9" descr="sherman's m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3588" y="1676400"/>
            <a:ext cx="4113212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75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SOUTHERN REPUBLICANS</a:t>
            </a:r>
          </a:p>
        </p:txBody>
      </p:sp>
      <p:sp>
        <p:nvSpPr>
          <p:cNvPr id="9421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5200" y="914400"/>
            <a:ext cx="5657850" cy="3581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3 groups made up the bulk of Southern Republicans</a:t>
            </a:r>
          </a:p>
          <a:p>
            <a:pPr eaLnBrk="1" hangingPunct="1"/>
            <a:r>
              <a:rPr lang="en-US" altLang="en-US" sz="2400" dirty="0" smtClean="0"/>
              <a:t>1) </a:t>
            </a:r>
            <a:r>
              <a:rPr lang="en-US" altLang="en-US" sz="2400" u="sng" dirty="0" smtClean="0">
                <a:solidFill>
                  <a:schemeClr val="bg2"/>
                </a:solidFill>
              </a:rPr>
              <a:t>Scalawags:</a:t>
            </a:r>
            <a:r>
              <a:rPr lang="en-US" altLang="en-US" sz="2400" dirty="0" smtClean="0"/>
              <a:t> These were white farmers (Small farms) </a:t>
            </a:r>
          </a:p>
          <a:p>
            <a:pPr eaLnBrk="1" hangingPunct="1"/>
            <a:r>
              <a:rPr lang="en-US" altLang="en-US" sz="2400" dirty="0" smtClean="0"/>
              <a:t>2) </a:t>
            </a:r>
            <a:r>
              <a:rPr lang="en-US" altLang="en-US" sz="2400" u="sng" dirty="0" smtClean="0">
                <a:solidFill>
                  <a:schemeClr val="bg2"/>
                </a:solidFill>
              </a:rPr>
              <a:t>Carpetbaggers:</a:t>
            </a:r>
            <a:r>
              <a:rPr lang="en-US" altLang="en-US" sz="2400" u="sng" dirty="0" smtClean="0"/>
              <a:t> </a:t>
            </a:r>
            <a:r>
              <a:rPr lang="en-US" altLang="en-US" sz="2400" dirty="0" smtClean="0"/>
              <a:t>These were Northerners who came South in search of opportunity after the war</a:t>
            </a:r>
          </a:p>
          <a:p>
            <a:pPr eaLnBrk="1" hangingPunct="1"/>
            <a:r>
              <a:rPr lang="en-US" altLang="en-US" sz="2400" dirty="0" smtClean="0"/>
              <a:t>3) </a:t>
            </a:r>
            <a:r>
              <a:rPr lang="en-US" altLang="en-US" sz="2400" u="sng" dirty="0" smtClean="0">
                <a:solidFill>
                  <a:schemeClr val="bg2"/>
                </a:solidFill>
              </a:rPr>
              <a:t>African Americans:</a:t>
            </a:r>
            <a:r>
              <a:rPr lang="en-US" altLang="en-US" sz="2400" u="sng" dirty="0" smtClean="0"/>
              <a:t> </a:t>
            </a:r>
            <a:r>
              <a:rPr lang="en-US" altLang="en-US" sz="2400" dirty="0" smtClean="0"/>
              <a:t>Former slaves- 90% of whom were Republican</a:t>
            </a:r>
          </a:p>
        </p:txBody>
      </p:sp>
      <p:pic>
        <p:nvPicPr>
          <p:cNvPr id="94212" name="Picture 6" descr="scala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000000"/>
                </a:solidFill>
              </a:rPr>
              <a:t>CARPETBAGGERS</a:t>
            </a:r>
          </a:p>
        </p:txBody>
      </p:sp>
      <p:pic>
        <p:nvPicPr>
          <p:cNvPr id="94214" name="Picture 9" descr="tra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2228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304800" y="6172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000000"/>
                </a:solidFill>
              </a:rPr>
              <a:t>SCALAWAGS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38649" y="4648200"/>
            <a:ext cx="4723595" cy="221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96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-96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-96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-96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</a:p>
          <a:p>
            <a:pPr marL="0" indent="0" eaLnBrk="1" hangingPunct="1">
              <a:buNone/>
            </a:pPr>
            <a:r>
              <a:rPr lang="en-US" altLang="en-US" sz="2400" kern="0" dirty="0" smtClean="0"/>
              <a:t>What groups made up the Southern Republicans?</a:t>
            </a:r>
          </a:p>
          <a:p>
            <a:pPr eaLnBrk="1" hangingPunct="1"/>
            <a:r>
              <a:rPr lang="en-US" altLang="en-US" sz="2400" kern="0" dirty="0" smtClean="0"/>
              <a:t>The Southern Republicans were 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32217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smtClean="0"/>
              <a:t>SHARECROPPING AND TENANT FARMING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876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Without land of their own, Southern African Americans could not grow their own crops </a:t>
            </a:r>
          </a:p>
          <a:p>
            <a:pPr eaLnBrk="1" hangingPunct="1"/>
            <a:r>
              <a:rPr lang="en-US" altLang="en-US" sz="2400" smtClean="0"/>
              <a:t>Thus, many became </a:t>
            </a:r>
            <a:r>
              <a:rPr lang="en-US" altLang="en-US" sz="2400" smtClean="0">
                <a:solidFill>
                  <a:schemeClr val="bg2"/>
                </a:solidFill>
              </a:rPr>
              <a:t>sharecroppers</a:t>
            </a:r>
            <a:r>
              <a:rPr lang="en-US" altLang="en-US" sz="2400" smtClean="0"/>
              <a:t>– a system be which families were given a small plot of land to work in exchange for some of the crops</a:t>
            </a:r>
            <a:r>
              <a:rPr lang="en-US" altLang="en-US" sz="2800" smtClean="0"/>
              <a:t> </a:t>
            </a:r>
          </a:p>
        </p:txBody>
      </p:sp>
      <p:pic>
        <p:nvPicPr>
          <p:cNvPr id="96260" name="Picture 12" descr="sharecropp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60563"/>
            <a:ext cx="4038600" cy="390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1066800" y="59436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00007D"/>
                </a:solidFill>
              </a:rPr>
              <a:t>ARKANSAS SHARECROPPERS</a:t>
            </a:r>
          </a:p>
        </p:txBody>
      </p:sp>
    </p:spTree>
    <p:extLst>
      <p:ext uri="{BB962C8B-B14F-4D97-AF65-F5344CB8AC3E}">
        <p14:creationId xmlns:p14="http://schemas.microsoft.com/office/powerpoint/2010/main" val="3403442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sharecr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828800" y="6400800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00007D"/>
                </a:solidFill>
              </a:rPr>
              <a:t>SHARECROPPING IN THE SOUTH - 1880</a:t>
            </a:r>
          </a:p>
        </p:txBody>
      </p:sp>
    </p:spTree>
    <p:extLst>
      <p:ext uri="{BB962C8B-B14F-4D97-AF65-F5344CB8AC3E}">
        <p14:creationId xmlns:p14="http://schemas.microsoft.com/office/powerpoint/2010/main" val="3068837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THE COLLAPSE OF RECONSTRUCTION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64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While some Southern whites participated in the new governments, voted in elections, and reluctantly accepted African Americans---others were very resentful and formed hate groups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Most famous vigilante group was the Ku Klux Klan – only acceptable religion was protestant</a:t>
            </a:r>
          </a:p>
        </p:txBody>
      </p:sp>
      <p:pic>
        <p:nvPicPr>
          <p:cNvPr id="98308" name="Picture 9" descr="KL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133600"/>
            <a:ext cx="396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63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pitchFamily="34" charset="0"/>
                <a:cs typeface="Helvetica" pitchFamily="34" charset="0"/>
              </a:rPr>
              <a:t>The Civil War, 1861-1865</a:t>
            </a:r>
          </a:p>
        </p:txBody>
      </p:sp>
      <p:pic>
        <p:nvPicPr>
          <p:cNvPr id="4" name="Picture 16" descr="civil wa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2" y="1447798"/>
            <a:ext cx="7067127" cy="469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7522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629400" cy="1371600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KU KLUX KLAN</a:t>
            </a:r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648200" cy="4724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Klan was formed by disgruntled </a:t>
            </a:r>
            <a:r>
              <a:rPr lang="en-US" altLang="en-US" sz="2400" smtClean="0">
                <a:solidFill>
                  <a:schemeClr val="bg2"/>
                </a:solidFill>
              </a:rPr>
              <a:t>Confederate soldiers</a:t>
            </a:r>
            <a:r>
              <a:rPr lang="en-US" altLang="en-US" sz="2400" smtClean="0"/>
              <a:t> whose goals included destroying the Republican Party, aiding the planter class, and preventing blacks from integrating into society</a:t>
            </a:r>
          </a:p>
          <a:p>
            <a:pPr eaLnBrk="1" hangingPunct="1"/>
            <a:r>
              <a:rPr lang="en-US" altLang="en-US" sz="2400" smtClean="0"/>
              <a:t>Estimates range as high as </a:t>
            </a:r>
            <a:r>
              <a:rPr lang="en-US" altLang="en-US" sz="2400" smtClean="0">
                <a:solidFill>
                  <a:schemeClr val="bg2"/>
                </a:solidFill>
              </a:rPr>
              <a:t>20,000 murders</a:t>
            </a:r>
            <a:r>
              <a:rPr lang="en-US" altLang="en-US" sz="2400" smtClean="0"/>
              <a:t> attributed to the Klan whose membership peaked at almost                    4 million in the 1920s</a:t>
            </a:r>
          </a:p>
        </p:txBody>
      </p:sp>
      <p:pic>
        <p:nvPicPr>
          <p:cNvPr id="99332" name="Picture 12" descr="kkk_outf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88" y="2133600"/>
            <a:ext cx="35528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725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915400" cy="13716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</a:rPr>
              <a:t>Structured Academic Discussion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Ku Klux Klan rose to power after the Civil War and 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35535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371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CONGRESS SUPPORT FADES</a:t>
            </a:r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45720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When Congress passed the </a:t>
            </a:r>
            <a:r>
              <a:rPr lang="en-US" altLang="en-US" sz="2800" smtClean="0">
                <a:solidFill>
                  <a:schemeClr val="bg2"/>
                </a:solidFill>
              </a:rPr>
              <a:t>Amnesty</a:t>
            </a:r>
            <a:r>
              <a:rPr lang="en-US" altLang="en-US" sz="2800" smtClean="0"/>
              <a:t> </a:t>
            </a:r>
            <a:r>
              <a:rPr lang="en-US" altLang="en-US" sz="2800" smtClean="0">
                <a:solidFill>
                  <a:schemeClr val="bg2"/>
                </a:solidFill>
              </a:rPr>
              <a:t>Act</a:t>
            </a:r>
            <a:r>
              <a:rPr lang="en-US" altLang="en-US" sz="2800" smtClean="0"/>
              <a:t> returning voting rights to 150,000 Confederates and allowed the </a:t>
            </a:r>
            <a:r>
              <a:rPr lang="en-US" altLang="en-US" sz="2800" smtClean="0">
                <a:solidFill>
                  <a:schemeClr val="bg2"/>
                </a:solidFill>
              </a:rPr>
              <a:t>Freedmen’s Bureau</a:t>
            </a:r>
            <a:r>
              <a:rPr lang="en-US" altLang="en-US" sz="2800" smtClean="0"/>
              <a:t> to expire—it became clear that Southern Democrats were back in political control</a:t>
            </a:r>
          </a:p>
        </p:txBody>
      </p:sp>
      <p:pic>
        <p:nvPicPr>
          <p:cNvPr id="101380" name="Picture 6" descr="amnest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8413" y="2057400"/>
            <a:ext cx="322738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756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 smtClean="0"/>
              <a:t>DEMOCRATS “REDEEM SOUTH”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057400"/>
            <a:ext cx="441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Lack of Republican unity in the South and an economic downturn that diverted attention from Southern issues, caused  Democrats to regain control of the South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Called “Redeemers” these politicians were out to reclaim Southern Culture and tradition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Reconstruction Era was over  </a:t>
            </a:r>
          </a:p>
        </p:txBody>
      </p:sp>
      <p:pic>
        <p:nvPicPr>
          <p:cNvPr id="102404" name="Picture 6" descr="redemp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1981200"/>
            <a:ext cx="344805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40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TICKET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en-US" dirty="0" smtClean="0"/>
              <a:t>Use the Google Form link in Google Classroom to complete the Reconstruction 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044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ichm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7" y="2163730"/>
            <a:ext cx="3938694" cy="317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 bwMode="auto">
          <a:xfrm>
            <a:off x="469900" y="304800"/>
            <a:ext cx="8170863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smtClean="0">
                <a:latin typeface="Helvetica" pitchFamily="34" charset="0"/>
                <a:cs typeface="Helvetica" pitchFamily="34" charset="0"/>
              </a:rPr>
              <a:t>CONCEPT:</a:t>
            </a:r>
            <a:br>
              <a:rPr lang="en-US" altLang="en-US" sz="3200" smtClean="0">
                <a:latin typeface="Helvetica" pitchFamily="34" charset="0"/>
                <a:cs typeface="Helvetica" pitchFamily="34" charset="0"/>
              </a:rPr>
            </a:br>
            <a:r>
              <a:rPr lang="en-US" altLang="en-US" sz="3200" smtClean="0">
                <a:latin typeface="Helvetica" pitchFamily="34" charset="0"/>
                <a:cs typeface="Helvetica" pitchFamily="34" charset="0"/>
              </a:rPr>
              <a:t>Major questions following the Civil War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649788" y="1341438"/>
            <a:ext cx="4170362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>
              <a:buFontTx/>
              <a:buAutoNum type="arabicPeriod"/>
              <a:defRPr/>
            </a:pPr>
            <a:r>
              <a:rPr lang="en-US" altLang="en-US" sz="3300" i="1" smtClean="0">
                <a:solidFill>
                  <a:prstClr val="black"/>
                </a:solidFill>
                <a:latin typeface="Helvetica" pitchFamily="2" charset="0"/>
              </a:rPr>
              <a:t>How to rebuild the South</a:t>
            </a:r>
          </a:p>
          <a:p>
            <a:pPr defTabSz="457200">
              <a:buFontTx/>
              <a:buAutoNum type="arabicPeriod"/>
              <a:defRPr/>
            </a:pPr>
            <a:r>
              <a:rPr lang="en-US" altLang="en-US" sz="3300" i="1" smtClean="0">
                <a:solidFill>
                  <a:prstClr val="black"/>
                </a:solidFill>
                <a:latin typeface="Helvetica" pitchFamily="2" charset="0"/>
              </a:rPr>
              <a:t>How to bring Southern states back to the United States</a:t>
            </a:r>
          </a:p>
          <a:p>
            <a:pPr defTabSz="457200">
              <a:buFontTx/>
              <a:buAutoNum type="arabicPeriod"/>
              <a:defRPr/>
            </a:pPr>
            <a:r>
              <a:rPr lang="en-US" altLang="en-US" sz="3300" i="1" smtClean="0">
                <a:solidFill>
                  <a:prstClr val="black"/>
                </a:solidFill>
                <a:latin typeface="Helvetica" pitchFamily="2" charset="0"/>
              </a:rPr>
              <a:t>How to bring former slaves into the United States as free people</a:t>
            </a:r>
          </a:p>
        </p:txBody>
      </p:sp>
    </p:spTree>
    <p:extLst>
      <p:ext uri="{BB962C8B-B14F-4D97-AF65-F5344CB8AC3E}">
        <p14:creationId xmlns:p14="http://schemas.microsoft.com/office/powerpoint/2010/main" val="333602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28625" y="228600"/>
            <a:ext cx="8170863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400" smtClean="0">
                <a:latin typeface="Helvetica" pitchFamily="34" charset="0"/>
                <a:cs typeface="Helvetica" pitchFamily="34" charset="0"/>
              </a:rPr>
              <a:t>CONCEPT:</a:t>
            </a:r>
            <a:br>
              <a:rPr lang="en-US" altLang="en-US" sz="3400" smtClean="0">
                <a:latin typeface="Helvetica" pitchFamily="34" charset="0"/>
                <a:cs typeface="Helvetica" pitchFamily="34" charset="0"/>
              </a:rPr>
            </a:br>
            <a:r>
              <a:rPr lang="en-US" altLang="en-US" sz="3400" smtClean="0">
                <a:latin typeface="Helvetica" pitchFamily="34" charset="0"/>
                <a:cs typeface="Helvetica" pitchFamily="34" charset="0"/>
              </a:rPr>
              <a:t>Consequences for Confederate States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7050" y="1746250"/>
            <a:ext cx="8072438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>
              <a:defRPr/>
            </a:pPr>
            <a:r>
              <a:rPr lang="en-US" altLang="en-US" sz="3600" i="1" dirty="0" smtClean="0">
                <a:solidFill>
                  <a:prstClr val="black"/>
                </a:solidFill>
                <a:latin typeface="Helvetica" pitchFamily="2" charset="0"/>
              </a:rPr>
              <a:t>Should people who fought against the United States be allowed to become citizens? Should they be punished?</a:t>
            </a:r>
          </a:p>
          <a:p>
            <a:pPr algn="ctr" defTabSz="457200">
              <a:defRPr/>
            </a:pPr>
            <a:endParaRPr lang="en-US" altLang="en-US" sz="1400" i="1" dirty="0" smtClean="0">
              <a:solidFill>
                <a:prstClr val="black"/>
              </a:solidFill>
              <a:latin typeface="Helvetica" pitchFamily="2" charset="0"/>
            </a:endParaRPr>
          </a:p>
          <a:p>
            <a:pPr algn="ctr" defTabSz="457200">
              <a:defRPr/>
            </a:pPr>
            <a:endParaRPr lang="en-US" altLang="en-US" sz="3600" i="1" dirty="0" smtClean="0">
              <a:solidFill>
                <a:prstClr val="black"/>
              </a:solidFill>
              <a:latin typeface="Helvetica" pitchFamily="2" charset="0"/>
            </a:endParaRPr>
          </a:p>
          <a:p>
            <a:pPr algn="ctr" defTabSz="457200">
              <a:defRPr/>
            </a:pPr>
            <a:r>
              <a:rPr lang="en-US" altLang="en-US" sz="3600" i="1" dirty="0" smtClean="0">
                <a:solidFill>
                  <a:prstClr val="black"/>
                </a:solidFill>
                <a:latin typeface="Helvetica" pitchFamily="2" charset="0"/>
              </a:rPr>
              <a:t>What should be done to Southern state governments that fought against the U.S.?</a:t>
            </a:r>
          </a:p>
        </p:txBody>
      </p:sp>
    </p:spTree>
    <p:extLst>
      <p:ext uri="{BB962C8B-B14F-4D97-AF65-F5344CB8AC3E}">
        <p14:creationId xmlns:p14="http://schemas.microsoft.com/office/powerpoint/2010/main" val="1554641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170863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200" smtClean="0">
                <a:latin typeface="Helvetica" pitchFamily="34" charset="0"/>
                <a:cs typeface="Helvetica" pitchFamily="34" charset="0"/>
              </a:rPr>
              <a:t>CONCEPT: </a:t>
            </a:r>
            <a:br>
              <a:rPr lang="en-US" altLang="en-US" sz="4200" smtClean="0">
                <a:latin typeface="Helvetica" pitchFamily="34" charset="0"/>
                <a:cs typeface="Helvetica" pitchFamily="34" charset="0"/>
              </a:rPr>
            </a:br>
            <a:r>
              <a:rPr lang="en-US" altLang="en-US" sz="4200" smtClean="0">
                <a:latin typeface="Helvetica" pitchFamily="34" charset="0"/>
                <a:cs typeface="Helvetica" pitchFamily="34" charset="0"/>
              </a:rPr>
              <a:t>Freedmen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199063" y="1674813"/>
            <a:ext cx="318293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>
              <a:defRPr/>
            </a:pPr>
            <a:r>
              <a:rPr lang="en-US" altLang="en-US" sz="2800" i="1" dirty="0" smtClean="0">
                <a:solidFill>
                  <a:prstClr val="black"/>
                </a:solidFill>
                <a:latin typeface="Helvetica" pitchFamily="2" charset="0"/>
              </a:rPr>
              <a:t>How would freed men and women be treated in the Southern states?</a:t>
            </a:r>
          </a:p>
          <a:p>
            <a:pPr defTabSz="457200">
              <a:defRPr/>
            </a:pPr>
            <a:endParaRPr lang="en-US" altLang="en-US" sz="1400" i="1" dirty="0" smtClean="0">
              <a:solidFill>
                <a:prstClr val="black"/>
              </a:solidFill>
              <a:latin typeface="Helvetica" pitchFamily="2" charset="0"/>
            </a:endParaRPr>
          </a:p>
          <a:p>
            <a:pPr defTabSz="457200">
              <a:defRPr/>
            </a:pPr>
            <a:endParaRPr lang="en-US" altLang="en-US" sz="2800" i="1" dirty="0" smtClean="0">
              <a:solidFill>
                <a:prstClr val="black"/>
              </a:solidFill>
              <a:latin typeface="Helvetica" pitchFamily="2" charset="0"/>
            </a:endParaRPr>
          </a:p>
          <a:p>
            <a:pPr defTabSz="457200">
              <a:defRPr/>
            </a:pPr>
            <a:r>
              <a:rPr lang="en-US" altLang="en-US" sz="2800" i="1" dirty="0" smtClean="0">
                <a:solidFill>
                  <a:prstClr val="black"/>
                </a:solidFill>
                <a:latin typeface="Helvetica" pitchFamily="2" charset="0"/>
              </a:rPr>
              <a:t>What do you think were some of the major challenges faced by former slaves?</a:t>
            </a:r>
          </a:p>
        </p:txBody>
      </p:sp>
      <p:pic>
        <p:nvPicPr>
          <p:cNvPr id="5" name="Picture 3" descr="freed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9" y="1918503"/>
            <a:ext cx="4095750" cy="3668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7682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228600" y="152400"/>
            <a:ext cx="8686800" cy="655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US" altLang="en-US" u="sng" dirty="0" smtClean="0">
                <a:latin typeface="Helvetica" pitchFamily="34" charset="0"/>
                <a:cs typeface="Helvetica" pitchFamily="34" charset="0"/>
              </a:rPr>
              <a:t>CONCEPT:</a:t>
            </a:r>
            <a:r>
              <a:rPr lang="en-US" altLang="en-US" u="sng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altLang="en-US" u="sng" dirty="0" smtClean="0">
                <a:latin typeface="Helvetica" pitchFamily="34" charset="0"/>
                <a:cs typeface="Helvetica" pitchFamily="34" charset="0"/>
              </a:rPr>
              <a:t> VOCAB</a:t>
            </a:r>
          </a:p>
          <a:p>
            <a:pPr marL="742950" indent="-742950" eaLnBrk="1" hangingPunct="1">
              <a:buFont typeface="+mj-lt"/>
              <a:buAutoNum type="arabicParenR"/>
              <a:defRPr/>
            </a:pPr>
            <a:r>
              <a:rPr lang="en-US" altLang="en-US" sz="3600" dirty="0" smtClean="0">
                <a:latin typeface="Helvetica" pitchFamily="34" charset="0"/>
                <a:cs typeface="Helvetica" pitchFamily="34" charset="0"/>
              </a:rPr>
              <a:t>Reconstruction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US" altLang="en-US" sz="3600" dirty="0" smtClean="0">
                <a:latin typeface="Helvetica" pitchFamily="34" charset="0"/>
                <a:cs typeface="Helvetica" pitchFamily="34" charset="0"/>
              </a:rPr>
              <a:t>1865-1877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3600" dirty="0" smtClean="0">
                <a:latin typeface="Helvetica" pitchFamily="34" charset="0"/>
                <a:cs typeface="Helvetica" pitchFamily="34" charset="0"/>
              </a:rPr>
              <a:t>		Period of rebuilding the nation 				following the Civil War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1100" dirty="0" smtClean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1100" dirty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1100" dirty="0" smtClean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1100" dirty="0">
              <a:latin typeface="Helvetica" pitchFamily="34" charset="0"/>
              <a:cs typeface="Helvetica" pitchFamily="34" charset="0"/>
            </a:endParaRPr>
          </a:p>
          <a:p>
            <a:pPr marL="742950" indent="-742950" eaLnBrk="1" hangingPunct="1">
              <a:buFont typeface="+mj-lt"/>
              <a:buAutoNum type="arabicParenR" startAt="2"/>
              <a:defRPr/>
            </a:pPr>
            <a:r>
              <a:rPr lang="en-US" altLang="en-US" sz="3600" dirty="0" smtClean="0">
                <a:latin typeface="Helvetica" pitchFamily="34" charset="0"/>
                <a:cs typeface="Helvetica" pitchFamily="34" charset="0"/>
              </a:rPr>
              <a:t>Radical Republicans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3600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altLang="en-US" sz="3600" dirty="0" smtClean="0">
                <a:latin typeface="Helvetica" pitchFamily="34" charset="0"/>
                <a:cs typeface="Helvetica" pitchFamily="34" charset="0"/>
              </a:rPr>
              <a:t>	radical means “extreme”;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3600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altLang="en-US" sz="3600" dirty="0" smtClean="0">
                <a:latin typeface="Helvetica" pitchFamily="34" charset="0"/>
                <a:cs typeface="Helvetica" pitchFamily="34" charset="0"/>
              </a:rPr>
              <a:t>	Disagreed with Lincoln and 					Johnson on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882279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371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RECONSTRUCTION: SECTION 4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34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Civil War had ended.  Slavery and secession were no more.  Now what?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How does the Union integrate the South back into American society?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How do 4 million newly freed African slaves integrate themselves into society?</a:t>
            </a:r>
          </a:p>
        </p:txBody>
      </p:sp>
      <p:pic>
        <p:nvPicPr>
          <p:cNvPr id="76804" name="Picture 6" descr="recon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76400"/>
            <a:ext cx="412273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248400" y="5029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00007D"/>
                </a:solidFill>
                <a:cs typeface="+mn-cs"/>
              </a:rPr>
              <a:t>1865-1877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239000" cy="1371600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CIVIL RIGHTS ACT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One of the important acts passed by Congress was the Civil Rights Act -1866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This law gave African Americans citizenship and forbade states from passing laws discriminating against former slaves (Black Codes)</a:t>
            </a:r>
          </a:p>
        </p:txBody>
      </p:sp>
      <p:pic>
        <p:nvPicPr>
          <p:cNvPr id="77828" name="Picture 6" descr="civil_rights_act_18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42672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381000" y="60960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00007D"/>
                </a:solidFill>
                <a:cs typeface="+mn-cs"/>
              </a:rPr>
              <a:t>FROM HARPER’S MAGAZINE 1866 – BLACKS CELEBRATE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467600" cy="13716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FREEDMEN’S</a:t>
            </a:r>
            <a:r>
              <a:rPr lang="en-US" altLang="en-US" sz="5400" b="1" dirty="0" smtClean="0"/>
              <a:t> </a:t>
            </a:r>
            <a:r>
              <a:rPr lang="en-US" altLang="en-US" sz="4800" b="1" dirty="0" smtClean="0"/>
              <a:t>BUREAU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105400" cy="3429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Congress also passed the </a:t>
            </a:r>
            <a:r>
              <a:rPr lang="en-US" altLang="en-US" sz="2400" dirty="0" smtClean="0">
                <a:solidFill>
                  <a:schemeClr val="bg2"/>
                </a:solidFill>
              </a:rPr>
              <a:t>Freemen’s Bureau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bg2"/>
                </a:solidFill>
              </a:rPr>
              <a:t>Act </a:t>
            </a:r>
            <a:r>
              <a:rPr lang="en-US" altLang="en-US" sz="2400" dirty="0" smtClean="0"/>
              <a:t>which provided much needed aid to African Americans</a:t>
            </a:r>
          </a:p>
          <a:p>
            <a:pPr eaLnBrk="1" hangingPunct="1"/>
            <a:r>
              <a:rPr lang="en-US" altLang="en-US" sz="2400" dirty="0" smtClean="0"/>
              <a:t>Included in the Act was money for education, hospitals, social services, churches, and help with labor contracts and discrimination cases </a:t>
            </a:r>
            <a:endParaRPr lang="en-US" alt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78852" name="Picture 6" descr="freedmen's bureau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033789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5105400" y="6096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7D"/>
                </a:solidFill>
                <a:cs typeface="+mn-cs"/>
              </a:rPr>
              <a:t>EDUCATION WAS AN IMPORTANT PART OF THE BUREAU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029200"/>
            <a:ext cx="5105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96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-96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-96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-96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</a:t>
            </a:r>
          </a:p>
          <a:p>
            <a:pPr marL="0" indent="0" eaLnBrk="1" hangingPunct="1">
              <a:buNone/>
            </a:pPr>
            <a:r>
              <a:rPr lang="en-US" altLang="en-US" sz="2400" kern="0" dirty="0" smtClean="0"/>
              <a:t>What was the Freedman’s Bureau?</a:t>
            </a:r>
          </a:p>
          <a:p>
            <a:pPr eaLnBrk="1" hangingPunct="1"/>
            <a:r>
              <a:rPr lang="en-US" altLang="en-US" sz="2400" kern="0" dirty="0" smtClean="0"/>
              <a:t>The Freedman’s Bureau was ______________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1001</Words>
  <Application>Microsoft Office PowerPoint</Application>
  <PresentationFormat>On-screen Show (4:3)</PresentationFormat>
  <Paragraphs>132</Paragraphs>
  <Slides>24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14_TP030004031</vt:lpstr>
      <vt:lpstr>Title Slide</vt:lpstr>
      <vt:lpstr>Basic Slide</vt:lpstr>
      <vt:lpstr>Pixel</vt:lpstr>
      <vt:lpstr>4_Pixel</vt:lpstr>
      <vt:lpstr>Default Design</vt:lpstr>
      <vt:lpstr>2_Pixel</vt:lpstr>
      <vt:lpstr>1_Basic Slide</vt:lpstr>
      <vt:lpstr>1_Title Slide</vt:lpstr>
      <vt:lpstr>Wednesday September 9, 2015 Mr. Goblirsch – U.S. History</vt:lpstr>
      <vt:lpstr>The Civil War, 1861-1865</vt:lpstr>
      <vt:lpstr>CONCEPT: Major questions following the Civil War</vt:lpstr>
      <vt:lpstr>CONCEPT: Consequences for Confederate States</vt:lpstr>
      <vt:lpstr>CONCEPT:  Freedmen</vt:lpstr>
      <vt:lpstr>PowerPoint Presentation</vt:lpstr>
      <vt:lpstr>RECONSTRUCTION: SECTION 4</vt:lpstr>
      <vt:lpstr>CIVIL RIGHTS ACT</vt:lpstr>
      <vt:lpstr>FREEDMEN’S BUREAU</vt:lpstr>
      <vt:lpstr>14TH AMENDMENT</vt:lpstr>
      <vt:lpstr>RECONSTRUCTION ACT OF 1867</vt:lpstr>
      <vt:lpstr>Federal Troops Govern Districts</vt:lpstr>
      <vt:lpstr>JOHNSON IMPEACHED</vt:lpstr>
      <vt:lpstr>15th AMENDMENT</vt:lpstr>
      <vt:lpstr>RECONSTRUCTING SOCIETY</vt:lpstr>
      <vt:lpstr>SOUTHERN REPUBLICANS</vt:lpstr>
      <vt:lpstr>SHARECROPPING AND TENANT FARMING</vt:lpstr>
      <vt:lpstr>PowerPoint Presentation</vt:lpstr>
      <vt:lpstr>THE COLLAPSE OF RECONSTRUCTION</vt:lpstr>
      <vt:lpstr>KU KLUX KLAN</vt:lpstr>
      <vt:lpstr>Structured Academic Discussion</vt:lpstr>
      <vt:lpstr>CONGRESS SUPPORT FADES</vt:lpstr>
      <vt:lpstr>DEMOCRATS “REDEEM SOUTH”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September 24, 2014 Mr. Goblirsch – U.S. History</dc:title>
  <dc:creator>Clinton Goblirsch</dc:creator>
  <cp:lastModifiedBy>cgoblirsch</cp:lastModifiedBy>
  <cp:revision>56</cp:revision>
  <cp:lastPrinted>2014-09-29T14:33:19Z</cp:lastPrinted>
  <dcterms:created xsi:type="dcterms:W3CDTF">2014-09-23T18:32:23Z</dcterms:created>
  <dcterms:modified xsi:type="dcterms:W3CDTF">2015-09-09T13:41:50Z</dcterms:modified>
</cp:coreProperties>
</file>