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9"/>
  </p:handoutMasterIdLst>
  <p:sldIdLst>
    <p:sldId id="288" r:id="rId3"/>
    <p:sldId id="290" r:id="rId4"/>
    <p:sldId id="27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72" r:id="rId13"/>
    <p:sldId id="281" r:id="rId14"/>
    <p:sldId id="274" r:id="rId15"/>
    <p:sldId id="285" r:id="rId16"/>
    <p:sldId id="300" r:id="rId17"/>
    <p:sldId id="30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00"/>
    <a:srgbClr val="990099"/>
    <a:srgbClr val="0000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83AADE-1CE9-463D-9790-F32291A3C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24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F2A03-6B09-4940-8011-A3D93881DF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18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77A2B-EB90-4833-827B-45ABB9370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9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1D5E3-5B84-4D6B-9CFC-0CECB0399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60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7BA973-902C-42EB-B1B4-BC67CD6967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76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3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7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4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6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4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2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24F53-DE30-4A63-8950-215E32A84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55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3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50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1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4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6E02F-BBCB-420A-A9F3-B6305BF43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20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8A6EB-F528-4523-872A-D804F47B8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02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D2D01-EA7B-4DB2-BE01-B8705E1BF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00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A34E-554B-4478-B676-5276E3724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5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66E95-C15E-4B31-8B84-8EC45015D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77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81349-40BF-48C7-9AF3-FFC23C21E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45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B90D8-FF53-498D-8A94-D605F197F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27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5E3D59-4E9C-4760-854B-81D7FAEEC6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3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Tuesday September 15, </a:t>
            </a:r>
            <a:r>
              <a:rPr lang="en-US" altLang="en-US" b="1" dirty="0" smtClean="0">
                <a:solidFill>
                  <a:srgbClr val="FF0000"/>
                </a:solidFill>
              </a:rPr>
              <a:t>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Explain the role of the government in the American free enterprise system.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</a:t>
            </a:r>
            <a:r>
              <a:rPr lang="en-US" sz="2000" dirty="0" smtClean="0"/>
              <a:t>Decision Making Journal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CONCEPT: Providing Public Goods &amp; a Safety Net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GROUPS: Externalities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ASSIGNMENT: Chapter 3 Vocab Boxes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***Unit 1 Test THURSDAY 9/17 (Chapters 1, 2, 3, &amp; 8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)***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Decision Making Journal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Write a paragraph journal entry answering the question below.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	The City of Ceres has a shortage of parking spaces near 	it’s downtown businesses.  Should the city build a new 	parking garage or leave it the businesses and residences 	as it currently is?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158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/>
          <a:lstStyle/>
          <a:p>
            <a:r>
              <a:rPr lang="en-US" altLang="en-US" b="1"/>
              <a:t>Redistribution Programs—Cont.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91000" cy="5029200"/>
          </a:xfrm>
        </p:spPr>
        <p:txBody>
          <a:bodyPr/>
          <a:lstStyle/>
          <a:p>
            <a:pPr algn="ctr">
              <a:lnSpc>
                <a:spcPct val="140000"/>
              </a:lnSpc>
              <a:buFontTx/>
              <a:buNone/>
            </a:pPr>
            <a:r>
              <a:rPr lang="en-US" altLang="en-US" sz="4000" b="1" u="sng"/>
              <a:t>Education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 sz="3600">
                <a:sym typeface="Wingdings" pitchFamily="2" charset="2"/>
              </a:rPr>
              <a:t>Public Schools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en-US" sz="3600">
                <a:sym typeface="Wingdings" pitchFamily="2" charset="2"/>
              </a:rPr>
              <a:t>Public Universities</a:t>
            </a:r>
          </a:p>
          <a:p>
            <a:pPr lvl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en-US" sz="3200">
                <a:sym typeface="Wingdings" pitchFamily="2" charset="2"/>
              </a:rPr>
              <a:t>Grants</a:t>
            </a:r>
          </a:p>
          <a:p>
            <a:pPr lvl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en-US" sz="3200">
                <a:sym typeface="Wingdings" pitchFamily="2" charset="2"/>
              </a:rPr>
              <a:t>Scholarships</a:t>
            </a:r>
          </a:p>
        </p:txBody>
      </p:sp>
      <p:pic>
        <p:nvPicPr>
          <p:cNvPr id="27655" name="Picture 7" descr="http://science.gcc.edu/elce/elce_new/Facilities/classrooms/images/room_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371600"/>
            <a:ext cx="3124200" cy="234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9" descr="http://www.engineering.uiowa.edu/coe-images/seamans/class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85445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447800"/>
          </a:xfrm>
        </p:spPr>
        <p:txBody>
          <a:bodyPr/>
          <a:lstStyle/>
          <a:p>
            <a:r>
              <a:rPr lang="en-US" altLang="en-US" sz="4000" b="1" u="sng">
                <a:solidFill>
                  <a:schemeClr val="tx1"/>
                </a:solidFill>
              </a:rPr>
              <a:t>Positive Externalities 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3600"/>
              <a:t>a beneficial side effect of economic activity</a:t>
            </a:r>
          </a:p>
        </p:txBody>
      </p:sp>
      <p:pic>
        <p:nvPicPr>
          <p:cNvPr id="18438" name="Picture 6" descr="http://www.hope-community.org/files/images/2115%20Portland%20Before%20and%20After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286000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i.pbase.com/g4/72/512372/2/62242469.8cz6YV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491966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1143000"/>
          </a:xfrm>
        </p:spPr>
        <p:txBody>
          <a:bodyPr/>
          <a:lstStyle/>
          <a:p>
            <a:r>
              <a:rPr lang="en-US" altLang="en-US" sz="4000" b="1"/>
              <a:t>Negative Externality:</a:t>
            </a:r>
            <a:r>
              <a:rPr lang="en-US" altLang="en-US" sz="4800"/>
              <a:t>  </a:t>
            </a: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/>
              <a:t> </a:t>
            </a:r>
            <a:r>
              <a:rPr lang="en-US" altLang="en-US" sz="2800"/>
              <a:t>_____________________________________________</a:t>
            </a:r>
          </a:p>
        </p:txBody>
      </p:sp>
      <p:pic>
        <p:nvPicPr>
          <p:cNvPr id="30723" name="Picture 3" descr="http://www.estatevaults.com/bol/images/%20%20before%20and%20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916613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57150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Drug Use – Environmental  Issues  (Radiation)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295400"/>
          </a:xfrm>
        </p:spPr>
        <p:txBody>
          <a:bodyPr/>
          <a:lstStyle/>
          <a:p>
            <a:r>
              <a:rPr lang="en-US" altLang="en-US" sz="4000" b="1"/>
              <a:t>Negative Externality:</a:t>
            </a:r>
            <a:r>
              <a:rPr lang="en-US" altLang="en-US" sz="4800"/>
              <a:t>  </a:t>
            </a:r>
            <a:br>
              <a:rPr lang="en-US" altLang="en-US" sz="4800"/>
            </a:br>
            <a:r>
              <a:rPr lang="en-US" altLang="en-US" sz="3600"/>
              <a:t>a harmful side effect of economic activity</a:t>
            </a:r>
          </a:p>
        </p:txBody>
      </p:sp>
      <p:pic>
        <p:nvPicPr>
          <p:cNvPr id="20485" name="Picture 5" descr="http://www.pbs.org/wnet/wideangle/shows/global/images/phot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0020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static.flickr.com/36/84475641_f96c5b8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267200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48200" y="54864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u="sng" dirty="0" smtClean="0"/>
              <a:t>EXTERNALITIES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4648200"/>
            <a:ext cx="4419600" cy="222700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POSITIVE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31890" y="4572000"/>
            <a:ext cx="471211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NEGATIVE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DIRECTIONS: </a:t>
            </a:r>
            <a:r>
              <a:rPr lang="en-US" dirty="0" smtClean="0"/>
              <a:t> Create a list of the positive and negative externalities 	of the scenario below.</a:t>
            </a:r>
            <a:endParaRPr lang="en-US" b="1" dirty="0" smtClean="0"/>
          </a:p>
          <a:p>
            <a:r>
              <a:rPr lang="en-US" b="1" dirty="0" smtClean="0"/>
              <a:t>SCENARIO</a:t>
            </a:r>
            <a:r>
              <a:rPr lang="en-US" dirty="0" smtClean="0"/>
              <a:t>: The city of Ceres is deciding to purchase an abandoned 	business complex and the surrounding homes.  The city wants to 	destroy the structures and turn the land into a recreational park 	for city dwellers, complete with baseball fields, basketball courts, 	tennis courts, a swimming pool, and a bicycle path.  Some of the 	city leaders support the plan and others condemn it.  Work with 	your pod to speculate on both sides of why some feel it is a good 	idea, and others feel it is not a good idea.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1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236"/>
            <a:ext cx="7772400" cy="1143000"/>
          </a:xfrm>
        </p:spPr>
        <p:txBody>
          <a:bodyPr/>
          <a:lstStyle/>
          <a:p>
            <a:r>
              <a:rPr lang="en-US" b="1" dirty="0" smtClean="0"/>
              <a:t>CLOSURE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Chapter 3 Vocab Boxes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36" y="1295400"/>
            <a:ext cx="3810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For each of the terms below, complete a Vocab box like seen to the right:</a:t>
            </a:r>
            <a:endParaRPr lang="en-US" dirty="0" smtClean="0"/>
          </a:p>
          <a:p>
            <a:r>
              <a:rPr lang="en-US" dirty="0" smtClean="0"/>
              <a:t>Profit Motive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Private Sector</a:t>
            </a:r>
          </a:p>
          <a:p>
            <a:r>
              <a:rPr lang="en-US" dirty="0" smtClean="0"/>
              <a:t>Public Sector</a:t>
            </a:r>
          </a:p>
          <a:p>
            <a:r>
              <a:rPr lang="en-US" dirty="0" smtClean="0"/>
              <a:t>Free Rider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90382"/>
              </p:ext>
            </p:extLst>
          </p:nvPr>
        </p:nvGraphicFramePr>
        <p:xfrm>
          <a:off x="3886200" y="1524000"/>
          <a:ext cx="5105400" cy="2237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VOCAB TERM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517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 in your own words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Picture, Logo, Cartoon to demonstrate</a:t>
                      </a:r>
                      <a:r>
                        <a:rPr lang="en-US" baseline="0" dirty="0" smtClean="0"/>
                        <a:t> definition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46482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***Complete the Vocab Boxes on a separate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    piece of paper in order to turn it in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DUE WEDNESDAY - 9/16</a:t>
            </a:r>
            <a:endParaRPr lang="en-US" sz="2000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23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UNIT 1 TEST – Chapters 1-3 &amp;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5720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CHAPTER 1</a:t>
            </a:r>
          </a:p>
          <a:p>
            <a:r>
              <a:rPr lang="en-US" dirty="0" smtClean="0"/>
              <a:t>Scarcity</a:t>
            </a:r>
          </a:p>
          <a:p>
            <a:r>
              <a:rPr lang="en-US" dirty="0" smtClean="0"/>
              <a:t>Opportunity cost</a:t>
            </a:r>
          </a:p>
          <a:p>
            <a:r>
              <a:rPr lang="en-US" dirty="0" smtClean="0"/>
              <a:t>Incentives</a:t>
            </a:r>
          </a:p>
          <a:p>
            <a:r>
              <a:rPr lang="en-US" dirty="0" smtClean="0"/>
              <a:t>Entrepreneur</a:t>
            </a:r>
          </a:p>
          <a:p>
            <a:r>
              <a:rPr lang="en-US" dirty="0" smtClean="0"/>
              <a:t>Factors of Production</a:t>
            </a:r>
          </a:p>
          <a:p>
            <a:r>
              <a:rPr lang="en-US" dirty="0" smtClean="0"/>
              <a:t>Production Possibilities Curve</a:t>
            </a:r>
          </a:p>
          <a:p>
            <a:pPr marL="0" indent="0">
              <a:buNone/>
            </a:pPr>
            <a:r>
              <a:rPr lang="en-US" b="1" u="sng" dirty="0" smtClean="0"/>
              <a:t>CHAPTER 3</a:t>
            </a:r>
            <a:endParaRPr lang="en-US" b="1" u="sng" dirty="0"/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Public goods</a:t>
            </a:r>
          </a:p>
          <a:p>
            <a:r>
              <a:rPr lang="en-US" dirty="0" smtClean="0"/>
              <a:t>Role of government</a:t>
            </a:r>
          </a:p>
          <a:p>
            <a:pPr lvl="1"/>
            <a:r>
              <a:rPr lang="en-US" dirty="0" smtClean="0"/>
              <a:t>Public safety &amp; health</a:t>
            </a:r>
          </a:p>
          <a:p>
            <a:pPr lvl="1"/>
            <a:r>
              <a:rPr lang="en-US" dirty="0" smtClean="0"/>
              <a:t>Safety Net</a:t>
            </a:r>
            <a:endParaRPr lang="en-US" dirty="0"/>
          </a:p>
          <a:p>
            <a:r>
              <a:rPr lang="en-US" dirty="0" smtClean="0"/>
              <a:t>Externality</a:t>
            </a:r>
          </a:p>
          <a:p>
            <a:r>
              <a:rPr lang="en-US" dirty="0" smtClean="0"/>
              <a:t>Free Rider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45720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CHAPTER 2</a:t>
            </a:r>
          </a:p>
          <a:p>
            <a:r>
              <a:rPr lang="en-US" dirty="0" smtClean="0"/>
              <a:t>Impact of Technology</a:t>
            </a:r>
          </a:p>
          <a:p>
            <a:r>
              <a:rPr lang="en-US" dirty="0" smtClean="0"/>
              <a:t>Specialization</a:t>
            </a:r>
          </a:p>
          <a:p>
            <a:r>
              <a:rPr lang="en-US" dirty="0" smtClean="0"/>
              <a:t>Free Market advantages</a:t>
            </a:r>
          </a:p>
          <a:p>
            <a:r>
              <a:rPr lang="en-US" dirty="0" smtClean="0"/>
              <a:t>Centrally Planned characteristics</a:t>
            </a:r>
          </a:p>
          <a:p>
            <a:r>
              <a:rPr lang="en-US" dirty="0" smtClean="0"/>
              <a:t>Factor &amp; Product market</a:t>
            </a:r>
          </a:p>
          <a:p>
            <a:r>
              <a:rPr lang="en-US" dirty="0" smtClean="0"/>
              <a:t>3 Economic Questions</a:t>
            </a:r>
          </a:p>
          <a:p>
            <a:r>
              <a:rPr lang="en-US" dirty="0" smtClean="0"/>
              <a:t>Why is the “customer always right”?</a:t>
            </a:r>
          </a:p>
          <a:p>
            <a:pPr marL="0" indent="0">
              <a:buNone/>
            </a:pPr>
            <a:r>
              <a:rPr lang="en-US" b="1" u="sng" dirty="0" smtClean="0"/>
              <a:t>CHAPTER 8</a:t>
            </a:r>
            <a:endParaRPr lang="en-US" b="1" u="sng" dirty="0"/>
          </a:p>
          <a:p>
            <a:r>
              <a:rPr lang="en-US" dirty="0" smtClean="0"/>
              <a:t>Sole proprietorship</a:t>
            </a:r>
          </a:p>
          <a:p>
            <a:r>
              <a:rPr lang="en-US" dirty="0" smtClean="0"/>
              <a:t>Partnership</a:t>
            </a:r>
          </a:p>
          <a:p>
            <a:r>
              <a:rPr lang="en-US" dirty="0" smtClean="0"/>
              <a:t>Corporation</a:t>
            </a:r>
          </a:p>
          <a:p>
            <a:r>
              <a:rPr lang="en-US" dirty="0" smtClean="0"/>
              <a:t>Franchise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669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 smtClean="0">
                <a:solidFill>
                  <a:prstClr val="black"/>
                </a:solidFill>
                <a:latin typeface="+mn-lt"/>
              </a:rPr>
              <a:t>ESSAY QUESTION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: Describe the economic system of the United States.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		- Free Market characteristics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		- Role of the entrepreneurs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		- Role the American Government plays</a:t>
            </a:r>
          </a:p>
        </p:txBody>
      </p:sp>
    </p:spTree>
    <p:extLst>
      <p:ext uri="{BB962C8B-B14F-4D97-AF65-F5344CB8AC3E}">
        <p14:creationId xmlns:p14="http://schemas.microsoft.com/office/powerpoint/2010/main" val="2086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altLang="en-US" b="1"/>
              <a:t>Chapter 3:  American Free Enterprise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en-US" sz="4000">
                <a:sym typeface="Wingdings 2" pitchFamily="18" charset="2"/>
              </a:rPr>
              <a:t>  Benefits of Free Enterprise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 sz="4000">
                <a:sym typeface="Wingdings 2" pitchFamily="18" charset="2"/>
              </a:rPr>
              <a:t>  Promoting Growth &amp; Stability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 sz="4000">
                <a:sym typeface="Wingdings 2" pitchFamily="18" charset="2"/>
              </a:rPr>
              <a:t>  Providing Public Goods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 sz="4000">
                <a:sym typeface="Wingdings 2" pitchFamily="18" charset="2"/>
              </a:rPr>
              <a:t>  Providing a Safety Net</a:t>
            </a: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35423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r>
              <a:rPr lang="en-US" altLang="en-US" sz="4000" b="1"/>
              <a:t>Section 3:  Providing Public Goods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4800600"/>
          </a:xfrm>
        </p:spPr>
        <p:txBody>
          <a:bodyPr/>
          <a:lstStyle/>
          <a:p>
            <a:pPr marL="455613" indent="-455613">
              <a:buFont typeface="Wingdings" pitchFamily="2" charset="2"/>
              <a:buChar char="Ø"/>
            </a:pPr>
            <a:r>
              <a:rPr lang="en-US" altLang="en-US"/>
              <a:t>When Free Market doesn’t provide the government will</a:t>
            </a:r>
          </a:p>
          <a:p>
            <a:pPr marL="455613" indent="-455613">
              <a:buFont typeface="Wingdings" pitchFamily="2" charset="2"/>
              <a:buChar char="Ø"/>
            </a:pPr>
            <a:r>
              <a:rPr lang="en-US" altLang="en-US"/>
              <a:t>Market Failure when the market doesn’t provide.</a:t>
            </a:r>
          </a:p>
          <a:p>
            <a:pPr marL="455613" indent="-455613">
              <a:buFont typeface="Wingdings" pitchFamily="2" charset="2"/>
              <a:buChar char="Ø"/>
            </a:pPr>
            <a:endParaRPr lang="en-US" altLang="en-US" sz="1400"/>
          </a:p>
          <a:p>
            <a:pPr marL="455613" indent="-455613">
              <a:buFont typeface="Wingdings" pitchFamily="2" charset="2"/>
              <a:buChar char="Ø"/>
            </a:pPr>
            <a:r>
              <a:rPr lang="en-US" altLang="en-US"/>
              <a:t>Free Riders are a problem.</a:t>
            </a:r>
          </a:p>
        </p:txBody>
      </p:sp>
      <p:pic>
        <p:nvPicPr>
          <p:cNvPr id="16390" name="Picture 6" descr="http://cvep.com/images/major-highw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52563"/>
            <a:ext cx="3943350" cy="1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grunt.com/images-bs/TOPIX_IRAQ_US_MILITARY_WAR_143200349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232251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virtual.finland.fi/finfo/images/educat/edu1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2124075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u="sng" dirty="0" smtClean="0"/>
              <a:t>PUBLIC GOODS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Draw a Picture of A Public Good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Government will analyze cost/benefit:</a:t>
            </a:r>
          </a:p>
          <a:p>
            <a:pPr lvl="1"/>
            <a:r>
              <a:rPr lang="en-US" dirty="0" smtClean="0"/>
              <a:t>COST: Is the cost too high for individuals or businesses?</a:t>
            </a:r>
          </a:p>
          <a:p>
            <a:pPr lvl="1"/>
            <a:r>
              <a:rPr lang="en-US" dirty="0" smtClean="0"/>
              <a:t>BENEFIT: Does the benefit outweigh the cost?</a:t>
            </a:r>
          </a:p>
          <a:p>
            <a:pPr lvl="1"/>
            <a:r>
              <a:rPr lang="en-US" dirty="0" smtClean="0"/>
              <a:t>YES so government provides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altLang="en-US" b="1"/>
              <a:t>Section 4:  Providing a Safety Net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7244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</a:rPr>
              <a:t>The Poverty Problem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itchFamily="2" charset="2"/>
              </a:rPr>
              <a:t>2012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itchFamily="2" charset="2"/>
              </a:rPr>
              <a:t>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46.5 </a:t>
            </a:r>
            <a:r>
              <a:rPr lang="en-US" altLang="en-US" b="1" dirty="0"/>
              <a:t>Million people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b="1" dirty="0" smtClean="0"/>
              <a:t>15</a:t>
            </a:r>
            <a:r>
              <a:rPr lang="en-US" altLang="en-US" b="1" dirty="0"/>
              <a:t>% of Population</a:t>
            </a:r>
          </a:p>
          <a:p>
            <a:pPr>
              <a:buFont typeface="Wingdings" pitchFamily="2" charset="2"/>
              <a:buChar char="Ø"/>
            </a:pPr>
            <a:endParaRPr lang="en-US" altLang="en-US" sz="1600" b="1" dirty="0"/>
          </a:p>
          <a:p>
            <a:pPr algn="ctr">
              <a:buFont typeface="Wingdings" pitchFamily="2" charset="2"/>
              <a:buNone/>
            </a:pPr>
            <a:r>
              <a:rPr lang="en-US" altLang="en-US" b="1" u="sng" dirty="0">
                <a:solidFill>
                  <a:srgbClr val="FF0000"/>
                </a:solidFill>
              </a:rPr>
              <a:t>Poverty Threshold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sym typeface="Wingdings" pitchFamily="2" charset="2"/>
              </a:rPr>
              <a:t>1 Parent—1 Child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sym typeface="Wingdings" pitchFamily="2" charset="2"/>
              </a:rPr>
              <a:t>	 </a:t>
            </a:r>
            <a:r>
              <a:rPr lang="en-US" altLang="en-US" sz="3600" b="1" dirty="0">
                <a:sym typeface="Wingdings 2" pitchFamily="18" charset="2"/>
              </a:rPr>
              <a:t></a:t>
            </a:r>
            <a:r>
              <a:rPr lang="en-US" altLang="en-US" dirty="0">
                <a:sym typeface="Wingdings" pitchFamily="2" charset="2"/>
              </a:rPr>
              <a:t>  $14,000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sym typeface="Wingdings" pitchFamily="2" charset="2"/>
              </a:rPr>
              <a:t> 2 parents—2 children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sym typeface="Wingdings" pitchFamily="2" charset="2"/>
              </a:rPr>
              <a:t>	</a:t>
            </a:r>
            <a:r>
              <a:rPr lang="en-US" altLang="en-US" sz="3600" b="1" dirty="0">
                <a:sym typeface="Wingdings 2" pitchFamily="18" charset="2"/>
              </a:rPr>
              <a:t>   </a:t>
            </a:r>
            <a:r>
              <a:rPr lang="en-US" altLang="en-US" dirty="0">
                <a:sym typeface="Wingdings" pitchFamily="2" charset="2"/>
              </a:rPr>
              <a:t>$ 22,000</a:t>
            </a:r>
          </a:p>
        </p:txBody>
      </p:sp>
      <p:pic>
        <p:nvPicPr>
          <p:cNvPr id="21510" name="Picture 6" descr="http://www.nyu.edu/socialwork/ip/grey_lit/archives/c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28750"/>
            <a:ext cx="38576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www.spiritofbaraka.com/images/koyaanisqatsi/fullsize/KoyanisA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810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447800"/>
          </a:xfrm>
        </p:spPr>
        <p:txBody>
          <a:bodyPr/>
          <a:lstStyle/>
          <a:p>
            <a:r>
              <a:rPr lang="en-US" altLang="en-US" b="1"/>
              <a:t>The Welfare System:  </a:t>
            </a:r>
            <a:br>
              <a:rPr lang="en-US" altLang="en-US" b="1"/>
            </a:br>
            <a:r>
              <a:rPr lang="en-US" altLang="en-US" b="1"/>
              <a:t>Where it Started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810000" cy="129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 u="sng"/>
              <a:t>The Great Depression</a:t>
            </a:r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1219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 u="sng"/>
              <a:t>Johnson’s War on Poverty</a:t>
            </a:r>
          </a:p>
        </p:txBody>
      </p:sp>
      <p:pic>
        <p:nvPicPr>
          <p:cNvPr id="22535" name="Picture 7" descr="http://www.historyplace.com/specials/calendar/docs-pix/joh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2516188" cy="2990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http://holtz.org/library/Images/Social%20Science/FD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2284413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 b="1"/>
              <a:t>Redistribution Programs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8768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u="sng">
                <a:solidFill>
                  <a:srgbClr val="000099"/>
                </a:solidFill>
              </a:rPr>
              <a:t>Cash transfers</a:t>
            </a:r>
          </a:p>
          <a:p>
            <a:pPr>
              <a:buFont typeface="Wingdings" pitchFamily="2" charset="2"/>
              <a:buChar char="Ø"/>
            </a:pPr>
            <a:endParaRPr lang="en-US" altLang="en-US" sz="180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>
                <a:sym typeface="Wingdings" pitchFamily="2" charset="2"/>
              </a:rPr>
              <a:t>Social Security Ins.</a:t>
            </a:r>
          </a:p>
          <a:p>
            <a:pPr>
              <a:buFont typeface="Wingdings" pitchFamily="2" charset="2"/>
              <a:buChar char="Ø"/>
            </a:pPr>
            <a:endParaRPr lang="en-US" altLang="en-US" sz="140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/>
              <a:t>Temp. Ass. For Needy Families (TANF)</a:t>
            </a:r>
          </a:p>
          <a:p>
            <a:pPr>
              <a:buFont typeface="Wingdings" pitchFamily="2" charset="2"/>
              <a:buChar char="Ø"/>
            </a:pPr>
            <a:endParaRPr lang="en-US" altLang="en-US" sz="1400"/>
          </a:p>
          <a:p>
            <a:pPr>
              <a:buFont typeface="Wingdings" pitchFamily="2" charset="2"/>
              <a:buChar char="Ø"/>
            </a:pPr>
            <a:r>
              <a:rPr lang="en-US" altLang="en-US"/>
              <a:t>Unemployment Insurance</a:t>
            </a:r>
          </a:p>
          <a:p>
            <a:pPr>
              <a:buFont typeface="Wingdings" pitchFamily="2" charset="2"/>
              <a:buChar char="Ø"/>
            </a:pPr>
            <a:endParaRPr lang="en-US" altLang="en-US" sz="1400"/>
          </a:p>
          <a:p>
            <a:pPr>
              <a:buFont typeface="Wingdings" pitchFamily="2" charset="2"/>
              <a:buChar char="Ø"/>
            </a:pPr>
            <a:r>
              <a:rPr lang="en-US" altLang="en-US"/>
              <a:t>Workers’ Compensation</a:t>
            </a:r>
          </a:p>
        </p:txBody>
      </p:sp>
      <p:pic>
        <p:nvPicPr>
          <p:cNvPr id="24583" name="Picture 7" descr="http://www.goreporter.com/wp-content/uploads/2006/09/WindowsLiveWriter/OprahSep222006Answersviewersquestionslik_E74C/sscard%5B3%5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371600"/>
            <a:ext cx="3352800" cy="2147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Picture 9" descr="http://www.tradebit.com/usr/puzzler/pub/9002/ebooks/mp2004_Statute_Unemp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177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/>
          <a:lstStyle/>
          <a:p>
            <a:r>
              <a:rPr lang="en-US" altLang="en-US" b="1"/>
              <a:t>Redistribution Programs —Cont.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724400" cy="4648200"/>
          </a:xfrm>
        </p:spPr>
        <p:txBody>
          <a:bodyPr/>
          <a:lstStyle/>
          <a:p>
            <a:pPr algn="ctr">
              <a:lnSpc>
                <a:spcPct val="140000"/>
              </a:lnSpc>
              <a:buFontTx/>
              <a:buNone/>
            </a:pPr>
            <a:r>
              <a:rPr lang="en-US" altLang="en-US" sz="3600" b="1" u="sng">
                <a:solidFill>
                  <a:srgbClr val="000099"/>
                </a:solidFill>
              </a:rPr>
              <a:t>In-Kind Benefits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en-US" sz="3600">
                <a:sym typeface="Wingdings" pitchFamily="2" charset="2"/>
              </a:rPr>
              <a:t>Food Giveaways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en-US" sz="3600"/>
              <a:t>Food Stamps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en-US" sz="3600"/>
              <a:t>Subsidized Housing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en-US" sz="3600"/>
              <a:t>Legal Aid</a:t>
            </a:r>
          </a:p>
        </p:txBody>
      </p:sp>
      <p:pic>
        <p:nvPicPr>
          <p:cNvPr id="25607" name="Picture 7" descr="http://www.publicagenda.org/issues/images/welfare/poverty_foodstamp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828800"/>
            <a:ext cx="3276600" cy="2162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9" name="Picture 9" descr="http://www.cityofnapa.org/Departments/Housing_Authority/HACN/images/HACN_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3116263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</p:spPr>
        <p:txBody>
          <a:bodyPr/>
          <a:lstStyle/>
          <a:p>
            <a:r>
              <a:rPr lang="en-US" altLang="en-US" b="1"/>
              <a:t>Redistribution Programs—Cont.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480060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600" b="1" u="sng"/>
              <a:t>Medical Benefits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>
                <a:sym typeface="Wingdings" pitchFamily="2" charset="2"/>
              </a:rPr>
              <a:t>Medicare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>
                <a:sym typeface="Wingdings" pitchFamily="2" charset="2"/>
              </a:rPr>
              <a:t>Medicaid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>
                <a:sym typeface="Wingdings" pitchFamily="2" charset="2"/>
              </a:rPr>
              <a:t>Healthy Families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>
                <a:sym typeface="Wingdings" pitchFamily="2" charset="2"/>
              </a:rPr>
              <a:t>Etc.</a:t>
            </a:r>
          </a:p>
        </p:txBody>
      </p:sp>
      <p:pic>
        <p:nvPicPr>
          <p:cNvPr id="26631" name="Picture 7" descr="http://www.medicare-fraud.net/wp-content/themes/KNolan/interface/top-image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219200"/>
            <a:ext cx="3429000" cy="245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5" name="Picture 11" descr="http://www.npvna.org/images/clinic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95750"/>
            <a:ext cx="27463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466</Words>
  <Application>Microsoft Office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12_TP030004031</vt:lpstr>
      <vt:lpstr>Tuesday September 15, 2015 Mr. Goblirsch – Economics</vt:lpstr>
      <vt:lpstr>Chapter 3:  American Free Enterprise</vt:lpstr>
      <vt:lpstr>Section 3:  Providing Public Goods</vt:lpstr>
      <vt:lpstr>PUBLIC GOODS</vt:lpstr>
      <vt:lpstr>Section 4:  Providing a Safety Net</vt:lpstr>
      <vt:lpstr>The Welfare System:   Where it Started</vt:lpstr>
      <vt:lpstr>Redistribution Programs</vt:lpstr>
      <vt:lpstr>Redistribution Programs —Cont. </vt:lpstr>
      <vt:lpstr>Redistribution Programs—Cont. </vt:lpstr>
      <vt:lpstr>Redistribution Programs—Cont.</vt:lpstr>
      <vt:lpstr>Positive Externalities  a beneficial side effect of economic activity</vt:lpstr>
      <vt:lpstr>Negative Externality:    _____________________________________________</vt:lpstr>
      <vt:lpstr>Negative Externality:   a harmful side effect of economic activity</vt:lpstr>
      <vt:lpstr>EXTERNALITIES</vt:lpstr>
      <vt:lpstr>CLOSURE:  Chapter 3 Vocab Boxes</vt:lpstr>
      <vt:lpstr>UNIT 1 TEST – Chapters 1-3 &amp; 8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 American Free Enterprise</dc:title>
  <dc:creator>Muncrief.d</dc:creator>
  <cp:lastModifiedBy>cgoblirsch</cp:lastModifiedBy>
  <cp:revision>29</cp:revision>
  <dcterms:created xsi:type="dcterms:W3CDTF">2007-01-30T15:44:58Z</dcterms:created>
  <dcterms:modified xsi:type="dcterms:W3CDTF">2015-09-16T00:56:38Z</dcterms:modified>
</cp:coreProperties>
</file>