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handoutMasterIdLst>
    <p:handoutMasterId r:id="rId14"/>
  </p:handoutMasterIdLst>
  <p:sldIdLst>
    <p:sldId id="288" r:id="rId3"/>
    <p:sldId id="290" r:id="rId4"/>
    <p:sldId id="272" r:id="rId5"/>
    <p:sldId id="310" r:id="rId6"/>
    <p:sldId id="274" r:id="rId7"/>
    <p:sldId id="281" r:id="rId8"/>
    <p:sldId id="311" r:id="rId9"/>
    <p:sldId id="285" r:id="rId10"/>
    <p:sldId id="309" r:id="rId11"/>
    <p:sldId id="300" r:id="rId12"/>
    <p:sldId id="30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0000"/>
    <a:srgbClr val="990099"/>
    <a:srgbClr val="000099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10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83AADE-1CE9-463D-9790-F32291A3C5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245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F2A03-6B09-4940-8011-A3D93881DF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3183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77A2B-EB90-4833-827B-45ABB93704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992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1D5E3-5B84-4D6B-9CFC-0CECB0399E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8601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7BA973-902C-42EB-B1B4-BC67CD6967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9762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32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709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04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5668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844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0127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54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24F53-DE30-4A63-8950-215E32A846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90557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43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4508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016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40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6E02F-BBCB-420A-A9F3-B6305BF438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0208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8A6EB-F528-4523-872A-D804F47B8C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1026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7D2D01-EA7B-4DB2-BE01-B8705E1BF5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100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5A34E-554B-4478-B676-5276E37244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052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66E95-C15E-4B31-8B84-8EC45015DF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1770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281349-40BF-48C7-9AF3-FFC23C21E0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4457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B90D8-FF53-498D-8A94-D605F197FB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6275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75E3D59-4E9C-4760-854B-81D7FAEEC60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30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Wednesday September 16,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Explain the role of the government in the American free enterprise system.</a:t>
            </a:r>
          </a:p>
          <a:p>
            <a:pPr marL="609600" indent="-609600">
              <a:spcBef>
                <a:spcPct val="0"/>
              </a:spcBef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WARM-UP: </a:t>
            </a:r>
            <a:r>
              <a:rPr lang="en-US" sz="2000" dirty="0" smtClean="0"/>
              <a:t>Case Study Questions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CONCEPT: Externalities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GROUPS: Externalities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ASSIGNMENT: Chapter 3 Vocab Boxes – DUE TODAY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***Unit 1 Test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TOMORROW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9/17 (Chapters 1, 2, 3, &amp; 8)***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Case Study Questions 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***5 minutes***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/>
              <a:t>Read the Real Life Case Study “Government &amp; the Interstate Highway System” on P. 71.  Answer the questions.</a:t>
            </a:r>
            <a:endParaRPr lang="en-US" sz="2400" dirty="0" smtClean="0"/>
          </a:p>
          <a:p>
            <a:pPr marL="457200" indent="-457200">
              <a:spcBef>
                <a:spcPct val="0"/>
              </a:spcBef>
              <a:buFont typeface="+mj-lt"/>
              <a:buAutoNum type="arabicParenR"/>
              <a:defRPr/>
            </a:pPr>
            <a:r>
              <a:rPr lang="en-US" sz="2400" dirty="0" smtClean="0"/>
              <a:t>Answer Applying Economic Ideas Question #1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arenR"/>
              <a:defRPr/>
            </a:pPr>
            <a:r>
              <a:rPr lang="en-US" sz="2400" dirty="0" smtClean="0"/>
              <a:t>Answer Applying Economic Ideas Question #2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1581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236"/>
            <a:ext cx="7772400" cy="1143000"/>
          </a:xfrm>
        </p:spPr>
        <p:txBody>
          <a:bodyPr/>
          <a:lstStyle/>
          <a:p>
            <a:r>
              <a:rPr lang="en-US" b="1" dirty="0" smtClean="0"/>
              <a:t>CLOSURE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Chapter 3 Vocab Boxes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636" y="1295400"/>
            <a:ext cx="38100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For each of the terms below, complete a Vocab box like seen to the right:</a:t>
            </a:r>
            <a:endParaRPr lang="en-US" dirty="0" smtClean="0"/>
          </a:p>
          <a:p>
            <a:r>
              <a:rPr lang="en-US" dirty="0" smtClean="0"/>
              <a:t>Profit Motive</a:t>
            </a:r>
          </a:p>
          <a:p>
            <a:r>
              <a:rPr lang="en-US" dirty="0" smtClean="0"/>
              <a:t>Competition</a:t>
            </a:r>
          </a:p>
          <a:p>
            <a:r>
              <a:rPr lang="en-US" dirty="0" smtClean="0"/>
              <a:t>Private Sector</a:t>
            </a:r>
          </a:p>
          <a:p>
            <a:r>
              <a:rPr lang="en-US" dirty="0" smtClean="0"/>
              <a:t>Public Sector</a:t>
            </a:r>
          </a:p>
          <a:p>
            <a:r>
              <a:rPr lang="en-US" dirty="0" smtClean="0"/>
              <a:t>Free Rider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590382"/>
              </p:ext>
            </p:extLst>
          </p:nvPr>
        </p:nvGraphicFramePr>
        <p:xfrm>
          <a:off x="3886200" y="1524000"/>
          <a:ext cx="5105400" cy="2237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700"/>
                <a:gridCol w="2552700"/>
              </a:tblGrid>
              <a:tr h="6858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VOCAB TERM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5517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Definition in your own words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Picture, Logo, Cartoon to demonstrate</a:t>
                      </a:r>
                      <a:r>
                        <a:rPr lang="en-US" baseline="0" dirty="0" smtClean="0"/>
                        <a:t> definition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86200" y="4648200"/>
            <a:ext cx="510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000000"/>
                </a:solidFill>
                <a:latin typeface="Times New Roman"/>
              </a:rPr>
              <a:t>***Complete the Vocab Boxes on a separate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Times New Roman"/>
              </a:rPr>
              <a:t>     piece of paper in order to turn it in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000" b="1" dirty="0" smtClean="0">
                <a:solidFill>
                  <a:srgbClr val="000000"/>
                </a:solidFill>
                <a:latin typeface="Times New Roman"/>
              </a:rPr>
              <a:t>DUE WEDNESDAY - 9/16</a:t>
            </a:r>
            <a:endParaRPr lang="en-US" sz="2000" b="1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6236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 dirty="0" smtClean="0"/>
              <a:t>UNIT 1 TEST – Chapters 1-3 &amp;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4572000" cy="5029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CHAPTER 1</a:t>
            </a:r>
          </a:p>
          <a:p>
            <a:r>
              <a:rPr lang="en-US" dirty="0" smtClean="0"/>
              <a:t>Scarcity</a:t>
            </a:r>
          </a:p>
          <a:p>
            <a:r>
              <a:rPr lang="en-US" dirty="0" smtClean="0"/>
              <a:t>Opportunity cost</a:t>
            </a:r>
          </a:p>
          <a:p>
            <a:r>
              <a:rPr lang="en-US" dirty="0" smtClean="0"/>
              <a:t>Incentives</a:t>
            </a:r>
          </a:p>
          <a:p>
            <a:r>
              <a:rPr lang="en-US" dirty="0" smtClean="0"/>
              <a:t>Entrepreneur</a:t>
            </a:r>
          </a:p>
          <a:p>
            <a:r>
              <a:rPr lang="en-US" dirty="0" smtClean="0"/>
              <a:t>Factors of Production</a:t>
            </a:r>
          </a:p>
          <a:p>
            <a:r>
              <a:rPr lang="en-US" dirty="0" smtClean="0"/>
              <a:t>Production Possibilities Curve</a:t>
            </a:r>
          </a:p>
          <a:p>
            <a:pPr marL="0" indent="0">
              <a:buNone/>
            </a:pPr>
            <a:r>
              <a:rPr lang="en-US" b="1" u="sng" dirty="0" smtClean="0"/>
              <a:t>CHAPTER 3</a:t>
            </a:r>
            <a:endParaRPr lang="en-US" b="1" u="sng" dirty="0"/>
          </a:p>
          <a:p>
            <a:r>
              <a:rPr lang="en-US" dirty="0" smtClean="0"/>
              <a:t>Competition</a:t>
            </a:r>
          </a:p>
          <a:p>
            <a:r>
              <a:rPr lang="en-US" dirty="0" smtClean="0"/>
              <a:t>Public goods</a:t>
            </a:r>
          </a:p>
          <a:p>
            <a:r>
              <a:rPr lang="en-US" dirty="0" smtClean="0"/>
              <a:t>Role of government</a:t>
            </a:r>
          </a:p>
          <a:p>
            <a:pPr lvl="1"/>
            <a:r>
              <a:rPr lang="en-US" dirty="0" smtClean="0"/>
              <a:t>Public safety &amp; health</a:t>
            </a:r>
          </a:p>
          <a:p>
            <a:pPr lvl="1"/>
            <a:r>
              <a:rPr lang="en-US" dirty="0" smtClean="0"/>
              <a:t>Safety Net</a:t>
            </a:r>
            <a:endParaRPr lang="en-US" dirty="0"/>
          </a:p>
          <a:p>
            <a:r>
              <a:rPr lang="en-US" dirty="0" smtClean="0"/>
              <a:t>Externality</a:t>
            </a:r>
          </a:p>
          <a:p>
            <a:r>
              <a:rPr lang="en-US" dirty="0" smtClean="0"/>
              <a:t>Free Rider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609600"/>
            <a:ext cx="4572000" cy="4953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CHAPTER 2</a:t>
            </a:r>
          </a:p>
          <a:p>
            <a:r>
              <a:rPr lang="en-US" dirty="0" smtClean="0"/>
              <a:t>Impact of Technology</a:t>
            </a:r>
          </a:p>
          <a:p>
            <a:r>
              <a:rPr lang="en-US" dirty="0" smtClean="0"/>
              <a:t>Specialization</a:t>
            </a:r>
          </a:p>
          <a:p>
            <a:r>
              <a:rPr lang="en-US" dirty="0" smtClean="0"/>
              <a:t>Free Market advantages</a:t>
            </a:r>
          </a:p>
          <a:p>
            <a:r>
              <a:rPr lang="en-US" dirty="0" smtClean="0"/>
              <a:t>Centrally Planned characteristics</a:t>
            </a:r>
          </a:p>
          <a:p>
            <a:r>
              <a:rPr lang="en-US" dirty="0" smtClean="0"/>
              <a:t>Factor &amp; Product market</a:t>
            </a:r>
          </a:p>
          <a:p>
            <a:r>
              <a:rPr lang="en-US" dirty="0" smtClean="0"/>
              <a:t>3 Economic Questions</a:t>
            </a:r>
          </a:p>
          <a:p>
            <a:r>
              <a:rPr lang="en-US" dirty="0" smtClean="0"/>
              <a:t>Why is the “customer always right”?</a:t>
            </a:r>
          </a:p>
          <a:p>
            <a:pPr marL="0" indent="0">
              <a:buNone/>
            </a:pPr>
            <a:r>
              <a:rPr lang="en-US" b="1" u="sng" dirty="0" smtClean="0"/>
              <a:t>CHAPTER 8</a:t>
            </a:r>
            <a:endParaRPr lang="en-US" b="1" u="sng" dirty="0"/>
          </a:p>
          <a:p>
            <a:r>
              <a:rPr lang="en-US" dirty="0" smtClean="0"/>
              <a:t>Sole proprietorship</a:t>
            </a:r>
          </a:p>
          <a:p>
            <a:r>
              <a:rPr lang="en-US" dirty="0" smtClean="0"/>
              <a:t>Partnership</a:t>
            </a:r>
          </a:p>
          <a:p>
            <a:r>
              <a:rPr lang="en-US" dirty="0" smtClean="0"/>
              <a:t>Corporation</a:t>
            </a:r>
          </a:p>
          <a:p>
            <a:r>
              <a:rPr lang="en-US" dirty="0" smtClean="0"/>
              <a:t>Franchise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666907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u="sng" dirty="0" smtClean="0">
                <a:solidFill>
                  <a:prstClr val="black"/>
                </a:solidFill>
                <a:latin typeface="+mn-lt"/>
              </a:rPr>
              <a:t>ESSAY QUESTION</a:t>
            </a:r>
            <a:r>
              <a:rPr lang="en-US" sz="1800" dirty="0" smtClean="0">
                <a:solidFill>
                  <a:prstClr val="black"/>
                </a:solidFill>
                <a:latin typeface="+mn-lt"/>
              </a:rPr>
              <a:t>: Describe the economic system of the United States.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+mn-lt"/>
              </a:rPr>
              <a:t>	</a:t>
            </a:r>
            <a:r>
              <a:rPr lang="en-US" sz="1800" dirty="0" smtClean="0">
                <a:solidFill>
                  <a:prstClr val="black"/>
                </a:solidFill>
                <a:latin typeface="+mn-lt"/>
              </a:rPr>
              <a:t>		- Free Market characteristics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+mn-lt"/>
              </a:rPr>
              <a:t>	</a:t>
            </a:r>
            <a:r>
              <a:rPr lang="en-US" sz="1800" dirty="0" smtClean="0">
                <a:solidFill>
                  <a:prstClr val="black"/>
                </a:solidFill>
                <a:latin typeface="+mn-lt"/>
              </a:rPr>
              <a:t>		- Role of the entrepreneurs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+mn-lt"/>
              </a:rPr>
              <a:t>	</a:t>
            </a:r>
            <a:r>
              <a:rPr lang="en-US" sz="1800" dirty="0" smtClean="0">
                <a:solidFill>
                  <a:prstClr val="black"/>
                </a:solidFill>
                <a:latin typeface="+mn-lt"/>
              </a:rPr>
              <a:t>		- Role the American Government plays</a:t>
            </a:r>
          </a:p>
        </p:txBody>
      </p:sp>
    </p:spTree>
    <p:extLst>
      <p:ext uri="{BB962C8B-B14F-4D97-AF65-F5344CB8AC3E}">
        <p14:creationId xmlns:p14="http://schemas.microsoft.com/office/powerpoint/2010/main" val="20861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371600"/>
          </a:xfrm>
        </p:spPr>
        <p:txBody>
          <a:bodyPr/>
          <a:lstStyle/>
          <a:p>
            <a:r>
              <a:rPr lang="en-US" altLang="en-US" b="1"/>
              <a:t>Chapter 3:  American Free Enterprise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4114800"/>
          </a:xfrm>
        </p:spPr>
        <p:txBody>
          <a:bodyPr/>
          <a:lstStyle/>
          <a:p>
            <a:pPr>
              <a:lnSpc>
                <a:spcPct val="140000"/>
              </a:lnSpc>
              <a:buFontTx/>
              <a:buNone/>
            </a:pPr>
            <a:r>
              <a:rPr lang="en-US" altLang="en-US" sz="4000">
                <a:sym typeface="Wingdings 2" pitchFamily="18" charset="2"/>
              </a:rPr>
              <a:t>  Benefits of Free Enterprise</a:t>
            </a:r>
          </a:p>
          <a:p>
            <a:pPr>
              <a:lnSpc>
                <a:spcPct val="140000"/>
              </a:lnSpc>
              <a:buFontTx/>
              <a:buNone/>
            </a:pPr>
            <a:r>
              <a:rPr lang="en-US" altLang="en-US" sz="4000">
                <a:sym typeface="Wingdings 2" pitchFamily="18" charset="2"/>
              </a:rPr>
              <a:t>  Promoting Growth &amp; Stability</a:t>
            </a:r>
          </a:p>
          <a:p>
            <a:pPr>
              <a:lnSpc>
                <a:spcPct val="140000"/>
              </a:lnSpc>
              <a:buFontTx/>
              <a:buNone/>
            </a:pPr>
            <a:r>
              <a:rPr lang="en-US" altLang="en-US" sz="4000">
                <a:sym typeface="Wingdings 2" pitchFamily="18" charset="2"/>
              </a:rPr>
              <a:t>  Providing Public Goods</a:t>
            </a:r>
          </a:p>
          <a:p>
            <a:pPr>
              <a:lnSpc>
                <a:spcPct val="140000"/>
              </a:lnSpc>
              <a:buFontTx/>
              <a:buNone/>
            </a:pPr>
            <a:r>
              <a:rPr lang="en-US" altLang="en-US" sz="4000">
                <a:sym typeface="Wingdings 2" pitchFamily="18" charset="2"/>
              </a:rPr>
              <a:t>  Providing a Safety Net</a:t>
            </a:r>
            <a:endParaRPr lang="en-US" altLang="en-US" sz="4000"/>
          </a:p>
        </p:txBody>
      </p:sp>
    </p:spTree>
    <p:extLst>
      <p:ext uri="{BB962C8B-B14F-4D97-AF65-F5344CB8AC3E}">
        <p14:creationId xmlns:p14="http://schemas.microsoft.com/office/powerpoint/2010/main" val="354236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1447800"/>
          </a:xfrm>
        </p:spPr>
        <p:txBody>
          <a:bodyPr/>
          <a:lstStyle/>
          <a:p>
            <a:r>
              <a:rPr lang="en-US" altLang="en-US" sz="4000" b="1" u="sng">
                <a:solidFill>
                  <a:schemeClr val="tx1"/>
                </a:solidFill>
              </a:rPr>
              <a:t>Positive Externalities </a:t>
            </a:r>
            <a:r>
              <a:rPr lang="en-US" altLang="en-US" sz="4000"/>
              <a:t/>
            </a:r>
            <a:br>
              <a:rPr lang="en-US" altLang="en-US" sz="4000"/>
            </a:br>
            <a:r>
              <a:rPr lang="en-US" altLang="en-US" sz="3600"/>
              <a:t>a beneficial side effect of economic activity</a:t>
            </a:r>
          </a:p>
        </p:txBody>
      </p:sp>
      <p:pic>
        <p:nvPicPr>
          <p:cNvPr id="18438" name="Picture 6" descr="http://www.hope-community.org/files/images/2115%20Portland%20Before%20and%20After.pre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33600"/>
            <a:ext cx="2286000" cy="4468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0" name="Picture 8" descr="http://i.pbase.com/g4/72/512372/2/62242469.8cz6YV9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667000"/>
            <a:ext cx="4919663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STRUCTURED ACADEMIC DISUSSION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Think about the Highway System case study we read about for the Warm-Up.</a:t>
            </a:r>
          </a:p>
          <a:p>
            <a:endParaRPr lang="en-US" dirty="0"/>
          </a:p>
          <a:p>
            <a:r>
              <a:rPr lang="en-US" dirty="0" smtClean="0"/>
              <a:t>What are some </a:t>
            </a:r>
            <a:r>
              <a:rPr lang="en-US" dirty="0"/>
              <a:t>p</a:t>
            </a:r>
            <a:r>
              <a:rPr lang="en-US" dirty="0" smtClean="0"/>
              <a:t>ositive externalities of the government providing the public good of a highway system?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 positive externality of the highway system is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483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1295400"/>
          </a:xfrm>
        </p:spPr>
        <p:txBody>
          <a:bodyPr/>
          <a:lstStyle/>
          <a:p>
            <a:r>
              <a:rPr lang="en-US" altLang="en-US" sz="4000" b="1"/>
              <a:t>Negative Externality:</a:t>
            </a:r>
            <a:r>
              <a:rPr lang="en-US" altLang="en-US" sz="4800"/>
              <a:t>  </a:t>
            </a:r>
            <a:br>
              <a:rPr lang="en-US" altLang="en-US" sz="4800"/>
            </a:br>
            <a:r>
              <a:rPr lang="en-US" altLang="en-US" sz="3600"/>
              <a:t>a harmful side effect of economic activity</a:t>
            </a:r>
          </a:p>
        </p:txBody>
      </p:sp>
      <p:pic>
        <p:nvPicPr>
          <p:cNvPr id="20485" name="Picture 5" descr="http://www.pbs.org/wnet/wideangle/shows/global/images/photo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7400"/>
            <a:ext cx="4002088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7" name="Picture 7" descr="http://static.flickr.com/36/84475641_f96c5b84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057400"/>
            <a:ext cx="4267200" cy="285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4648200" y="5486400"/>
            <a:ext cx="3962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/>
              <a:t>Pollution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304800"/>
            <a:ext cx="8458200" cy="1143000"/>
          </a:xfrm>
        </p:spPr>
        <p:txBody>
          <a:bodyPr/>
          <a:lstStyle/>
          <a:p>
            <a:r>
              <a:rPr lang="en-US" altLang="en-US" sz="4000" b="1"/>
              <a:t>Negative Externality:</a:t>
            </a:r>
            <a:r>
              <a:rPr lang="en-US" altLang="en-US" sz="4800"/>
              <a:t>  </a:t>
            </a:r>
            <a:r>
              <a:rPr lang="en-US" altLang="en-US" sz="1800"/>
              <a:t/>
            </a:r>
            <a:br>
              <a:rPr lang="en-US" altLang="en-US" sz="1800"/>
            </a:br>
            <a:r>
              <a:rPr lang="en-US" altLang="en-US" sz="1800"/>
              <a:t> </a:t>
            </a:r>
            <a:r>
              <a:rPr lang="en-US" altLang="en-US" sz="2800"/>
              <a:t>_____________________________________________</a:t>
            </a:r>
          </a:p>
        </p:txBody>
      </p:sp>
      <p:pic>
        <p:nvPicPr>
          <p:cNvPr id="30723" name="Picture 3" descr="http://www.estatevaults.com/bol/images/%20%20before%20and%20af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0"/>
            <a:ext cx="5916613" cy="403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838200" y="5715000"/>
            <a:ext cx="7467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Drug Use – Environmental  Issues  (Radiation)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STRUCTURED ACADEMIC DISUSSION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Think about the Highway System case study we read about for the Warm-Up.</a:t>
            </a:r>
          </a:p>
          <a:p>
            <a:endParaRPr lang="en-US" dirty="0"/>
          </a:p>
          <a:p>
            <a:r>
              <a:rPr lang="en-US" dirty="0" smtClean="0"/>
              <a:t>What are some negative externalities of the government providing the public good of a highway system?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 negative externality of the highway system is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375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u="sng" dirty="0" smtClean="0"/>
              <a:t>EXTERNALITIES</a:t>
            </a:r>
            <a:endParaRPr lang="en-US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4648200"/>
            <a:ext cx="4419600" cy="2227006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 smtClean="0"/>
              <a:t>POSITIVE</a:t>
            </a:r>
            <a:endParaRPr lang="en-US" b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31890" y="4572000"/>
            <a:ext cx="4712110" cy="22860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 smtClean="0"/>
              <a:t>NEGATIVE</a:t>
            </a:r>
            <a:endParaRPr lang="en-US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0" y="9144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DIRECTIONS: </a:t>
            </a:r>
            <a:r>
              <a:rPr lang="en-US" dirty="0" smtClean="0"/>
              <a:t> Create a list of the positive and negative externalities 	of the scenario below.  Cast your vote based on the chart.</a:t>
            </a:r>
            <a:endParaRPr lang="en-US" b="1" dirty="0" smtClean="0"/>
          </a:p>
          <a:p>
            <a:r>
              <a:rPr lang="en-US" b="1" dirty="0" smtClean="0"/>
              <a:t>SCENARIO</a:t>
            </a:r>
            <a:r>
              <a:rPr lang="en-US" dirty="0" smtClean="0"/>
              <a:t>: The city of Ceres is deciding to purchase an abandoned 	business complex and the surrounding homes.  The city wants to 	destroy the structures and turn the land into a recreational park 	for city dwellers, complete with baseball fields, basketball courts, 	tennis courts, a swimming pool, and a bicycle path.  Some of the 	city leaders support the plan and others condemn it.  Work with 	your pod to speculate on both sides of why some feel it is a good 	idea, and others feel it is not a good idea.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219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6894"/>
            <a:ext cx="9144000" cy="11430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EXTERNALITIES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990600"/>
            <a:ext cx="4497388" cy="639762"/>
          </a:xfrm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POSITIVE EXTERNALITIES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0" y="1630362"/>
            <a:ext cx="4497388" cy="5227638"/>
          </a:xfrm>
          <a:ln w="38100">
            <a:solidFill>
              <a:schemeClr val="tx1"/>
            </a:solidFill>
          </a:ln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arenR"/>
            </a:pPr>
            <a:endParaRPr lang="en-US" dirty="0" smtClean="0"/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arenR"/>
            </a:pPr>
            <a:endParaRPr lang="en-US" dirty="0" smtClean="0"/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 </a:t>
            </a:r>
            <a:endParaRPr lang="en-US" dirty="0" smtClean="0"/>
          </a:p>
          <a:p>
            <a:pPr marL="457200" indent="-457200">
              <a:buFont typeface="+mj-lt"/>
              <a:buAutoNum type="arabicParenR"/>
            </a:pPr>
            <a:endParaRPr lang="en-US" dirty="0" smtClean="0"/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 </a:t>
            </a:r>
            <a:endParaRPr lang="en-US" dirty="0" smtClean="0"/>
          </a:p>
          <a:p>
            <a:pPr marL="457200" indent="-457200">
              <a:buFont typeface="+mj-lt"/>
              <a:buAutoNum type="arabicParenR"/>
            </a:pPr>
            <a:endParaRPr lang="en-US" dirty="0" smtClean="0"/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990600"/>
            <a:ext cx="4498975" cy="639762"/>
          </a:xfrm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 EXTERNALITIES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630362"/>
            <a:ext cx="4498975" cy="5227638"/>
          </a:xfrm>
          <a:ln w="38100">
            <a:solidFill>
              <a:schemeClr val="tx1"/>
            </a:solidFill>
          </a:ln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arenR"/>
            </a:pPr>
            <a:endParaRPr lang="en-US" dirty="0"/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arenR"/>
            </a:pPr>
            <a:endParaRPr lang="en-US" dirty="0" smtClean="0"/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 </a:t>
            </a:r>
            <a:endParaRPr lang="en-US" dirty="0" smtClean="0"/>
          </a:p>
          <a:p>
            <a:pPr marL="457200" indent="-457200">
              <a:buFont typeface="+mj-lt"/>
              <a:buAutoNum type="arabicParenR"/>
            </a:pPr>
            <a:endParaRPr lang="en-US" dirty="0"/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arenR"/>
            </a:pPr>
            <a:endParaRPr lang="en-US" dirty="0"/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44800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2474</TotalTime>
  <Words>427</Words>
  <Application>Microsoft Office PowerPoint</Application>
  <PresentationFormat>On-screen Show (4:3)</PresentationFormat>
  <Paragraphs>113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Default Design</vt:lpstr>
      <vt:lpstr>12_TP030004031</vt:lpstr>
      <vt:lpstr>Wednesday September 16, 2015 Mr. Goblirsch – Economics</vt:lpstr>
      <vt:lpstr>Chapter 3:  American Free Enterprise</vt:lpstr>
      <vt:lpstr>Positive Externalities  a beneficial side effect of economic activity</vt:lpstr>
      <vt:lpstr>STRUCTURED ACADEMIC DISUSSION</vt:lpstr>
      <vt:lpstr>Negative Externality:   a harmful side effect of economic activity</vt:lpstr>
      <vt:lpstr>Negative Externality:    _____________________________________________</vt:lpstr>
      <vt:lpstr>STRUCTURED ACADEMIC DISUSSION</vt:lpstr>
      <vt:lpstr>EXTERNALITIES</vt:lpstr>
      <vt:lpstr>EXTERNALITIES</vt:lpstr>
      <vt:lpstr>CLOSURE:  Chapter 3 Vocab Boxes</vt:lpstr>
      <vt:lpstr>UNIT 1 TEST – Chapters 1-3 &amp; 8</vt:lpstr>
    </vt:vector>
  </TitlesOfParts>
  <Company>Modesto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3:  American Free Enterprise</dc:title>
  <dc:creator>Muncrief.d</dc:creator>
  <cp:lastModifiedBy>Clinton Goblirsch</cp:lastModifiedBy>
  <cp:revision>32</cp:revision>
  <dcterms:created xsi:type="dcterms:W3CDTF">2007-01-30T15:44:58Z</dcterms:created>
  <dcterms:modified xsi:type="dcterms:W3CDTF">2015-09-16T15:36:38Z</dcterms:modified>
</cp:coreProperties>
</file>