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8" r:id="rId3"/>
    <p:sldMasterId id="2147483711" r:id="rId4"/>
  </p:sldMasterIdLst>
  <p:handoutMasterIdLst>
    <p:handoutMasterId r:id="rId15"/>
  </p:handoutMasterIdLst>
  <p:sldIdLst>
    <p:sldId id="289" r:id="rId5"/>
    <p:sldId id="310" r:id="rId6"/>
    <p:sldId id="300" r:id="rId7"/>
    <p:sldId id="303" r:id="rId8"/>
    <p:sldId id="304" r:id="rId9"/>
    <p:sldId id="305" r:id="rId10"/>
    <p:sldId id="306" r:id="rId11"/>
    <p:sldId id="308" r:id="rId12"/>
    <p:sldId id="309" r:id="rId13"/>
    <p:sldId id="297" r:id="rId1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9847-9F9B-4146-8461-B1EA5692BC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38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5F58C-75E9-4FAE-9685-4231D08E59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07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1C9E-4DC2-458F-A0D1-D9597CDAF6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6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27AD-7292-4DB7-A29E-E09E3977AE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A441-F7F6-473C-86C3-6BAE64611F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96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E08D-0FD6-4D9A-A436-8E49B7BED9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25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8ED9-6B47-4999-B279-581EC94C8C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8FA1-A718-4A09-80AD-4D88B2049B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0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4427-0D29-44F6-97ED-DA458EABC8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00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25FD-F401-4F2C-8658-8B83E127DF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53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9478C-9DC9-476C-88AB-60101EBD82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51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A6B77E-50A1-411E-9E9A-9572EE447F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15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451B7-C9CE-4245-9F35-694797154E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57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6D6C-8E3D-41AF-8346-D03CF7AC10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43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B0584-B8A5-42EB-B7B9-B77E60A9F4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88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0CF7D-B658-4DA8-9EAD-E425801B4DB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42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ADCA0-7AD0-460F-B084-800C2777CC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37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C511-29E1-4758-A953-ED9888393F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3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565C7-12CC-46C6-8AF0-574D47D5D5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10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B7BC-363A-4112-BBED-1FBF16E083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7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BACE6-83B0-4C74-B1B1-BD98F03EF7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19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FCD4A-1C19-48DE-AE94-36BCF40E97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3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F44E0-A402-4CA8-A547-4BB4D48188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400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0FD536-C23F-4105-A085-5A00019A30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16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6D789B5C-607A-4FD3-99B2-E2481E742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7320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DF33E8A8-72A0-480D-A027-2761DDB67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384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3150F39-F23F-4FBD-A88E-9BD989B56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4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68D4CDF-0EEF-4FC7-B7E9-4CC6E7F1D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1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7A642A9-5B1A-439B-A548-09E1F2E7F2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1688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7B8AA57-CB99-45DE-BED5-F64494D6A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9784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58D9CA0-883C-416C-9E5A-B09960EA3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216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D27A29C-5941-4B42-9695-2AA30DD7B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82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935799AA-0B45-46CF-AA7A-459B6F4F6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552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777B9810-76EE-4534-A35B-9E2BD3B69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0252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7B4F47B5-6DC4-49DE-B4D0-0529C40E4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0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hyperlink" Target="EPP%20Reference%20Atlas.ppt#-1,1,Welcome to Presentation Plus!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98447C-42FE-4A03-9F32-1637337E932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CE92C1-4587-4A73-B7EA-B8BAF7A5113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40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fontAlgn="base">
              <a:defRPr/>
            </a:pPr>
            <a:fld id="{B27096B3-6096-4D16-861E-22C658CBAF18}" type="slidenum">
              <a:rPr lang="en-US" altLang="en-US"/>
              <a:pPr fontAlgn="base">
                <a:defRPr/>
              </a:pPr>
              <a:t>‹#›</a:t>
            </a:fld>
            <a:endParaRPr lang="en-US" altLang="en-US"/>
          </a:p>
        </p:txBody>
      </p:sp>
      <p:pic>
        <p:nvPicPr>
          <p:cNvPr id="1027" name="Picture 25" descr="c0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27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1004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8212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</a:rPr>
              <a:t>Wednesday September 23,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Describe the substitution and income effects on demand and graph a market demand curve.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Price Changes Journal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READING: Chapter 4-1 Summary (Google Classroom)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CONCEPT: Changes in Demand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PRACTICE: Analyzing &amp; Graphing Demand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</a:t>
            </a:r>
            <a:r>
              <a:rPr lang="en-US" sz="2000" dirty="0" err="1" smtClean="0"/>
              <a:t>Ch</a:t>
            </a:r>
            <a:r>
              <a:rPr lang="en-US" sz="2000" dirty="0" smtClean="0"/>
              <a:t> 4-1: Demand Vocab Boxes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*Business Project DUE WEDNESDAY Oct 7*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	– Make sure you complete Part 1 &amp; Part 2 of the Business Project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Price Changes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Critical Thinking: Answer the question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Why does the price of a good or service change sometimes when the good or service does not change, only the price?  How does this make sense?  Explain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36"/>
            <a:ext cx="9144000" cy="1143000"/>
          </a:xfrm>
        </p:spPr>
        <p:txBody>
          <a:bodyPr/>
          <a:lstStyle/>
          <a:p>
            <a:r>
              <a:rPr lang="en-US" b="1" dirty="0" smtClean="0"/>
              <a:t>INDEPENDENT PRACTICE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Chapter 4-1: Demand Vocab Boxes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36" y="1295400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 each of the terms below, complete a Vocab box like seen to the right:</a:t>
            </a:r>
          </a:p>
          <a:p>
            <a:endParaRPr lang="en-US" dirty="0" smtClean="0"/>
          </a:p>
          <a:p>
            <a:r>
              <a:rPr lang="en-US" dirty="0" smtClean="0"/>
              <a:t>Demand</a:t>
            </a:r>
          </a:p>
          <a:p>
            <a:r>
              <a:rPr lang="en-US" dirty="0" smtClean="0"/>
              <a:t>Law of Demand</a:t>
            </a:r>
          </a:p>
          <a:p>
            <a:r>
              <a:rPr lang="en-US" dirty="0" smtClean="0"/>
              <a:t>Substitution effect</a:t>
            </a:r>
          </a:p>
          <a:p>
            <a:r>
              <a:rPr lang="en-US" dirty="0" smtClean="0"/>
              <a:t>Income effect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45508"/>
              </p:ext>
            </p:extLst>
          </p:nvPr>
        </p:nvGraphicFramePr>
        <p:xfrm>
          <a:off x="3886200" y="2971800"/>
          <a:ext cx="5105400" cy="223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VOCAB TERM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51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 in your own words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Picture, Logo, Cartoon to demonstrate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54864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***Complete the Vocab Boxes on a separate 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  piece of paper in order to turn it in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0000"/>
                </a:solidFill>
              </a:rPr>
              <a:t>DUE TODAY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SUMMARY READING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According to the law of demand, a fall in the price of milk has what effect on the amount of milk people will buy?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What does a demand curve show?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GRAPH QUESTIONS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en-US" dirty="0" smtClean="0"/>
              <a:t>At $0.50 per slice, what is the quantity demanded for pizza per day?</a:t>
            </a:r>
          </a:p>
          <a:p>
            <a:pPr marL="457200" indent="-457200">
              <a:buFont typeface="+mj-lt"/>
              <a:buAutoNum type="arabicParenR" startAt="3"/>
            </a:pPr>
            <a:endParaRPr lang="en-US" dirty="0"/>
          </a:p>
          <a:p>
            <a:pPr marL="457200" indent="-457200">
              <a:buFont typeface="+mj-lt"/>
              <a:buAutoNum type="arabicParenR" startAt="3"/>
            </a:pPr>
            <a:r>
              <a:rPr lang="en-US" dirty="0" smtClean="0"/>
              <a:t>Assume the price of pizza rose from $0.50 per slice to $2.00 per slice.  Would the quantity demanded increase or decrease?  How much?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8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Chapter 4:  Demand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1:  Understanding Demand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2:  Shifts of the Demand Curve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3:  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2626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pPr algn="l"/>
            <a:r>
              <a:rPr lang="en-US" altLang="en-US" sz="3600" b="1">
                <a:solidFill>
                  <a:srgbClr val="FF0000"/>
                </a:solidFill>
              </a:rPr>
              <a:t>Changes in Demand:</a:t>
            </a:r>
            <a:r>
              <a:rPr lang="en-US" altLang="en-US" sz="3600"/>
              <a:t>  </a:t>
            </a:r>
            <a:r>
              <a:rPr lang="en-US" altLang="en-US" sz="3200"/>
              <a:t>Substitutes can be used in the place of another good when prices change.</a:t>
            </a:r>
            <a:r>
              <a:rPr lang="en-US" altLang="en-US" sz="3600"/>
              <a:t> </a:t>
            </a:r>
          </a:p>
        </p:txBody>
      </p:sp>
      <p:pic>
        <p:nvPicPr>
          <p:cNvPr id="5125" name="Picture 5" descr="Hot-Do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76375"/>
            <a:ext cx="21177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38600" y="2133600"/>
            <a:ext cx="838200" cy="8620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smtClean="0">
                <a:solidFill>
                  <a:srgbClr val="000000"/>
                </a:solidFill>
              </a:rPr>
              <a:t>or</a:t>
            </a:r>
          </a:p>
        </p:txBody>
      </p:sp>
      <p:pic>
        <p:nvPicPr>
          <p:cNvPr id="5127" name="Picture 7" descr="hamburger%2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17843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Giant-SU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152900" y="4648200"/>
            <a:ext cx="838200" cy="8620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smtClean="0">
                <a:solidFill>
                  <a:srgbClr val="000000"/>
                </a:solidFill>
              </a:rPr>
              <a:t>or</a:t>
            </a:r>
          </a:p>
        </p:txBody>
      </p:sp>
      <p:pic>
        <p:nvPicPr>
          <p:cNvPr id="5130" name="Picture 10" descr="21730Big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87813"/>
            <a:ext cx="3073400" cy="202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65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 autoUpdateAnimBg="0"/>
      <p:bldP spid="512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pPr algn="l"/>
            <a:r>
              <a:rPr lang="en-US" altLang="en-US" sz="3600" b="1">
                <a:solidFill>
                  <a:srgbClr val="FF0000"/>
                </a:solidFill>
              </a:rPr>
              <a:t>Changes in Demand:</a:t>
            </a:r>
            <a:r>
              <a:rPr lang="en-US" altLang="en-US"/>
              <a:t>  </a:t>
            </a:r>
            <a:r>
              <a:rPr lang="en-US" altLang="en-US" sz="3200"/>
              <a:t>A person’s demand for an item can be effected by their income.</a:t>
            </a:r>
          </a:p>
        </p:txBody>
      </p:sp>
      <p:pic>
        <p:nvPicPr>
          <p:cNvPr id="6160" name="Picture 16" descr="T1_N79_A1_ShrinkingDollar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26606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429000" y="1752600"/>
            <a:ext cx="5486400" cy="1958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000000"/>
                </a:solidFill>
              </a:rPr>
              <a:t>Income can drop due to inflation or their actual income can increase or decrease.</a:t>
            </a:r>
            <a:r>
              <a:rPr lang="en-US" altLang="en-US" sz="2800" smtClean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6163" name="Picture 19" descr="WJLA0414061600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77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Demand 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</p:nvPr>
        </p:nvGraphicFramePr>
        <p:xfrm>
          <a:off x="228600" y="1447800"/>
          <a:ext cx="3048000" cy="502793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7302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Demand 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0      1       2      3       4      5</a:t>
            </a:r>
            <a:r>
              <a:rPr lang="en-US" altLang="en-US" sz="2000" smtClean="0">
                <a:solidFill>
                  <a:srgbClr val="000000"/>
                </a:solidFill>
              </a:rPr>
              <a:t>  	</a:t>
            </a:r>
            <a:r>
              <a:rPr lang="en-US" altLang="en-US" sz="2000" b="1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4800600" y="2743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6019800" y="3810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705600" y="4419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73914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8001000" y="563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76800" y="2819400"/>
            <a:ext cx="3581400" cy="3200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5867400" y="1320800"/>
            <a:ext cx="2605088" cy="5572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Demand 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3191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06" grpId="0" animBg="1"/>
      <p:bldP spid="14507" grpId="0" animBg="1"/>
      <p:bldP spid="14508" grpId="0" animBg="1"/>
      <p:bldP spid="14509" grpId="0" animBg="1"/>
      <p:bldP spid="14510" grpId="0" animBg="1"/>
      <p:bldP spid="14511" grpId="0" animBg="1"/>
      <p:bldP spid="14512" grpId="0" animBg="1"/>
      <p:bldP spid="14521" grpId="0"/>
      <p:bldP spid="14522" grpId="0"/>
      <p:bldP spid="14523" grpId="0"/>
      <p:bldP spid="14525" grpId="0"/>
      <p:bldP spid="14526" grpId="0"/>
      <p:bldP spid="14527" grpId="0"/>
      <p:bldP spid="14528" grpId="0"/>
      <p:bldP spid="14529" grpId="0"/>
      <p:bldP spid="14530" grpId="0"/>
      <p:bldP spid="14531" grpId="0"/>
      <p:bldP spid="14532" grpId="0"/>
      <p:bldP spid="14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altLang="en-US" sz="3200" b="1" dirty="0" smtClean="0"/>
              <a:t>Change in the Quantity Demanded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800" b="1" u="sng" dirty="0">
                <a:solidFill>
                  <a:srgbClr val="FF0000"/>
                </a:solidFill>
              </a:rPr>
              <a:t>Movement along the Demand Curve</a:t>
            </a:r>
          </a:p>
        </p:txBody>
      </p:sp>
      <p:graphicFrame>
        <p:nvGraphicFramePr>
          <p:cNvPr id="13445" name="Group 133"/>
          <p:cNvGraphicFramePr>
            <a:graphicFrameLocks noGrp="1"/>
          </p:cNvGraphicFramePr>
          <p:nvPr/>
        </p:nvGraphicFramePr>
        <p:xfrm>
          <a:off x="1600200" y="1295400"/>
          <a:ext cx="5562600" cy="4876486"/>
        </p:xfrm>
        <a:graphic>
          <a:graphicData uri="http://schemas.openxmlformats.org/drawingml/2006/table">
            <a:tbl>
              <a:tblPr/>
              <a:tblGrid>
                <a:gridCol w="555625"/>
                <a:gridCol w="557213"/>
                <a:gridCol w="555625"/>
                <a:gridCol w="557212"/>
                <a:gridCol w="555625"/>
                <a:gridCol w="555625"/>
                <a:gridCol w="557213"/>
                <a:gridCol w="555625"/>
                <a:gridCol w="557212"/>
                <a:gridCol w="555625"/>
              </a:tblGrid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9" name="Text Box 127"/>
          <p:cNvSpPr txBox="1">
            <a:spLocks noChangeArrowheads="1"/>
          </p:cNvSpPr>
          <p:nvPr/>
        </p:nvSpPr>
        <p:spPr bwMode="auto">
          <a:xfrm>
            <a:off x="762000" y="990600"/>
            <a:ext cx="701675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$10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$9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$8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$7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$6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$5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$4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</a:t>
            </a:r>
          </a:p>
          <a:p>
            <a:pPr algn="r" fontAlgn="base">
              <a:lnSpc>
                <a:spcPct val="15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</a:t>
            </a:r>
          </a:p>
        </p:txBody>
      </p:sp>
      <p:sp>
        <p:nvSpPr>
          <p:cNvPr id="13440" name="Text Box 128"/>
          <p:cNvSpPr txBox="1">
            <a:spLocks noChangeArrowheads="1"/>
          </p:cNvSpPr>
          <p:nvPr/>
        </p:nvSpPr>
        <p:spPr bwMode="auto">
          <a:xfrm>
            <a:off x="1447800" y="6324600"/>
            <a:ext cx="596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0       1       2       3      4       5       6      7       8       9      10</a:t>
            </a:r>
          </a:p>
        </p:txBody>
      </p:sp>
      <p:sp>
        <p:nvSpPr>
          <p:cNvPr id="13441" name="Line 129"/>
          <p:cNvSpPr>
            <a:spLocks noChangeShapeType="1"/>
          </p:cNvSpPr>
          <p:nvPr/>
        </p:nvSpPr>
        <p:spPr bwMode="auto">
          <a:xfrm>
            <a:off x="1600200" y="1295400"/>
            <a:ext cx="5410200" cy="472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3446" name="Text Box 134"/>
          <p:cNvSpPr txBox="1">
            <a:spLocks noChangeArrowheads="1"/>
          </p:cNvSpPr>
          <p:nvPr/>
        </p:nvSpPr>
        <p:spPr bwMode="auto">
          <a:xfrm>
            <a:off x="6918325" y="5348288"/>
            <a:ext cx="5334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13447" name="Line 135"/>
          <p:cNvSpPr>
            <a:spLocks noChangeShapeType="1"/>
          </p:cNvSpPr>
          <p:nvPr/>
        </p:nvSpPr>
        <p:spPr bwMode="auto">
          <a:xfrm>
            <a:off x="2362200" y="1600200"/>
            <a:ext cx="1600200" cy="13716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3449" name="Line 137"/>
          <p:cNvSpPr>
            <a:spLocks noChangeShapeType="1"/>
          </p:cNvSpPr>
          <p:nvPr/>
        </p:nvSpPr>
        <p:spPr bwMode="auto">
          <a:xfrm flipH="1" flipV="1">
            <a:off x="4114800" y="3886200"/>
            <a:ext cx="1600200" cy="1447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6667 0.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-0.06111 L -0.25417 -0.3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47" grpId="0" animBg="1"/>
      <p:bldP spid="13447" grpId="1" animBg="1"/>
      <p:bldP spid="13449" grpId="0" animBg="1"/>
      <p:bldP spid="1344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1-15</a:t>
            </a:r>
          </a:p>
        </p:txBody>
      </p:sp>
      <p:sp>
        <p:nvSpPr>
          <p:cNvPr id="61444" name="Text Box 74"/>
          <p:cNvSpPr txBox="1">
            <a:spLocks noChangeArrowheads="1"/>
          </p:cNvSpPr>
          <p:nvPr/>
        </p:nvSpPr>
        <p:spPr bwMode="auto">
          <a:xfrm>
            <a:off x="1484313" y="1114425"/>
            <a:ext cx="72024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Marginal utility is the extra usefulness or satisfaction a person receives from getting or using one more unit of a product. </a:t>
            </a:r>
            <a:r>
              <a:rPr lang="en-US" altLang="en-US" b="1" smtClean="0">
                <a:solidFill>
                  <a:srgbClr val="FFFF99"/>
                </a:solidFill>
                <a:sym typeface="Wingdings" pitchFamily="2" charset="2"/>
              </a:rPr>
              <a:t></a:t>
            </a:r>
            <a:endParaRPr lang="en-US" altLang="en-US" sz="2800" smtClean="0">
              <a:solidFill>
                <a:srgbClr val="FFFFFF"/>
              </a:solidFill>
            </a:endParaRPr>
          </a:p>
        </p:txBody>
      </p:sp>
      <p:sp>
        <p:nvSpPr>
          <p:cNvPr id="61445" name="Text Box 75"/>
          <p:cNvSpPr txBox="1">
            <a:spLocks noChangeArrowheads="1"/>
          </p:cNvSpPr>
          <p:nvPr/>
        </p:nvSpPr>
        <p:spPr bwMode="auto">
          <a:xfrm>
            <a:off x="1484313" y="433388"/>
            <a:ext cx="5640387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smtClean="0">
                <a:solidFill>
                  <a:srgbClr val="FFCC00"/>
                </a:solidFill>
              </a:rPr>
              <a:t>Demand and Marginal Utility</a:t>
            </a:r>
            <a:endParaRPr lang="en-US" altLang="en-US" sz="3200" smtClean="0">
              <a:solidFill>
                <a:srgbClr val="E5E000"/>
              </a:solidFill>
            </a:endParaRPr>
          </a:p>
        </p:txBody>
      </p:sp>
      <p:pic>
        <p:nvPicPr>
          <p:cNvPr id="61446" name="Picture 76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7" name="Text Box 83"/>
          <p:cNvSpPr txBox="1">
            <a:spLocks noChangeArrowheads="1"/>
          </p:cNvSpPr>
          <p:nvPr/>
        </p:nvSpPr>
        <p:spPr bwMode="auto">
          <a:xfrm>
            <a:off x="1484313" y="2562225"/>
            <a:ext cx="72024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The principle of diminishing marginal utility states that the satisfaction we gain from buying a product lessens as we buy more of the same product.</a:t>
            </a:r>
          </a:p>
        </p:txBody>
      </p:sp>
    </p:spTree>
    <p:extLst>
      <p:ext uri="{BB962C8B-B14F-4D97-AF65-F5344CB8AC3E}">
        <p14:creationId xmlns:p14="http://schemas.microsoft.com/office/powerpoint/2010/main" val="19065701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Analyzing </a:t>
            </a:r>
            <a:r>
              <a:rPr lang="en-US" b="1" dirty="0" smtClean="0"/>
              <a:t>Demand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Substitution &amp; Income Effects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DIRECTIONS: Analyze the Chart on P. </a:t>
            </a:r>
            <a:r>
              <a:rPr lang="en-US" dirty="0" smtClean="0"/>
              <a:t>80 &amp; 81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80) Describe </a:t>
            </a:r>
            <a:r>
              <a:rPr lang="en-US" dirty="0" smtClean="0"/>
              <a:t>how a rise in the price of A affects the consumption of other goods based on the income effect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80) Describe </a:t>
            </a:r>
            <a:r>
              <a:rPr lang="en-US" dirty="0" smtClean="0"/>
              <a:t>how a decrease in the price of A affects the consumption of other goods based on the substitution effect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80) Explain </a:t>
            </a:r>
            <a:r>
              <a:rPr lang="en-US" dirty="0" smtClean="0"/>
              <a:t>the difference between the income effect and the substitution effect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81) What is the difference between an individual demand schedule &amp; a market demand schedule?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(P. 81) How does the market demand for pizza change when  the price falls from $2.50 to $1.00 per slide?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alt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alt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</TotalTime>
  <Words>578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12_TP030004031</vt:lpstr>
      <vt:lpstr>1_Default Design</vt:lpstr>
      <vt:lpstr>2_Default Design</vt:lpstr>
      <vt:lpstr>Blank Presentation</vt:lpstr>
      <vt:lpstr>Wednesday September 23, 2015 Mr. Goblirsch – Economics</vt:lpstr>
      <vt:lpstr>DEMAND SUMMARY READING</vt:lpstr>
      <vt:lpstr>Chapter 4:  Demand</vt:lpstr>
      <vt:lpstr>Changes in Demand:  Substitutes can be used in the place of another good when prices change. </vt:lpstr>
      <vt:lpstr>Changes in Demand:  A person’s demand for an item can be effected by their income.</vt:lpstr>
      <vt:lpstr>Demand Schedules &amp; Graphs</vt:lpstr>
      <vt:lpstr>Change in the Quantity Demanded Movement along the Demand Curve</vt:lpstr>
      <vt:lpstr>Section 1-15</vt:lpstr>
      <vt:lpstr>Analyzing Demand: Substitution &amp; Income Effects</vt:lpstr>
      <vt:lpstr>INDEPENDENT PRACTICE:  Chapter 4-1: Demand Vocab Boxes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99</cp:revision>
  <cp:lastPrinted>2014-09-04T13:38:36Z</cp:lastPrinted>
  <dcterms:created xsi:type="dcterms:W3CDTF">2014-08-15T02:55:38Z</dcterms:created>
  <dcterms:modified xsi:type="dcterms:W3CDTF">2015-09-23T15:35:15Z</dcterms:modified>
</cp:coreProperties>
</file>