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12"/>
  </p:handoutMasterIdLst>
  <p:sldIdLst>
    <p:sldId id="271" r:id="rId4"/>
    <p:sldId id="273" r:id="rId5"/>
    <p:sldId id="274" r:id="rId6"/>
    <p:sldId id="275" r:id="rId7"/>
    <p:sldId id="276" r:id="rId8"/>
    <p:sldId id="278" r:id="rId9"/>
    <p:sldId id="281" r:id="rId10"/>
    <p:sldId id="280" r:id="rId1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E6B35-CE03-4989-A296-FE8E874A0D4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3CBC6-D67F-4277-A940-E4D8D831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52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781DD4A4-E2F1-478B-88F4-BF8D74CD0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602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BBA29653-444C-44F7-A5DC-2482A8D04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980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C7E9C74E-4865-48E1-9D32-21F2BD578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150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A0AD8F2-2D60-424E-9865-14A7490632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657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CD32F85E-1FCA-4106-B861-AF82F0412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793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7441C40F-962A-4E77-8D4C-F5061C499A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502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D65A71F5-3951-4148-8C77-901379E09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790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93E8B253-1D5B-472B-B689-F751C1725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47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BF35446-F9BA-4CD6-8B4C-3DE77F337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733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46835B7-53BB-4E2E-AD4D-B708DD35C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650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0AC45F47-B3BF-4E96-9544-6324F15D0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1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451B7-C9CE-4245-9F35-694797154E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512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6D6C-8E3D-41AF-8346-D03CF7AC10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07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B0584-B8A5-42EB-B7B9-B77E60A9F4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31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0CF7D-B658-4DA8-9EAD-E425801B4DB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280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ADCA0-7AD0-460F-B084-800C2777CC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05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C511-29E1-4758-A953-ED9888393F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146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565C7-12CC-46C6-8AF0-574D47D5D5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8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B7BC-363A-4112-BBED-1FBF16E083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248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BACE6-83B0-4C74-B1B1-BD98F03EF7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731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FCD4A-1C19-48DE-AE94-36BCF40E97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475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F44E0-A402-4CA8-A547-4BB4D48188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249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0FD536-C23F-4105-A085-5A00019A30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3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40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fontAlgn="base">
              <a:defRPr/>
            </a:pPr>
            <a:fld id="{F52371D2-A856-4538-95FF-106F7A1A6763}" type="slidenum">
              <a:rPr lang="en-US" altLang="en-US"/>
              <a:pPr fontAlgn="base">
                <a:defRPr/>
              </a:pPr>
              <a:t>‹#›</a:t>
            </a:fld>
            <a:endParaRPr lang="en-US" altLang="en-US"/>
          </a:p>
        </p:txBody>
      </p:sp>
      <p:pic>
        <p:nvPicPr>
          <p:cNvPr id="3075" name="Picture 25" descr="c0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3077" name="Picture 27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1004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3206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CE92C1-4587-4A73-B7EA-B8BAF7A5113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epp%20/3%20129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hyperlink" Target="Presentation%20Plus!%20EPP:Extras:PPlus!%20EPP%20Help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September 24,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OBJECTIVE – </a:t>
            </a:r>
            <a:r>
              <a:rPr lang="en-US" sz="2200" b="1" u="sng" dirty="0" smtClean="0">
                <a:solidFill>
                  <a:schemeClr val="tx2"/>
                </a:solidFill>
              </a:rPr>
              <a:t>S</a:t>
            </a:r>
            <a:r>
              <a:rPr lang="en-US" sz="2200" b="1" dirty="0" smtClean="0">
                <a:solidFill>
                  <a:schemeClr val="tx2"/>
                </a:solidFill>
              </a:rPr>
              <a:t>tudents </a:t>
            </a:r>
            <a:r>
              <a:rPr lang="en-US" sz="2200" b="1" u="sng" dirty="0" smtClean="0">
                <a:solidFill>
                  <a:schemeClr val="tx2"/>
                </a:solidFill>
              </a:rPr>
              <a:t>W</a:t>
            </a:r>
            <a:r>
              <a:rPr lang="en-US" sz="2200" b="1" dirty="0" smtClean="0">
                <a:solidFill>
                  <a:schemeClr val="tx2"/>
                </a:solidFill>
              </a:rPr>
              <a:t>ill </a:t>
            </a:r>
            <a:r>
              <a:rPr lang="en-US" sz="2200" b="1" u="sng" dirty="0" smtClean="0">
                <a:solidFill>
                  <a:schemeClr val="tx2"/>
                </a:solidFill>
              </a:rPr>
              <a:t>B</a:t>
            </a:r>
            <a:r>
              <a:rPr lang="en-US" sz="2200" b="1" dirty="0" smtClean="0">
                <a:solidFill>
                  <a:schemeClr val="tx2"/>
                </a:solidFill>
              </a:rPr>
              <a:t>e </a:t>
            </a:r>
            <a:r>
              <a:rPr lang="en-US" sz="2200" b="1" u="sng" dirty="0" smtClean="0">
                <a:solidFill>
                  <a:schemeClr val="tx2"/>
                </a:solidFill>
              </a:rPr>
              <a:t>A</a:t>
            </a:r>
            <a:r>
              <a:rPr lang="en-US" sz="2200" b="1" dirty="0" smtClean="0">
                <a:solidFill>
                  <a:schemeClr val="tx2"/>
                </a:solidFill>
              </a:rPr>
              <a:t>ble </a:t>
            </a:r>
            <a:r>
              <a:rPr lang="en-US" sz="2200" b="1" u="sng" dirty="0" smtClean="0">
                <a:solidFill>
                  <a:schemeClr val="tx2"/>
                </a:solidFill>
              </a:rPr>
              <a:t>T</a:t>
            </a:r>
            <a:r>
              <a:rPr lang="en-US" sz="2200" b="1" dirty="0" smtClean="0">
                <a:solidFill>
                  <a:schemeClr val="tx2"/>
                </a:solidFill>
              </a:rPr>
              <a:t>o – SWBAT:</a:t>
            </a:r>
            <a:endParaRPr lang="en-US" sz="22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 smtClean="0"/>
              <a:t> - Analyze the Dow to determine if stock values increased or decreased.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- Identify the law of demand and </a:t>
            </a:r>
            <a:r>
              <a:rPr lang="en-US" sz="2200" dirty="0" smtClean="0"/>
              <a:t>graph changes </a:t>
            </a:r>
            <a:r>
              <a:rPr lang="en-US" sz="2200" dirty="0" smtClean="0"/>
              <a:t>in quantity demanded.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AGENDA: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Pay Day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COMPETITION: The DOW Stock Simulation Week 6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VIDEO CLIP: Crash Course Economics: Supply &amp; Demand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GRAPHING: Demand Curve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Pay Day WARM-UP</a:t>
            </a:r>
            <a:r>
              <a:rPr lang="en-US" sz="22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Take out and sign-in to your </a:t>
            </a:r>
            <a:r>
              <a:rPr lang="en-US" sz="2400" dirty="0" err="1" smtClean="0">
                <a:solidFill>
                  <a:prstClr val="black"/>
                </a:solidFill>
              </a:rPr>
              <a:t>ChromeBook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Go to Google Classroom and open the </a:t>
            </a:r>
            <a:r>
              <a:rPr lang="en-US" sz="2400" dirty="0">
                <a:solidFill>
                  <a:prstClr val="black"/>
                </a:solidFill>
              </a:rPr>
              <a:t>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Complete the </a:t>
            </a:r>
            <a:r>
              <a:rPr lang="en-US" sz="2400" dirty="0" smtClean="0">
                <a:solidFill>
                  <a:prstClr val="black"/>
                </a:solidFill>
              </a:rPr>
              <a:t>Time Sheet </a:t>
            </a:r>
            <a:r>
              <a:rPr lang="en-US" sz="2400" dirty="0">
                <a:solidFill>
                  <a:prstClr val="black"/>
                </a:solidFill>
              </a:rPr>
              <a:t>form for this week’s pay check.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 Our current Tax Rate is 28%, so put 0.28 in the TAX RATE column </a:t>
            </a:r>
            <a:r>
              <a:rPr lang="en-US" sz="2400" dirty="0" smtClean="0">
                <a:solidFill>
                  <a:prstClr val="black"/>
                </a:solidFill>
              </a:rPr>
              <a:t>(The Sheriff will be coming around </a:t>
            </a:r>
            <a:r>
              <a:rPr lang="en-US" sz="2400" dirty="0">
                <a:solidFill>
                  <a:prstClr val="black"/>
                </a:solidFill>
              </a:rPr>
              <a:t>to make sure it’s accurate)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your weekly deposit in your Account. </a:t>
            </a:r>
            <a:r>
              <a:rPr lang="en-US" sz="2400" dirty="0" smtClean="0">
                <a:solidFill>
                  <a:prstClr val="black"/>
                </a:solidFill>
              </a:rPr>
              <a:t>(The Clerk </a:t>
            </a:r>
            <a:r>
              <a:rPr lang="en-US" sz="2400" dirty="0">
                <a:solidFill>
                  <a:prstClr val="black"/>
                </a:solidFill>
              </a:rPr>
              <a:t>will be coming around to stamp your account forms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0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COMPETITION:</a:t>
            </a:r>
            <a:br>
              <a:rPr lang="en-US" b="1" u="sng" dirty="0" smtClean="0"/>
            </a:br>
            <a:r>
              <a:rPr lang="en-US" b="1" u="sng" dirty="0" smtClean="0"/>
              <a:t>Tracking The DOW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Use one of the following websites to track the current price for your 5 DOW stocks:</a:t>
            </a:r>
          </a:p>
          <a:p>
            <a:pPr marL="914400" lvl="1" indent="-514350"/>
            <a:r>
              <a:rPr lang="en-US" dirty="0" smtClean="0"/>
              <a:t>finance.yahoo.com</a:t>
            </a:r>
          </a:p>
          <a:p>
            <a:pPr marL="914400" lvl="1" indent="-514350"/>
            <a:r>
              <a:rPr lang="en-US" dirty="0" smtClean="0"/>
              <a:t>money.cnn.com</a:t>
            </a:r>
          </a:p>
          <a:p>
            <a:pPr marL="914400" lvl="1" indent="-514350"/>
            <a:r>
              <a:rPr lang="en-US" dirty="0" smtClean="0"/>
              <a:t>marketwatch.com</a:t>
            </a:r>
          </a:p>
          <a:p>
            <a:pPr marL="914400" lvl="1" indent="-514350"/>
            <a:r>
              <a:rPr lang="en-US" dirty="0" smtClean="0"/>
              <a:t>google.com/finance</a:t>
            </a:r>
          </a:p>
          <a:p>
            <a:pPr marL="514350" lvl="0" indent="-514350">
              <a:buFont typeface="+mj-lt"/>
              <a:buAutoNum type="arabicParenR"/>
            </a:pPr>
            <a:endParaRPr lang="en-US" sz="22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Get a “live” current price for your 5 DOW stocks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Go to your Stock Simulation sheet in Google Classroom, “UNSUBMIT” from last week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Fill out your Stock sheet for Week 6 by typing the price into the column “Price Per Share Week 6”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Each week, the 3 students who have the highest “CHANGE from LAST WEEK” will receive an individual bonus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3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3" descr="c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Figure 4.3</a:t>
            </a:r>
          </a:p>
        </p:txBody>
      </p:sp>
      <p:pic>
        <p:nvPicPr>
          <p:cNvPr id="75780" name="Picture 3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475" y="6402388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4" descr="exit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6402388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6" descr="Bback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6402388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3" name="Picture 12" descr="S2_hea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2875" y="0"/>
            <a:ext cx="13795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4" name="Picture 2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6397625"/>
            <a:ext cx="366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7097" name="Text Box 25"/>
          <p:cNvSpPr txBox="1">
            <a:spLocks noChangeArrowheads="1"/>
          </p:cNvSpPr>
          <p:nvPr/>
        </p:nvSpPr>
        <p:spPr bwMode="auto">
          <a:xfrm>
            <a:off x="1484313" y="433388"/>
            <a:ext cx="633859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  <a:latin typeface="Arial" charset="0"/>
              </a:rPr>
              <a:t>Change in Quantity Demanded</a:t>
            </a:r>
            <a:endParaRPr lang="en-US" altLang="en-US" dirty="0" smtClean="0">
              <a:solidFill>
                <a:srgbClr val="E5E000"/>
              </a:solidFill>
              <a:latin typeface="Arial" charset="0"/>
            </a:endParaRPr>
          </a:p>
        </p:txBody>
      </p:sp>
      <p:pic>
        <p:nvPicPr>
          <p:cNvPr id="75786" name="Picture 26" descr="windows_help">
            <a:hlinkClick r:id="rId8" action="ppaction://program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588" y="6402388"/>
            <a:ext cx="3937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7" name="Picture 27" descr="apple_help">
            <a:hlinkClick r:id="rId10" action="ppaction://program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6402388"/>
            <a:ext cx="3937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8" name="Picture 30" descr="38"/>
          <p:cNvPicPr>
            <a:picLocks noGrp="1" noChangeAspect="1" noChangeArrowheads="1"/>
          </p:cNvPicPr>
          <p:nvPr>
            <p:ph idx="1"/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096000" cy="5121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5881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8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9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Demand Curve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733800"/>
            <a:ext cx="2209800" cy="3124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Draw the Demand Curve to the right on your graph paper 2 separate times.  Draw the curve and the points A - E</a:t>
            </a:r>
            <a:endParaRPr lang="en-US" sz="2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505200" y="24384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645891" y="3200400"/>
            <a:ext cx="2309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943601" y="3962400"/>
            <a:ext cx="2308" cy="204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86600" y="4657860"/>
            <a:ext cx="1" cy="1345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458201" y="5486400"/>
            <a:ext cx="2308" cy="552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514600" y="6096000"/>
            <a:ext cx="65532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766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2245" y="6042545"/>
            <a:ext cx="61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3110" y="6014713"/>
            <a:ext cx="62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73801" y="6024093"/>
            <a:ext cx="62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45402" y="6024093"/>
            <a:ext cx="62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70854"/>
              </p:ext>
            </p:extLst>
          </p:nvPr>
        </p:nvGraphicFramePr>
        <p:xfrm>
          <a:off x="0" y="27904"/>
          <a:ext cx="2223752" cy="352506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1876"/>
                <a:gridCol w="1111876"/>
              </a:tblGrid>
              <a:tr h="65789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DEMAND SCHEDULE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9801"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PRICE ($)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Quantity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Demanded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4698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98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8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98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8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24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Increase in Quantity Demanded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22098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Draw an arrow from one point to another representing an increase in the quantity demanded. </a:t>
            </a:r>
            <a:endParaRPr lang="en-US" sz="24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276600" y="2498436"/>
            <a:ext cx="1166936" cy="685800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>
            <a:off x="4645891" y="3276600"/>
            <a:ext cx="1166936" cy="685800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>
          <a:xfrm>
            <a:off x="5821363" y="3962400"/>
            <a:ext cx="1038472" cy="695460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>
          <a:xfrm>
            <a:off x="7086600" y="4800600"/>
            <a:ext cx="1166936" cy="685800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5" name="Straight Connector 4"/>
          <p:cNvCxnSpPr/>
          <p:nvPr/>
        </p:nvCxnSpPr>
        <p:spPr>
          <a:xfrm>
            <a:off x="3505200" y="24384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645891" y="3200400"/>
            <a:ext cx="2309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943601" y="3962400"/>
            <a:ext cx="2308" cy="204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86600" y="4657860"/>
            <a:ext cx="1" cy="1345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458201" y="5486400"/>
            <a:ext cx="2308" cy="552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514600" y="6096000"/>
            <a:ext cx="65532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766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2245" y="6042545"/>
            <a:ext cx="61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3110" y="6014713"/>
            <a:ext cx="62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73801" y="6024093"/>
            <a:ext cx="62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45402" y="6024093"/>
            <a:ext cx="62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140787"/>
              </p:ext>
            </p:extLst>
          </p:nvPr>
        </p:nvGraphicFramePr>
        <p:xfrm>
          <a:off x="0" y="4385684"/>
          <a:ext cx="2223752" cy="24723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1876"/>
                <a:gridCol w="1111876"/>
              </a:tblGrid>
              <a:tr h="5215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DEMAND SCHEDULE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44">
                <a:tc>
                  <a:txBody>
                    <a:bodyPr/>
                    <a:lstStyle/>
                    <a:p>
                      <a:pPr algn="ctr"/>
                      <a:endParaRPr lang="en-US" sz="11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PRICE ($)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Quantity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Demanded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20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Decrease in Quantity Demanded</a:t>
            </a:r>
            <a:endParaRPr lang="en-US" b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934200" y="4648200"/>
            <a:ext cx="1295400" cy="811906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>
          <a:xfrm flipH="1" flipV="1">
            <a:off x="5638800" y="3912494"/>
            <a:ext cx="1143000" cy="735706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 flipH="1" flipV="1">
            <a:off x="4495800" y="3200400"/>
            <a:ext cx="1143000" cy="712094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 flipH="1" flipV="1">
            <a:off x="3276600" y="2388494"/>
            <a:ext cx="1148902" cy="811906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 flipH="1">
            <a:off x="8458201" y="5486400"/>
            <a:ext cx="2308" cy="552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86600" y="4657860"/>
            <a:ext cx="1" cy="1345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943601" y="3962400"/>
            <a:ext cx="2308" cy="204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45891" y="3200400"/>
            <a:ext cx="2309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24384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22098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Draw an arrow from one point to another representing a decrease in the quantity demanded. 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2514600" y="6096000"/>
            <a:ext cx="65532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2245" y="6042545"/>
            <a:ext cx="61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3110" y="6014713"/>
            <a:ext cx="62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3801" y="6024093"/>
            <a:ext cx="62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45402" y="6024093"/>
            <a:ext cx="62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05079"/>
              </p:ext>
            </p:extLst>
          </p:nvPr>
        </p:nvGraphicFramePr>
        <p:xfrm>
          <a:off x="0" y="4385684"/>
          <a:ext cx="2223752" cy="24723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1876"/>
                <a:gridCol w="1111876"/>
              </a:tblGrid>
              <a:tr h="5215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DEMAND SCHEDULE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44">
                <a:tc>
                  <a:txBody>
                    <a:bodyPr/>
                    <a:lstStyle/>
                    <a:p>
                      <a:pPr algn="ctr"/>
                      <a:endParaRPr lang="en-US" sz="11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PRICE ($)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Quantity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Demanded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51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Analyzing Demand:</a:t>
            </a:r>
            <a:br>
              <a:rPr lang="en-US" b="1" dirty="0" smtClean="0"/>
            </a:br>
            <a:r>
              <a:rPr lang="en-US" b="1" dirty="0" smtClean="0"/>
              <a:t>Substitution &amp; Income Effects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DIRECTIONS: Analyze the Chart on P. 80 &amp; 81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80) Describe how a rise in the price of A affects the consumption of other goods based on the income effect.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80) Describe how a decrease in the price of A affects the consumption of other goods based on the substitution effect.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80) Explain the difference between the income effect and the substitution effect.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81) What is the difference between an individual demand schedule &amp; a market demand schedule?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81) How does the market demand for pizza change when  the price falls from $2.50 to $1.00 per slide?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1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519130"/>
              </p:ext>
            </p:extLst>
          </p:nvPr>
        </p:nvGraphicFramePr>
        <p:xfrm>
          <a:off x="0" y="0"/>
          <a:ext cx="9164320" cy="682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30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210030"/>
      </p:ext>
    </p:extLst>
  </p:cSld>
  <p:clrMapOvr>
    <a:masterClrMapping/>
  </p:clrMapOvr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alt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alt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539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12_TP030004031</vt:lpstr>
      <vt:lpstr>Blank Presentation</vt:lpstr>
      <vt:lpstr>2_Default Design</vt:lpstr>
      <vt:lpstr>Friday September 24, 2015 Mr. Goblirsch – Economics</vt:lpstr>
      <vt:lpstr>COMPETITION: Tracking The DOW</vt:lpstr>
      <vt:lpstr>Figure 4.3</vt:lpstr>
      <vt:lpstr>Demand Curve</vt:lpstr>
      <vt:lpstr>Increase in Quantity Demanded</vt:lpstr>
      <vt:lpstr>Decrease in Quantity Demanded</vt:lpstr>
      <vt:lpstr>Analyzing Demand: Substitution &amp; Income Effects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69</cp:revision>
  <cp:lastPrinted>2015-09-24T13:42:11Z</cp:lastPrinted>
  <dcterms:created xsi:type="dcterms:W3CDTF">2014-08-15T02:55:38Z</dcterms:created>
  <dcterms:modified xsi:type="dcterms:W3CDTF">2015-09-24T18:14:46Z</dcterms:modified>
</cp:coreProperties>
</file>