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  <p:sldMasterId id="2147483771" r:id="rId3"/>
    <p:sldMasterId id="2147483783" r:id="rId4"/>
    <p:sldMasterId id="2147483795" r:id="rId5"/>
  </p:sldMasterIdLst>
  <p:handoutMasterIdLst>
    <p:handoutMasterId r:id="rId28"/>
  </p:handoutMasterIdLst>
  <p:sldIdLst>
    <p:sldId id="289" r:id="rId6"/>
    <p:sldId id="315" r:id="rId7"/>
    <p:sldId id="319" r:id="rId8"/>
    <p:sldId id="322" r:id="rId9"/>
    <p:sldId id="318" r:id="rId10"/>
    <p:sldId id="337" r:id="rId11"/>
    <p:sldId id="323" r:id="rId12"/>
    <p:sldId id="326" r:id="rId13"/>
    <p:sldId id="327" r:id="rId14"/>
    <p:sldId id="338" r:id="rId15"/>
    <p:sldId id="328" r:id="rId16"/>
    <p:sldId id="329" r:id="rId17"/>
    <p:sldId id="330" r:id="rId18"/>
    <p:sldId id="331" r:id="rId19"/>
    <p:sldId id="339" r:id="rId20"/>
    <p:sldId id="332" r:id="rId21"/>
    <p:sldId id="333" r:id="rId22"/>
    <p:sldId id="334" r:id="rId23"/>
    <p:sldId id="340" r:id="rId24"/>
    <p:sldId id="335" r:id="rId25"/>
    <p:sldId id="341" r:id="rId26"/>
    <p:sldId id="325" r:id="rId2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F5D4-BE42-471F-917C-E85B3188C82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D06A-A26B-454F-AF55-8852E080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B171-0F82-40C4-A5CD-FF36D65CAFA4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6DBE-5299-49F5-A0F9-6A75B6A19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4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724E-66AC-41E7-8CE4-B7A289E51EC4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D000-B5F2-4786-8AC4-74CC0A307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9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C35-8F0C-4C39-AEE6-BDCFBE5C11DB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7EEB-E84C-4A64-9B20-0610ADDF2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E2C3-8550-49A7-A387-0248A899D062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2501-E1E1-40CF-B68C-39623B772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F756-D8AE-46D4-A63A-BEF01CD84B40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7236-4198-45D4-918C-4FEB9F26A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9B9A-9D5C-4B71-AC9C-354004AB59AF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C401-8598-44B5-9F73-86440BCAC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7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5356-6441-4E44-8B85-C2D0769C06FE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C2EF-20B3-4381-8E62-79C10C3FF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5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2979-A52D-4605-9CA3-0E81014C5995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031550EA-4896-4868-BC3B-333970637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0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7384-4770-41DF-AB17-055605BA3B03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EB8-4E62-4250-9E13-29B2A19E6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7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238E-5C02-4B3B-A67C-D201DEE280BD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09DE-7B1D-45BE-B028-DE3B7625E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32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38AE-5E4D-4274-A239-4DC729D7DAFA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BFC7-EDD9-4B4A-AD1A-11FCC87DA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7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8631-13FE-441B-BB35-7F3F61C50150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E664-C928-4CBA-BC9B-90F20000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3EEE-4F12-473A-9259-144E5E13E276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04FF-9391-46C3-83F0-E23EC260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1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4324-12DE-4106-BB3A-47904FC550DF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9A5E-6BFA-474B-A06E-1DCE9BC46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4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F749-3E5E-4E19-BD64-3D103812B501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264C-3BE3-475F-B363-ED8E1E81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4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AEA0-A75A-4D02-9399-1A6AB7A9EC4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AFD5-FCF3-4691-BE21-F1452561F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61D0-66AF-45C9-9062-270A48CAF58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869D-5C3C-4C9D-932B-BA47A7D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13FA-5267-4DC2-914C-299CB6849A7F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24CF-BA8D-4826-8338-16FC72F9E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3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C104-169A-4527-B340-6B6EEE7CE709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16C0-6BD7-4704-854B-B21B7A71C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3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906F-A817-4F09-BF36-FF702C1DE64B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78FD-422C-49E4-A71D-5A1462DC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1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0D1D-B875-4C0F-8C66-E5DC0CF58678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B57E-7DC2-4B56-9B5C-B55A06330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8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B35B-36DA-468E-AE79-621AF92CFCBA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DF3A-3CA4-4E5F-BFD3-37A8AFA62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81DD4A4-E2F1-478B-88F4-BF8D74CD0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47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BA29653-444C-44F7-A5DC-2482A8D04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41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7E9C74E-4865-48E1-9D32-21F2BD578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05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EA0AD8F2-2D60-424E-9865-14A749063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56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D32F85E-1FCA-4106-B861-AF82F0412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21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441C40F-962A-4E77-8D4C-F5061C499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4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4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D65A71F5-3951-4148-8C77-901379E09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52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3E8B253-1D5B-472B-B689-F751C172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53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ABF35446-F9BA-4CD6-8B4C-3DE77F337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691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E46835B7-53BB-4E2E-AD4D-B708DD35C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92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AC45F47-B3BF-4E96-9544-6324F15D0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175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7CC62-669C-4313-9963-DF1A924E4D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86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B0CE-1CAD-4A02-B626-2B5A939DC7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CAE67-DDF2-4866-8D8E-0BD1F33DA0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E12F-3608-4637-8A8A-195DBC4273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27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AE015-4BF2-46BF-A027-E7A3218586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7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0FE4E-410B-42F0-86BC-9EF2DD600F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94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078F-2C8E-405F-A990-708D30063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73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5824-73DA-4E69-B683-B59FFD597F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73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0860C-3552-4C65-B6DA-E09C19878A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9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2E444-74D6-4CEB-84A6-2C23528FAD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3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47F21-573E-4EF0-8915-DB6BF6CB0C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2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98CF17-C8CF-4445-B779-8CC1C0EA08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6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10890-CD44-4229-B80E-6E7F4B610F37}" type="datetimeFigureOut">
              <a:rPr lang="en-US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D7189-FEAD-402F-A660-DC30F8979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2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4A9A-533F-4920-ABF1-7868D39CE7ED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DBC58-6EDD-4A74-95F6-CB8B4CD9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fld id="{F52371D2-A856-4538-95FF-106F7A1A6763}" type="slidenum">
              <a:rPr lang="en-US" altLang="en-US"/>
              <a:pPr fontAlgn="base">
                <a:defRPr/>
              </a:pPr>
              <a:t>‹#›</a:t>
            </a:fld>
            <a:endParaRPr lang="en-US" altLang="en-US"/>
          </a:p>
        </p:txBody>
      </p:sp>
      <p:pic>
        <p:nvPicPr>
          <p:cNvPr id="3075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7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25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F4513-4A99-4A20-B0E4-685B7E2A37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epp%20/3%2012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hyperlink" Target="Presentation%20Plus!%20EPP:Extras:PPlus!%20EPP%20Help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Monday September 28,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Identify the factors of a change in demand, and the difference between a change in quantity demanded vs a change in demand.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11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Creating Demand Journal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PRIOR KNOWLEDGE: Change in Quantity Demanded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CONCEPT: Changes in </a:t>
            </a:r>
            <a:r>
              <a:rPr lang="en-US" sz="2000" dirty="0" smtClean="0">
                <a:solidFill>
                  <a:prstClr val="black"/>
                </a:solidFill>
              </a:rPr>
              <a:t>Demand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GROUPS: “Blast from the Past” Activity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*Business Project DUE WEDNESDAY Oct 7*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	– Make sure you complete Part 1 &amp; Part 2 of the Business Project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1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Creating Demand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Write a paragraph journal entry answering the questions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What is demand?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do companies try to create demand for </a:t>
            </a:r>
            <a:r>
              <a:rPr lang="en-US" sz="2400" dirty="0" smtClean="0"/>
              <a:t>their products</a:t>
            </a:r>
            <a:r>
              <a:rPr lang="en-US" sz="2400" dirty="0"/>
              <a:t>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do </a:t>
            </a:r>
            <a:r>
              <a:rPr lang="en-US" sz="2400" dirty="0" smtClean="0"/>
              <a:t>sales/clearance </a:t>
            </a:r>
            <a:r>
              <a:rPr lang="en-US" sz="2400" dirty="0"/>
              <a:t>at a store affect consumers?  Do you tend to make more </a:t>
            </a:r>
            <a:r>
              <a:rPr lang="en-US" sz="2400" dirty="0" smtClean="0"/>
              <a:t>purchases </a:t>
            </a:r>
            <a:r>
              <a:rPr lang="en-US" sz="2400" dirty="0"/>
              <a:t>during </a:t>
            </a:r>
            <a:r>
              <a:rPr lang="en-US" sz="2400" dirty="0" smtClean="0"/>
              <a:t>sales/clearance?</a:t>
            </a:r>
            <a:r>
              <a:rPr lang="en-US" sz="2400" dirty="0"/>
              <a:t> </a:t>
            </a:r>
            <a:r>
              <a:rPr lang="en-US" sz="2400" dirty="0" smtClean="0"/>
              <a:t> How come or why not?</a:t>
            </a:r>
            <a:endParaRPr lang="en-US" sz="2400" b="1" i="1" dirty="0">
              <a:solidFill>
                <a:srgbClr val="F2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With an increase in demand, the demand curve will shift to the ________</a:t>
            </a:r>
          </a:p>
          <a:p>
            <a:endParaRPr lang="en-US" dirty="0"/>
          </a:p>
          <a:p>
            <a:r>
              <a:rPr lang="en-US" dirty="0" smtClean="0"/>
              <a:t>With a decrease in demand, the demand curve will shift to the 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876800" cy="13716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>
                <a:solidFill>
                  <a:srgbClr val="800080"/>
                </a:solidFill>
              </a:rPr>
              <a:t>What Causes a Shift?</a:t>
            </a:r>
            <a:br>
              <a:rPr lang="en-US" altLang="en-US" sz="3600" b="1">
                <a:solidFill>
                  <a:srgbClr val="800080"/>
                </a:solidFill>
              </a:rPr>
            </a:br>
            <a:r>
              <a:rPr lang="en-US" altLang="en-US" sz="3600" b="1">
                <a:solidFill>
                  <a:srgbClr val="800080"/>
                </a:solidFill>
              </a:rPr>
              <a:t> </a:t>
            </a:r>
            <a:r>
              <a:rPr lang="en-US" altLang="en-US">
                <a:sym typeface="Wingdings 2" pitchFamily="18" charset="2"/>
              </a:rPr>
              <a:t>  Income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152900" y="2566988"/>
            <a:ext cx="838200" cy="862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00"/>
                </a:solidFill>
              </a:rPr>
              <a:t>or</a:t>
            </a:r>
          </a:p>
        </p:txBody>
      </p:sp>
      <p:pic>
        <p:nvPicPr>
          <p:cNvPr id="15373" name="Picture 13" descr="hou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29088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apart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38675"/>
            <a:ext cx="3124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152900" y="5105400"/>
            <a:ext cx="838200" cy="862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00"/>
                </a:solidFill>
              </a:rPr>
              <a:t>or</a:t>
            </a:r>
          </a:p>
        </p:txBody>
      </p:sp>
      <p:pic>
        <p:nvPicPr>
          <p:cNvPr id="15380" name="Picture 20" descr="17690-mcd-quarterpounder_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27660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220_JuicyStea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2752725" cy="296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 autoUpdateAnimBg="0"/>
      <p:bldP spid="1537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41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843463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</a:rPr>
              <a:t>Demand for Homes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800080"/>
                </a:solidFill>
              </a:rPr>
              <a:t>Income Increases</a:t>
            </a:r>
          </a:p>
        </p:txBody>
      </p:sp>
      <p:sp>
        <p:nvSpPr>
          <p:cNvPr id="17536" name="Text Box 128"/>
          <p:cNvSpPr txBox="1">
            <a:spLocks noChangeArrowheads="1"/>
          </p:cNvSpPr>
          <p:nvPr/>
        </p:nvSpPr>
        <p:spPr bwMode="auto">
          <a:xfrm>
            <a:off x="6096000" y="5029200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37" name="Line 129"/>
          <p:cNvSpPr>
            <a:spLocks noChangeShapeType="1"/>
          </p:cNvSpPr>
          <p:nvPr/>
        </p:nvSpPr>
        <p:spPr bwMode="auto">
          <a:xfrm>
            <a:off x="3048000" y="2590800"/>
            <a:ext cx="2667000" cy="2667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538" name="Line 130"/>
          <p:cNvSpPr>
            <a:spLocks noChangeShapeType="1"/>
          </p:cNvSpPr>
          <p:nvPr/>
        </p:nvSpPr>
        <p:spPr bwMode="auto">
          <a:xfrm>
            <a:off x="2743200" y="2286000"/>
            <a:ext cx="3276600" cy="3276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539" name="Text Box 131"/>
          <p:cNvSpPr txBox="1">
            <a:spLocks noChangeArrowheads="1"/>
          </p:cNvSpPr>
          <p:nvPr/>
        </p:nvSpPr>
        <p:spPr bwMode="auto">
          <a:xfrm>
            <a:off x="6400800" y="38100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543" name="Text Box 135"/>
          <p:cNvSpPr txBox="1">
            <a:spLocks noChangeArrowheads="1"/>
          </p:cNvSpPr>
          <p:nvPr/>
        </p:nvSpPr>
        <p:spPr bwMode="auto">
          <a:xfrm rot="16200000">
            <a:off x="-343694" y="3925094"/>
            <a:ext cx="34496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In $10,000 increments</a:t>
            </a:r>
          </a:p>
        </p:txBody>
      </p:sp>
    </p:spTree>
    <p:extLst>
      <p:ext uri="{BB962C8B-B14F-4D97-AF65-F5344CB8AC3E}">
        <p14:creationId xmlns:p14="http://schemas.microsoft.com/office/powerpoint/2010/main" val="1210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916 -0.1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7" grpId="0" animBg="1"/>
      <p:bldP spid="175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800080"/>
                </a:solidFill>
              </a:rPr>
              <a:t>What Causes a Shift?</a:t>
            </a:r>
            <a:br>
              <a:rPr lang="en-US" altLang="en-US" sz="3600" b="1">
                <a:solidFill>
                  <a:srgbClr val="800080"/>
                </a:solidFill>
              </a:rPr>
            </a:br>
            <a:r>
              <a:rPr lang="en-US" altLang="en-US">
                <a:solidFill>
                  <a:schemeClr val="tx1"/>
                </a:solidFill>
                <a:sym typeface="Wingdings 2" pitchFamily="18" charset="2"/>
              </a:rPr>
              <a:t>  Consumer Expectations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6391" name="Picture 7" descr="expectatio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524000"/>
            <a:ext cx="2362200" cy="228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46125" y="1924050"/>
            <a:ext cx="3825875" cy="134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Should I wait or should I buy now?</a:t>
            </a:r>
          </a:p>
        </p:txBody>
      </p:sp>
      <p:pic>
        <p:nvPicPr>
          <p:cNvPr id="16396" name="Picture 12" descr="coming%20s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33600" cy="1604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2007-01-10T215456Z_01_NOOTR_RTRIDSP_2_TECH-APPLE-IPHONE-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259013" cy="2686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sony%20%20p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2379663" cy="2655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843463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</a:rPr>
              <a:t>Demand for Cell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Phones (iPhone 4, 5, 6),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because of the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</a:rPr>
              <a:t>Expectations for iPhone 6s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0" y="5029200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48000" y="2590800"/>
            <a:ext cx="266700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19400" y="2362200"/>
            <a:ext cx="3276600" cy="3276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876800" y="52578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 rot="16200000">
            <a:off x="-343694" y="3925094"/>
            <a:ext cx="34496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In $100 increments</a:t>
            </a:r>
          </a:p>
        </p:txBody>
      </p:sp>
    </p:spTree>
    <p:extLst>
      <p:ext uri="{BB962C8B-B14F-4D97-AF65-F5344CB8AC3E}">
        <p14:creationId xmlns:p14="http://schemas.microsoft.com/office/powerpoint/2010/main" val="28333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084 0.1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Why might demand for the iPhone 5 &amp; 6 </a:t>
            </a:r>
            <a:r>
              <a:rPr lang="en-US" dirty="0" smtClean="0"/>
              <a:t>have dropped before the </a:t>
            </a:r>
            <a:r>
              <a:rPr lang="en-US" dirty="0" smtClean="0"/>
              <a:t>new iPhone </a:t>
            </a:r>
            <a:r>
              <a:rPr lang="en-US" dirty="0" smtClean="0"/>
              <a:t>6s </a:t>
            </a:r>
            <a:r>
              <a:rPr lang="en-US" dirty="0" smtClean="0"/>
              <a:t>comes 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 </a:t>
            </a:r>
            <a:r>
              <a:rPr lang="en-US" altLang="en-US" sz="4000" b="1" u="sng"/>
              <a:t>Population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038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</a:t>
            </a:r>
            <a:r>
              <a:rPr lang="en-US" altLang="en-US"/>
              <a:t>As Population grows so does demand.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more people to feed, clothe, and shelter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1103313"/>
            <a:ext cx="4475163" cy="2325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1968—200 Million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2006—300 Million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2020-2030—400 Million</a:t>
            </a:r>
          </a:p>
        </p:txBody>
      </p:sp>
      <p:pic>
        <p:nvPicPr>
          <p:cNvPr id="19470" name="Picture 14" descr="Photo / image of crowds of people for the summer 'switch-on' at Skegness in Lincoln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h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5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 </a:t>
            </a:r>
            <a:r>
              <a:rPr lang="en-US" altLang="en-US" sz="4000" b="1" u="sng"/>
              <a:t>Consumer Tastes &amp; Advertising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038600" cy="22860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/>
              <a:t>What is cool?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/>
              <a:t>What is the new thing?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/>
              <a:t>It is always changing.</a:t>
            </a:r>
          </a:p>
        </p:txBody>
      </p:sp>
      <p:pic>
        <p:nvPicPr>
          <p:cNvPr id="21509" name="Picture 5" descr="red-bull-orig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429000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BC_13057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030413" cy="28384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843463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</a:rPr>
              <a:t>Demand for “Red Bull”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800080"/>
                </a:solidFill>
              </a:rPr>
              <a:t>Consumer Taste &amp; Advertising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0" y="5029200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048000" y="2590800"/>
            <a:ext cx="2667000" cy="2667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743200" y="2286000"/>
            <a:ext cx="3276600" cy="3276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400800" y="38100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16200000">
            <a:off x="-343694" y="3925094"/>
            <a:ext cx="34496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In $10 increments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248400" y="1447800"/>
            <a:ext cx="2895600" cy="990600"/>
          </a:xfrm>
          <a:prstGeom prst="wedgeRectCallout">
            <a:avLst>
              <a:gd name="adj1" fmla="val -37005"/>
              <a:gd name="adj2" fmla="val 125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Which way will Red Bull fly?</a:t>
            </a:r>
          </a:p>
        </p:txBody>
      </p:sp>
    </p:spTree>
    <p:extLst>
      <p:ext uri="{BB962C8B-B14F-4D97-AF65-F5344CB8AC3E}">
        <p14:creationId xmlns:p14="http://schemas.microsoft.com/office/powerpoint/2010/main" val="36045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916 -0.1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/>
      <p:bldP spid="235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Companies will spend millions of dollars on advertising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6456363" cy="1116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Factors Affecting</a:t>
            </a:r>
            <a:br>
              <a:rPr lang="en-US" sz="5400" dirty="0" smtClean="0"/>
            </a:br>
            <a:r>
              <a:rPr lang="en-US" sz="5400" dirty="0" smtClean="0"/>
              <a:t>Demand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73175" y="2578100"/>
            <a:ext cx="6511925" cy="7381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/>
              <a:t>Chapter 4 Section </a:t>
            </a:r>
            <a:r>
              <a:rPr sz="1800" dirty="0" smtClean="0"/>
              <a:t>2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588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4000" b="1" u="sng"/>
              <a:t>Price of Related Goods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7338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ym typeface="Wingdings 2" pitchFamily="18" charset="2"/>
              </a:rPr>
              <a:t>  Complements—Two goods that are bought &amp; sold together.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3810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sym typeface="Wingdings 2" pitchFamily="18" charset="2"/>
              </a:rPr>
              <a:t>  Substitutes—Goods that are used in place of one another.</a:t>
            </a:r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22536" name="Picture 8" descr="7939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95713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xbox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962400"/>
            <a:ext cx="210978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324600" y="4502150"/>
            <a:ext cx="69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00"/>
                </a:solidFill>
              </a:rPr>
              <a:t>&amp;</a:t>
            </a:r>
          </a:p>
        </p:txBody>
      </p:sp>
      <p:pic>
        <p:nvPicPr>
          <p:cNvPr id="22543" name="Picture 15" descr="sony%20%20p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197485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autoUpdateAnimBg="0"/>
      <p:bldP spid="2254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A complement good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“Blast From The Past” Assignment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Create a list of </a:t>
            </a:r>
            <a:r>
              <a:rPr lang="en-US" altLang="en-US" b="1" dirty="0">
                <a:solidFill>
                  <a:schemeClr val="bg1"/>
                </a:solidFill>
              </a:rPr>
              <a:t>8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items </a:t>
            </a:r>
            <a:r>
              <a:rPr lang="en-US" altLang="en-US" b="1" dirty="0" smtClean="0">
                <a:solidFill>
                  <a:schemeClr val="bg1"/>
                </a:solidFill>
              </a:rPr>
              <a:t>(2 per each member of the </a:t>
            </a:r>
            <a:r>
              <a:rPr lang="en-US" altLang="en-US" b="1" dirty="0" smtClean="0">
                <a:solidFill>
                  <a:schemeClr val="bg1"/>
                </a:solidFill>
              </a:rPr>
              <a:t>pod) </a:t>
            </a:r>
            <a:r>
              <a:rPr lang="en-US" altLang="en-US" b="1" dirty="0" smtClean="0">
                <a:solidFill>
                  <a:schemeClr val="bg1"/>
                </a:solidFill>
              </a:rPr>
              <a:t>from </a:t>
            </a:r>
            <a:r>
              <a:rPr lang="en-US" altLang="en-US" b="1" dirty="0" smtClean="0">
                <a:solidFill>
                  <a:schemeClr val="bg1"/>
                </a:solidFill>
              </a:rPr>
              <a:t>the past decade or two that were once the most </a:t>
            </a:r>
            <a:r>
              <a:rPr lang="en-US" altLang="en-US" b="1" dirty="0" smtClean="0">
                <a:solidFill>
                  <a:schemeClr val="bg1"/>
                </a:solidFill>
              </a:rPr>
              <a:t>demanded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product in its genre that are no longer at the top…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</a:rPr>
              <a:t>Product choices can be anything from clothing to food to cars…anything goes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</a:rPr>
              <a:t>Once </a:t>
            </a:r>
            <a:r>
              <a:rPr lang="en-US" altLang="en-US" b="1" dirty="0" smtClean="0">
                <a:solidFill>
                  <a:schemeClr val="bg1"/>
                </a:solidFill>
              </a:rPr>
              <a:t>a list </a:t>
            </a:r>
            <a:r>
              <a:rPr lang="en-US" altLang="en-US" b="1" dirty="0" smtClean="0">
                <a:solidFill>
                  <a:schemeClr val="bg1"/>
                </a:solidFill>
              </a:rPr>
              <a:t>is created give a brief explanation of why the product is no longer number one in its particular market…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Was it a marketing flaw? 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Is there a better alternative choice? 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Did peoples income changes cause it? 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Maybe it’s a combination of several factors…be </a:t>
            </a:r>
            <a:r>
              <a:rPr lang="en-US" altLang="en-US" b="1" dirty="0" smtClean="0">
                <a:solidFill>
                  <a:schemeClr val="bg1"/>
                </a:solidFill>
              </a:rPr>
              <a:t>specific</a:t>
            </a:r>
            <a:endParaRPr lang="en-US" altLang="en-US" b="1" dirty="0" smtClean="0">
              <a:solidFill>
                <a:schemeClr val="bg1"/>
              </a:solidFill>
            </a:endParaRPr>
          </a:p>
          <a:p>
            <a:pPr lvl="0" eaLnBrk="1" hangingPunct="1"/>
            <a:endParaRPr lang="en-US" altLang="en-US" b="1" dirty="0" smtClean="0">
              <a:solidFill>
                <a:prstClr val="white"/>
              </a:solidFill>
            </a:endParaRPr>
          </a:p>
          <a:p>
            <a:pPr lvl="0" eaLnBrk="1" hangingPunct="1"/>
            <a:r>
              <a:rPr lang="en-US" altLang="en-US" b="1" dirty="0" smtClean="0">
                <a:solidFill>
                  <a:prstClr val="white"/>
                </a:solidFill>
              </a:rPr>
              <a:t>SUMMARY </a:t>
            </a:r>
            <a:r>
              <a:rPr lang="en-US" altLang="en-US" b="1" dirty="0">
                <a:solidFill>
                  <a:prstClr val="white"/>
                </a:solidFill>
              </a:rPr>
              <a:t>OF DIRECTIONS: 2 Parts</a:t>
            </a:r>
          </a:p>
          <a:p>
            <a:pPr lvl="1" eaLnBrk="1" hangingPunct="1"/>
            <a:r>
              <a:rPr lang="en-US" altLang="en-US" b="1" dirty="0">
                <a:solidFill>
                  <a:prstClr val="white"/>
                </a:solidFill>
              </a:rPr>
              <a:t>Part 1 – List Product</a:t>
            </a:r>
          </a:p>
          <a:p>
            <a:pPr lvl="1" eaLnBrk="1" hangingPunct="1"/>
            <a:r>
              <a:rPr lang="en-US" altLang="en-US" b="1" dirty="0">
                <a:solidFill>
                  <a:prstClr val="white"/>
                </a:solidFill>
              </a:rPr>
              <a:t>Part 2 – Description of why product is no longer in </a:t>
            </a:r>
            <a:r>
              <a:rPr lang="en-US" altLang="en-US" b="1" dirty="0" smtClean="0">
                <a:solidFill>
                  <a:prstClr val="white"/>
                </a:solidFill>
              </a:rPr>
              <a:t>demand</a:t>
            </a:r>
            <a:endParaRPr lang="en-US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PRIOR KNOWLEDGE</a:t>
            </a: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sz="3600" b="1" u="sng" dirty="0" smtClean="0">
                <a:solidFill>
                  <a:schemeClr val="bg1"/>
                </a:solidFill>
              </a:rPr>
              <a:t>Change in the Quantity Demanded</a:t>
            </a:r>
            <a:endParaRPr lang="en-US" alt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-19318" y="1219200"/>
            <a:ext cx="9144000" cy="1600199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Movement along the demand curve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</a:rPr>
              <a:t>Income changes and potential alternative goods and services can cause this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7882" y="2286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u="sng" dirty="0" smtClean="0">
                <a:solidFill>
                  <a:schemeClr val="bg1"/>
                </a:solidFill>
              </a:rPr>
              <a:t>The Income/Substitution Effect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1242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Income Effect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Change in price alters a persons real income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Substitution Effect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Quantity demanded changes as price of substitutes or trade-offs incr./</a:t>
            </a:r>
            <a:r>
              <a:rPr lang="en-US" altLang="en-US" b="1" dirty="0" err="1" smtClean="0">
                <a:solidFill>
                  <a:schemeClr val="bg1"/>
                </a:solidFill>
              </a:rPr>
              <a:t>decr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en-US" b="1" dirty="0" smtClean="0"/>
              <a:t>EX) Rise in the ticket prices for an NFL team = 	change in quantity demanded (possibly because of the availability of NFL Sunday Ticket = Substitute)</a:t>
            </a:r>
          </a:p>
          <a:p>
            <a:pPr eaLnBrk="1" hangingPunct="1"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Change in Demand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11785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The willingness to buy a certain product changes even though there is no price change</a:t>
            </a:r>
          </a:p>
          <a:p>
            <a:pPr eaLnBrk="1" hangingPunct="1"/>
            <a:endParaRPr lang="en-US" altLang="en-US" sz="4000" b="1" dirty="0" smtClean="0"/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533400" y="2057400"/>
            <a:ext cx="83058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A change in demand is when people buy different amounts of the product at the same prices.</a:t>
            </a:r>
          </a:p>
        </p:txBody>
      </p:sp>
    </p:spTree>
    <p:extLst>
      <p:ext uri="{BB962C8B-B14F-4D97-AF65-F5344CB8AC3E}">
        <p14:creationId xmlns:p14="http://schemas.microsoft.com/office/powerpoint/2010/main" val="24530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Factors Affecting Demand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Two factors that affect demand of a good or service</a:t>
            </a:r>
          </a:p>
          <a:p>
            <a:pPr lvl="1" eaLnBrk="1" hangingPunct="1"/>
            <a:r>
              <a:rPr lang="en-US" altLang="en-US" b="1" dirty="0" smtClean="0"/>
              <a:t>Change in the quantity </a:t>
            </a:r>
            <a:r>
              <a:rPr lang="en-US" altLang="en-US" b="1" dirty="0" smtClean="0"/>
              <a:t>demanded (Price changes)</a:t>
            </a:r>
            <a:endParaRPr lang="en-US" altLang="en-US" b="1" dirty="0" smtClean="0"/>
          </a:p>
          <a:p>
            <a:pPr lvl="1" eaLnBrk="1" hangingPunct="1"/>
            <a:r>
              <a:rPr lang="en-US" altLang="en-US" b="1" dirty="0" smtClean="0"/>
              <a:t>Change in the </a:t>
            </a:r>
            <a:r>
              <a:rPr lang="en-US" altLang="en-US" b="1" dirty="0" smtClean="0"/>
              <a:t>demand (Price stays the same)</a:t>
            </a:r>
            <a:endParaRPr lang="en-US" altLang="en-US" b="1" dirty="0" smtClean="0"/>
          </a:p>
          <a:p>
            <a:pPr lvl="2" eaLnBrk="1" hangingPunct="1"/>
            <a:r>
              <a:rPr lang="en-US" altLang="en-US" b="1" dirty="0" smtClean="0"/>
              <a:t>What is the difference between these?</a:t>
            </a:r>
          </a:p>
        </p:txBody>
      </p:sp>
    </p:spTree>
    <p:extLst>
      <p:ext uri="{BB962C8B-B14F-4D97-AF65-F5344CB8AC3E}">
        <p14:creationId xmlns:p14="http://schemas.microsoft.com/office/powerpoint/2010/main" val="877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A change in demand and change in quantity demanded are different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3" descr="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2-10 </a:t>
            </a:r>
          </a:p>
        </p:txBody>
      </p:sp>
      <p:pic>
        <p:nvPicPr>
          <p:cNvPr id="78852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2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20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17" name="Text Box 21"/>
          <p:cNvSpPr txBox="1">
            <a:spLocks noChangeArrowheads="1"/>
          </p:cNvSpPr>
          <p:nvPr/>
        </p:nvSpPr>
        <p:spPr bwMode="auto">
          <a:xfrm>
            <a:off x="1484313" y="433388"/>
            <a:ext cx="4670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Change in Demand </a:t>
            </a:r>
            <a:r>
              <a:rPr lang="en-US" altLang="en-US" b="1" smtClean="0">
                <a:solidFill>
                  <a:srgbClr val="FFCC00"/>
                </a:solidFill>
                <a:latin typeface="Arial" charset="0"/>
              </a:rPr>
              <a:t>(cont.)</a:t>
            </a:r>
            <a:endParaRPr lang="en-US" altLang="en-US" smtClean="0">
              <a:solidFill>
                <a:srgbClr val="E5E000"/>
              </a:solidFill>
              <a:latin typeface="Arial" charset="0"/>
            </a:endParaRPr>
          </a:p>
        </p:txBody>
      </p:sp>
      <p:pic>
        <p:nvPicPr>
          <p:cNvPr id="78858" name="Picture 22" descr="windows_help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9" name="Picture 23" descr="apple_help">
            <a:hlinkClick r:id="rId10" action="ppaction://program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0" name="Picture 26" descr="41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24800" cy="504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4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600" b="1"/>
              <a:t>Shift in Demand—Increase</a:t>
            </a:r>
          </a:p>
        </p:txBody>
      </p:sp>
      <p:graphicFrame>
        <p:nvGraphicFramePr>
          <p:cNvPr id="9359" name="Group 143"/>
          <p:cNvGraphicFramePr>
            <a:graphicFrameLocks noGrp="1"/>
          </p:cNvGraphicFramePr>
          <p:nvPr/>
        </p:nvGraphicFramePr>
        <p:xfrm>
          <a:off x="1600200" y="990600"/>
          <a:ext cx="5562600" cy="4860929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495300"/>
                <a:gridCol w="617538"/>
                <a:gridCol w="555625"/>
                <a:gridCol w="557212"/>
                <a:gridCol w="555625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762000" y="609600"/>
            <a:ext cx="701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$10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$9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$8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$7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$6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$5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$4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</a:t>
            </a: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1431925" y="6034088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0       1       2       3      4       5       6      7       8       9      10</a:t>
            </a:r>
          </a:p>
        </p:txBody>
      </p:sp>
      <p:sp>
        <p:nvSpPr>
          <p:cNvPr id="9360" name="Text Box 144"/>
          <p:cNvSpPr txBox="1">
            <a:spLocks noChangeArrowheads="1"/>
          </p:cNvSpPr>
          <p:nvPr/>
        </p:nvSpPr>
        <p:spPr bwMode="auto">
          <a:xfrm>
            <a:off x="6858000" y="5105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24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6858000" y="3429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9900"/>
                </a:solidFill>
              </a:rPr>
              <a:t>D</a:t>
            </a:r>
            <a:r>
              <a:rPr lang="en-US" altLang="en-US" sz="2400" b="1" baseline="-25000" smtClean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9362" name="Line 146"/>
          <p:cNvSpPr>
            <a:spLocks noChangeShapeType="1"/>
          </p:cNvSpPr>
          <p:nvPr/>
        </p:nvSpPr>
        <p:spPr bwMode="auto">
          <a:xfrm>
            <a:off x="3200400" y="2438400"/>
            <a:ext cx="2667000" cy="22860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344" name="Line 128"/>
          <p:cNvSpPr>
            <a:spLocks noChangeShapeType="1"/>
          </p:cNvSpPr>
          <p:nvPr/>
        </p:nvSpPr>
        <p:spPr bwMode="auto">
          <a:xfrm>
            <a:off x="1524000" y="914400"/>
            <a:ext cx="5410200" cy="472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 -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1" grpId="0"/>
      <p:bldP spid="93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1" name="Rectangle 127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</a:rPr>
              <a:t>Shift in Demand—Decrease</a:t>
            </a:r>
          </a:p>
        </p:txBody>
      </p:sp>
      <p:graphicFrame>
        <p:nvGraphicFramePr>
          <p:cNvPr id="11392" name="Group 128"/>
          <p:cNvGraphicFramePr>
            <a:graphicFrameLocks noGrp="1"/>
          </p:cNvGraphicFramePr>
          <p:nvPr/>
        </p:nvGraphicFramePr>
        <p:xfrm>
          <a:off x="1600200" y="990600"/>
          <a:ext cx="5562600" cy="4876804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555625"/>
                <a:gridCol w="557213"/>
                <a:gridCol w="555625"/>
                <a:gridCol w="557212"/>
                <a:gridCol w="555625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15" name="Text Box 251"/>
          <p:cNvSpPr txBox="1">
            <a:spLocks noChangeArrowheads="1"/>
          </p:cNvSpPr>
          <p:nvPr/>
        </p:nvSpPr>
        <p:spPr bwMode="auto">
          <a:xfrm>
            <a:off x="762000" y="609600"/>
            <a:ext cx="701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$10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$9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$8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$7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$6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$5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$4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</a:t>
            </a:r>
          </a:p>
        </p:txBody>
      </p:sp>
      <p:sp>
        <p:nvSpPr>
          <p:cNvPr id="11516" name="Text Box 252"/>
          <p:cNvSpPr txBox="1">
            <a:spLocks noChangeArrowheads="1"/>
          </p:cNvSpPr>
          <p:nvPr/>
        </p:nvSpPr>
        <p:spPr bwMode="auto">
          <a:xfrm>
            <a:off x="1431925" y="6034088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0       1       2       3      4       5       6      7       8       9      10</a:t>
            </a:r>
          </a:p>
        </p:txBody>
      </p:sp>
      <p:sp>
        <p:nvSpPr>
          <p:cNvPr id="11524" name="Text Box 260"/>
          <p:cNvSpPr txBox="1">
            <a:spLocks noChangeArrowheads="1"/>
          </p:cNvSpPr>
          <p:nvPr/>
        </p:nvSpPr>
        <p:spPr bwMode="auto">
          <a:xfrm>
            <a:off x="6934200" y="4938713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26" name="Line 262"/>
          <p:cNvSpPr>
            <a:spLocks noChangeShapeType="1"/>
          </p:cNvSpPr>
          <p:nvPr/>
        </p:nvSpPr>
        <p:spPr bwMode="auto">
          <a:xfrm>
            <a:off x="2819400" y="2057400"/>
            <a:ext cx="28194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517" name="Line 253"/>
          <p:cNvSpPr>
            <a:spLocks noChangeShapeType="1"/>
          </p:cNvSpPr>
          <p:nvPr/>
        </p:nvSpPr>
        <p:spPr bwMode="auto">
          <a:xfrm>
            <a:off x="1600200" y="990600"/>
            <a:ext cx="5410200" cy="472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527" name="Text Box 263"/>
          <p:cNvSpPr txBox="1">
            <a:spLocks noChangeArrowheads="1"/>
          </p:cNvSpPr>
          <p:nvPr/>
        </p:nvSpPr>
        <p:spPr bwMode="auto">
          <a:xfrm>
            <a:off x="4876800" y="50292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1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334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6" grpId="0" animBg="1"/>
      <p:bldP spid="1152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665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12_TP030004031</vt:lpstr>
      <vt:lpstr>Angles</vt:lpstr>
      <vt:lpstr>1_Office Theme</vt:lpstr>
      <vt:lpstr>Blank Presentation</vt:lpstr>
      <vt:lpstr>Default Design</vt:lpstr>
      <vt:lpstr>Monday September 28, 2015 Mr. Goblirsch – Economics</vt:lpstr>
      <vt:lpstr>Factors Affecting Demand</vt:lpstr>
      <vt:lpstr>PRIOR KNOWLEDGE Change in the Quantity Demanded</vt:lpstr>
      <vt:lpstr>Change in Demand</vt:lpstr>
      <vt:lpstr>Factors Affecting Demand</vt:lpstr>
      <vt:lpstr>STRUCTURED  ACADEMIC DISCUSSION</vt:lpstr>
      <vt:lpstr>Section 2-10 </vt:lpstr>
      <vt:lpstr>Shift in Demand—Increase</vt:lpstr>
      <vt:lpstr>PowerPoint Presentation</vt:lpstr>
      <vt:lpstr>STRUCTURED  ACADEMIC DISCUSSION</vt:lpstr>
      <vt:lpstr>What Causes a Shift?    Income</vt:lpstr>
      <vt:lpstr>PowerPoint Presentation</vt:lpstr>
      <vt:lpstr>What Causes a Shift?   Consumer Expectations</vt:lpstr>
      <vt:lpstr>PowerPoint Presentation</vt:lpstr>
      <vt:lpstr>STRUCTURED  ACADEMIC DISCUSSION</vt:lpstr>
      <vt:lpstr> Population</vt:lpstr>
      <vt:lpstr> Consumer Tastes &amp; Advertising</vt:lpstr>
      <vt:lpstr>PowerPoint Presentation</vt:lpstr>
      <vt:lpstr>STRUCTURED  ACADEMIC DISCUSSION</vt:lpstr>
      <vt:lpstr>Price of Related Goods</vt:lpstr>
      <vt:lpstr>STRUCTURED  ACADEMIC DISCUSSION</vt:lpstr>
      <vt:lpstr>“Blast From The Past”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August 13, 2014 Mr. Goblirsch – Economics</dc:title>
  <dc:creator>Clinton Goblirsch</dc:creator>
  <cp:lastModifiedBy>cgoblirsch</cp:lastModifiedBy>
  <cp:revision>107</cp:revision>
  <cp:lastPrinted>2014-09-04T13:38:36Z</cp:lastPrinted>
  <dcterms:created xsi:type="dcterms:W3CDTF">2014-08-15T02:55:38Z</dcterms:created>
  <dcterms:modified xsi:type="dcterms:W3CDTF">2015-09-28T20:39:30Z</dcterms:modified>
</cp:coreProperties>
</file>