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handoutMasterIdLst>
    <p:handoutMasterId r:id="rId18"/>
  </p:handoutMasterIdLst>
  <p:sldIdLst>
    <p:sldId id="288" r:id="rId6"/>
    <p:sldId id="256" r:id="rId7"/>
    <p:sldId id="276" r:id="rId8"/>
    <p:sldId id="287" r:id="rId9"/>
    <p:sldId id="281" r:id="rId10"/>
    <p:sldId id="278" r:id="rId11"/>
    <p:sldId id="280" r:id="rId12"/>
    <p:sldId id="279" r:id="rId13"/>
    <p:sldId id="283" r:id="rId14"/>
    <p:sldId id="284" r:id="rId15"/>
    <p:sldId id="282" r:id="rId16"/>
    <p:sldId id="277" r:id="rId17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9900"/>
    <a:srgbClr val="33CC33"/>
    <a:srgbClr val="FF3300"/>
    <a:srgbClr val="008000"/>
    <a:srgbClr val="9900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64170-D132-4B1C-9CAE-6DD5FA589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1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765D-F448-4C3B-82A4-A27BCDBDD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6522-1BA9-4C94-80FA-2949A9EF3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3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EB9C-71EC-42FB-A093-D6D83E075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6FD3AC-7CF0-4B43-9416-7C85BD90A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773E3F-2536-4D94-867A-A295D7656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4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7D8052-6B0E-442E-8A3F-693C0AEB3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2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EA1B77-C566-4AAA-87A0-3DCA956C4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79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4D1EB5-8B16-4A90-BF65-83312003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6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63C479-3981-46D5-A644-18E2D80A6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4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099C51-B054-4FD8-9F50-41C8DCD7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1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3225109-292E-431F-8433-1C7CBA46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C45-E0EE-46B7-9342-F53E69C8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8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B24FE9-CA95-4F54-B52C-F70D8B53A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7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A4811-7EBA-43D4-9482-670F79631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2FFF67-1C0E-44FE-9477-2DC0BB3AD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86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6A663B8-D7A9-4225-B455-BE02DEC9A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95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DBEDC4-36A3-48D0-B0B9-491E98A8A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75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AC1AD9-B8DB-4AB8-AA1B-7D02A915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01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CCA7DEC-B293-406D-9F92-E4ED32F91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8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21435A-7828-4DF8-9D93-056C5B249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1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8943D6-7B8D-474C-9BF1-9B2B58463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8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681249C-F985-4C05-84DB-D52D6540C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0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4E15-7D3D-4FC7-83AD-6C760DA4F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17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64748C1-D89D-4104-AABD-58745F173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2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19C766-FAC6-4206-8EE9-E8F68B939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7F22CE-7BC7-4FFA-A3DE-551830FCC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308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3CCCE6-FDE9-4579-A68A-7C060918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2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F5E1575-AFA5-4947-BDB2-3AAE395E6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9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088F2D-23C4-42CA-BEFC-BBDDA95A4723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BF8462-D93F-4D65-95FC-908A0232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29949D-D532-45A1-9B28-27F6DD83853F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FEBB6A-C3C2-44AB-B317-B5DC54578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17141E-22B8-4E37-BB4B-40B9FA579685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BAF4DB-B4F0-4BFF-8F02-EC3092DA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3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2A0A42-4C8D-4EAD-82D9-4FA42A954CB0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262C63-FC77-432A-9BE7-B2385247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5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A3E5D3-6D3E-431F-9653-DCC9B96EA441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4CF9FE-5319-4F1A-81EB-0AAD79EA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53A46-CB23-4CA8-9762-52BD2B90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61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E0D865-34B1-4E70-95E8-7FB093DED4AE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D3CF29-3F65-4BDD-9063-4A6A5CF6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5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AF7464-095E-4061-8652-954DD4F17E3A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F0646C-CBD9-479E-B04C-90DF02F5E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E7B3B4-1C13-45E4-BBC3-D209920149D1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126CEC-EF96-4D17-88ED-6ECF8637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B1D5A-8828-434E-AE17-6A616131294B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A62B7-DC74-46E7-A001-14EDF0B7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025B57-4E76-4948-8F34-ADE40950B07F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7B8DD3-31A1-4105-AC4D-9E50B65D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4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917FB4-F97D-475F-9F5D-5030A5B494EF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15290E-1A9C-4CE3-82CA-650974D1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6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95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4CF0-8F69-4B72-A145-01194EAF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29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8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6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1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6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8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6AB66-569F-449A-9C2D-349483824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27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3D526-2429-4A82-AC6E-182789B30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98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552D-69E1-4907-B98B-ED4CFA15D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EF82-7854-46A5-AD99-6B810CF74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F9A1C-C907-4381-9606-4CE0E1468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648793-BF6D-436B-A162-47783CCE7368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4099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01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25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10B82C-91E3-4A61-B431-59D80513ACA4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5123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36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0A71341-D969-4A57-A940-9BCB31C9DAD7}" type="datetimeFigureOut">
              <a:rPr lang="en-US">
                <a:cs typeface="Arial" charset="0"/>
              </a:rPr>
              <a:pPr>
                <a:defRPr/>
              </a:pPr>
              <a:t>9/30/2015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D104329-6D29-417B-85CE-64C14354B979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1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September 30,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</a:t>
            </a:r>
            <a:r>
              <a:rPr lang="en-US" sz="2400" dirty="0" smtClean="0"/>
              <a:t>Describe the concept of demand elasticity and determine if a good is elastic, inelastic, or unitary elastic.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Demand Elasticity Vocab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>
                <a:solidFill>
                  <a:prstClr val="black"/>
                </a:solidFill>
              </a:rPr>
              <a:t>VIDEO CLIP: Demand: The Economic Lowdown </a:t>
            </a:r>
            <a:r>
              <a:rPr lang="en-US" sz="2000" dirty="0">
                <a:solidFill>
                  <a:prstClr val="black"/>
                </a:solidFill>
              </a:rPr>
              <a:t>(6 min)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>
                <a:solidFill>
                  <a:prstClr val="black"/>
                </a:solidFill>
              </a:rPr>
              <a:t>CONCEPT: Elasticity of Demand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VIDEO </a:t>
            </a:r>
            <a:r>
              <a:rPr lang="en-US" sz="2400" dirty="0">
                <a:solidFill>
                  <a:prstClr val="black"/>
                </a:solidFill>
              </a:rPr>
              <a:t>CLIP: </a:t>
            </a:r>
            <a:r>
              <a:rPr lang="en-US" sz="2400" dirty="0" smtClean="0">
                <a:solidFill>
                  <a:prstClr val="black"/>
                </a:solidFill>
              </a:rPr>
              <a:t>Micro 2.9 Elasticity &amp; Total Revenue Test </a:t>
            </a:r>
            <a:r>
              <a:rPr lang="en-US" sz="2000" dirty="0" smtClean="0">
                <a:solidFill>
                  <a:prstClr val="black"/>
                </a:solidFill>
              </a:rPr>
              <a:t>(7 min)</a:t>
            </a:r>
            <a:endParaRPr lang="en-US" sz="20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ASSIGNMENT</a:t>
            </a:r>
            <a:r>
              <a:rPr lang="en-US" sz="2400" dirty="0" smtClean="0"/>
              <a:t>: </a:t>
            </a:r>
            <a:r>
              <a:rPr lang="en-US" sz="2400" dirty="0" err="1" smtClean="0"/>
              <a:t>Ch</a:t>
            </a:r>
            <a:r>
              <a:rPr lang="en-US" sz="2400" dirty="0" smtClean="0"/>
              <a:t> 4-3 Worksheet (Google Classroom)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60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/>
              <a:t>***Chapter 4 – Demand Quiz NEXT TUESDAY***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Demand Elasticity Vocab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 using the glossary of your textbook.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Ceteris paribus			4)   Elastic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Inferior good			5)   Inelastic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Elasticity of demand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II. Total Expenditures Test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46482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495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P$  X  QD = total expenditures.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if the price changes and expenditures move in opposite directions on the demand curve, demand is elastic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same direction, demand is inelastic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no change, demand is unit elastic</a:t>
            </a:r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65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3" descr="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3-9 </a:t>
            </a:r>
          </a:p>
        </p:txBody>
      </p:sp>
      <p:pic>
        <p:nvPicPr>
          <p:cNvPr id="61444" name="Picture 12" descr="S3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1484313" y="433388"/>
            <a:ext cx="6426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FFCC00"/>
                </a:solidFill>
              </a:rPr>
              <a:t>The Total Expenditures Test </a:t>
            </a:r>
            <a:r>
              <a:rPr lang="en-US" altLang="en-US" sz="1800" b="1">
                <a:solidFill>
                  <a:srgbClr val="FFCC00"/>
                </a:solidFill>
              </a:rPr>
              <a:t>(cont.)</a:t>
            </a:r>
            <a:endParaRPr lang="en-US" altLang="en-US" sz="1800">
              <a:solidFill>
                <a:srgbClr val="E5E000"/>
              </a:solidFill>
            </a:endParaRPr>
          </a:p>
        </p:txBody>
      </p:sp>
      <p:pic>
        <p:nvPicPr>
          <p:cNvPr id="61446" name="Picture 39" descr="5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0"/>
            <a:ext cx="9218613" cy="615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Rectangle 1"/>
          <p:cNvSpPr>
            <a:spLocks noChangeArrowheads="1"/>
          </p:cNvSpPr>
          <p:nvPr/>
        </p:nvSpPr>
        <p:spPr bwMode="auto">
          <a:xfrm>
            <a:off x="4572000" y="3886200"/>
            <a:ext cx="4419600" cy="2819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en-US" sz="28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2590800" cy="617538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Elastic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15000" y="228600"/>
            <a:ext cx="2590800" cy="617538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Inelastic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5257800" y="3200400"/>
            <a:ext cx="1524000" cy="1371600"/>
            <a:chOff x="3408" y="1824"/>
            <a:chExt cx="816" cy="1056"/>
          </a:xfrm>
        </p:grpSpPr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H="1">
              <a:off x="3408" y="1824"/>
              <a:ext cx="81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H="1">
              <a:off x="4176" y="1824"/>
              <a:ext cx="1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14800" cy="3811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762000" y="2590800"/>
            <a:ext cx="1752600" cy="1905000"/>
            <a:chOff x="336" y="1584"/>
            <a:chExt cx="1200" cy="1248"/>
          </a:xfrm>
        </p:grpSpPr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336" y="1584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488" y="1584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685800" y="2895600"/>
            <a:ext cx="2971800" cy="1676400"/>
            <a:chOff x="336" y="1824"/>
            <a:chExt cx="1920" cy="1056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336" y="1824"/>
              <a:ext cx="19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2256" y="1824"/>
              <a:ext cx="0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5257800" y="2590800"/>
            <a:ext cx="1219200" cy="1981200"/>
            <a:chOff x="3360" y="1632"/>
            <a:chExt cx="768" cy="1248"/>
          </a:xfrm>
        </p:grpSpPr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3360" y="1632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H="1">
              <a:off x="4128" y="1632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57200" y="5105400"/>
            <a:ext cx="3673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$6 X 5= $30</a:t>
            </a:r>
            <a:endParaRPr lang="en-US" altLang="en-US" sz="1800" b="1" dirty="0"/>
          </a:p>
          <a:p>
            <a:pPr algn="ctr"/>
            <a:r>
              <a:rPr lang="en-US" altLang="en-US" sz="2800" b="1" dirty="0"/>
              <a:t>$5 X 8.5= $42.50</a:t>
            </a:r>
          </a:p>
          <a:p>
            <a:pPr algn="ctr"/>
            <a:endParaRPr lang="en-US" altLang="en-US" sz="2800" b="1" dirty="0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937125" y="5172075"/>
            <a:ext cx="3749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$6 X 3.5= $21</a:t>
            </a:r>
            <a:endParaRPr lang="en-US" altLang="en-US" sz="1800" b="1" dirty="0"/>
          </a:p>
          <a:p>
            <a:pPr algn="ctr"/>
            <a:r>
              <a:rPr lang="en-US" altLang="en-US" sz="2800" b="1" dirty="0"/>
              <a:t>$4 X 4= $16</a:t>
            </a:r>
          </a:p>
          <a:p>
            <a:pPr algn="ctr"/>
            <a:endParaRPr lang="en-US" altLang="en-US" sz="2800" b="1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143000" y="2133600"/>
            <a:ext cx="2895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172200" y="1371600"/>
            <a:ext cx="9144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  <p:bldP spid="25608" grpId="0" animBg="1" autoUpdateAnimBg="0"/>
      <p:bldP spid="25626" grpId="0" autoUpdateAnimBg="0"/>
      <p:bldP spid="25627" grpId="0" autoUpdateAnimBg="0"/>
      <p:bldP spid="25609" grpId="0" animBg="1"/>
      <p:bldP spid="256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Chapter 4:  Demand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8534400" cy="3276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1:  Understanding Demand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2:  Shifts of the Demand Curve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3:  Elasticity of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4000" b="1"/>
              <a:t>Section 3:  Elasticity of Demand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581400" cy="1676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/>
              <a:t>How consumers respond to a change in Price.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0" y="1600200"/>
            <a:ext cx="4267200" cy="1287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FF0000"/>
                </a:solidFill>
              </a:rPr>
              <a:t>Elastic</a:t>
            </a:r>
          </a:p>
          <a:p>
            <a:pPr algn="ctr"/>
            <a:r>
              <a:rPr lang="en-US" altLang="en-US"/>
              <a:t>Demand is very responsive to change in price.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4267200" cy="1287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800080"/>
                </a:solidFill>
              </a:rPr>
              <a:t>Inelastic</a:t>
            </a:r>
          </a:p>
          <a:p>
            <a:pPr algn="ctr"/>
            <a:r>
              <a:rPr lang="en-US" altLang="en-US"/>
              <a:t>Demand is not very responsive to a change in price.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0" y="5181600"/>
            <a:ext cx="4283075" cy="1287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8000"/>
                </a:solidFill>
              </a:rPr>
              <a:t>Unitary Elastic</a:t>
            </a:r>
          </a:p>
          <a:p>
            <a:pPr algn="ctr"/>
            <a:r>
              <a:rPr lang="en-US" altLang="en-US"/>
              <a:t>A change in price is equal to the change in quantity demanded</a:t>
            </a:r>
          </a:p>
        </p:txBody>
      </p:sp>
      <p:pic>
        <p:nvPicPr>
          <p:cNvPr id="24584" name="Picture 8" descr="cat_sale_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 autoUpdateAnimBg="0"/>
      <p:bldP spid="24580" grpId="0" animBg="1" autoUpdateAnimBg="0"/>
      <p:bldP spid="24581" grpId="0" animBg="1" autoUpdateAnimBg="0"/>
      <p:bldP spid="2458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Determinants of Elasticity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Three Questions </a:t>
            </a:r>
            <a:r>
              <a:rPr lang="en-US" altLang="en-US" b="1" i="1" smtClean="0">
                <a:solidFill>
                  <a:srgbClr val="FF0000"/>
                </a:solidFill>
              </a:rPr>
              <a:t>that can help determine if a product is Elastic or Inelastic</a:t>
            </a:r>
          </a:p>
          <a:p>
            <a:pPr lvl="1" eaLnBrk="1" hangingPunct="1"/>
            <a:r>
              <a:rPr lang="en-US" altLang="en-US" b="1" i="1" smtClean="0"/>
              <a:t>Can the purchase be delayed? </a:t>
            </a:r>
          </a:p>
          <a:p>
            <a:pPr lvl="1" eaLnBrk="1" hangingPunct="1"/>
            <a:r>
              <a:rPr lang="en-US" altLang="en-US" b="1" i="1" smtClean="0"/>
              <a:t>Are adequate substitutes available?</a:t>
            </a:r>
          </a:p>
          <a:p>
            <a:pPr lvl="1" eaLnBrk="1" hangingPunct="1"/>
            <a:r>
              <a:rPr lang="en-US" altLang="en-US" b="1" i="1" smtClean="0"/>
              <a:t>Does the purchase use a large portion of the income?</a:t>
            </a:r>
          </a:p>
        </p:txBody>
      </p:sp>
    </p:spTree>
    <p:extLst>
      <p:ext uri="{BB962C8B-B14F-4D97-AF65-F5344CB8AC3E}">
        <p14:creationId xmlns:p14="http://schemas.microsoft.com/office/powerpoint/2010/main" val="22600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077200" cy="20574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Needs (Inelastic) vs. Wants (Elastic)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Necessity Versus Luxuries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Necessities are always bought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 Luxuries can be cut back on/delayed</a:t>
            </a:r>
          </a:p>
        </p:txBody>
      </p:sp>
      <p:pic>
        <p:nvPicPr>
          <p:cNvPr id="29703" name="Picture 7" descr="Knudsen%204-Milk%20Imag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657600"/>
            <a:ext cx="2066925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794125" y="4367213"/>
            <a:ext cx="1038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/>
              <a:t>VS.</a:t>
            </a:r>
          </a:p>
        </p:txBody>
      </p:sp>
      <p:pic>
        <p:nvPicPr>
          <p:cNvPr id="29706" name="Picture 10" descr="venice-limousine-mercedes-m-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429000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diamond-earr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573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953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Availability of Substitutes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 Few choices</a:t>
            </a:r>
            <a:r>
              <a:rPr lang="en-US" altLang="en-US" sz="2400">
                <a:sym typeface="Wingdings" pitchFamily="2" charset="2"/>
              </a:rPr>
              <a:t> </a:t>
            </a:r>
            <a:endParaRPr lang="en-US" altLang="en-US" sz="2400">
              <a:sym typeface="Wingdings 2" pitchFamily="18" charset="2"/>
            </a:endParaRPr>
          </a:p>
        </p:txBody>
      </p:sp>
      <p:pic>
        <p:nvPicPr>
          <p:cNvPr id="26637" name="Picture 13" descr="130801249_8e552b7f47_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95400"/>
            <a:ext cx="27432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9" name="Picture 15" descr="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0574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06900"/>
            <a:ext cx="32162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1958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ym typeface="Wingdings 2" pitchFamily="18" charset="2"/>
              </a:rPr>
              <a:t>  Gasoline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85800" y="2819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ym typeface="Wingdings 2" pitchFamily="18" charset="2"/>
              </a:rPr>
              <a:t>  Medical care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85800" y="3575050"/>
            <a:ext cx="327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ym typeface="Wingdings 2" pitchFamily="18" charset="2"/>
              </a:rPr>
              <a:t>  Salt</a:t>
            </a:r>
            <a:endParaRPr lang="en-US" altLang="en-US" sz="2800"/>
          </a:p>
        </p:txBody>
      </p:sp>
      <p:pic>
        <p:nvPicPr>
          <p:cNvPr id="26646" name="Picture 22" descr="http://matzkecompany.com/images/s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84785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42" grpId="0" autoUpdateAnimBg="0"/>
      <p:bldP spid="26643" grpId="0" autoUpdateAnimBg="0"/>
      <p:bldP spid="2664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495800" cy="281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Relative Importance</a:t>
            </a:r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 Thinking at the margin</a:t>
            </a:r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 Will a price increase change how much you buy?</a:t>
            </a:r>
          </a:p>
        </p:txBody>
      </p:sp>
      <p:pic>
        <p:nvPicPr>
          <p:cNvPr id="28679" name="Picture 7" descr="hollister-mini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8763"/>
            <a:ext cx="2514600" cy="190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9" descr="abercromb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8384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2007-01-10T215456Z_01_NOOTR_RTRIDSP_2_TECH-APPLE-IPHONE-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9399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razr_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4384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274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Change Over Time</a:t>
            </a:r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 High Prices will cause people to look for alternatives or efficiency.</a:t>
            </a:r>
          </a:p>
        </p:txBody>
      </p:sp>
      <p:pic>
        <p:nvPicPr>
          <p:cNvPr id="27655" name="Picture 7" descr="75datsunb2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2189163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1975%20Chrysler%20New%20Y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267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76400" y="3863975"/>
            <a:ext cx="197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8-12 MPG</a:t>
            </a:r>
          </a:p>
        </p:txBody>
      </p:sp>
      <p:pic>
        <p:nvPicPr>
          <p:cNvPr id="27660" name="Picture 12" descr="2006_hybr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9782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5" descr="f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Activity 3.1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7382" y="35814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Elasticity =   </a:t>
            </a:r>
            <a:r>
              <a:rPr lang="en-US" sz="2000" u="sng" dirty="0" smtClean="0"/>
              <a:t>% change QD</a:t>
            </a:r>
          </a:p>
          <a:p>
            <a:r>
              <a:rPr lang="en-US" sz="2000" dirty="0" smtClean="0"/>
              <a:t>                      % change P$</a:t>
            </a:r>
          </a:p>
          <a:p>
            <a:endParaRPr lang="en-US" sz="2000" dirty="0" smtClean="0"/>
          </a:p>
          <a:p>
            <a:r>
              <a:rPr lang="en-US" sz="2000" dirty="0" smtClean="0"/>
              <a:t>&gt;1 = Elastic Demand</a:t>
            </a:r>
          </a:p>
          <a:p>
            <a:r>
              <a:rPr lang="en-US" sz="2000" dirty="0" smtClean="0"/>
              <a:t>&lt;1 = Inelastic Demand</a:t>
            </a:r>
          </a:p>
          <a:p>
            <a:r>
              <a:rPr lang="en-US" sz="2000" dirty="0" smtClean="0"/>
              <a:t>=1 = Unit Elastic Demand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688096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433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Default Design</vt:lpstr>
      <vt:lpstr>Blank Presentation</vt:lpstr>
      <vt:lpstr>1_Blank Presentation</vt:lpstr>
      <vt:lpstr>Office Theme</vt:lpstr>
      <vt:lpstr>12_TP030004031</vt:lpstr>
      <vt:lpstr>Wednesday September 30, 2015 Mr. Goblirsch – Economics</vt:lpstr>
      <vt:lpstr>Chapter 4:  Demand</vt:lpstr>
      <vt:lpstr>Section 3:  Elasticity of Demand</vt:lpstr>
      <vt:lpstr>Determinants of Elasticity</vt:lpstr>
      <vt:lpstr>Factors Affecting Elasticity</vt:lpstr>
      <vt:lpstr>Factors Affecting Elasticity</vt:lpstr>
      <vt:lpstr>Factors Affecting Elasticity</vt:lpstr>
      <vt:lpstr>Factors Affecting Elasticity</vt:lpstr>
      <vt:lpstr>Focus Activity 3.1</vt:lpstr>
      <vt:lpstr>II. Total Expenditures Test</vt:lpstr>
      <vt:lpstr>Section 3-9 </vt:lpstr>
      <vt:lpstr>PowerPoint Presentation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Demand</dc:title>
  <dc:creator>Clinton Goblirsch</dc:creator>
  <cp:lastModifiedBy>cgoblirsch</cp:lastModifiedBy>
  <cp:revision>36</cp:revision>
  <dcterms:created xsi:type="dcterms:W3CDTF">2007-02-12T22:15:27Z</dcterms:created>
  <dcterms:modified xsi:type="dcterms:W3CDTF">2015-09-30T21:15:26Z</dcterms:modified>
</cp:coreProperties>
</file>