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5" r:id="rId3"/>
    <p:sldMasterId id="2147483721" r:id="rId4"/>
    <p:sldMasterId id="2147483733" r:id="rId5"/>
    <p:sldMasterId id="2147483746" r:id="rId6"/>
  </p:sldMasterIdLst>
  <p:handoutMasterIdLst>
    <p:handoutMasterId r:id="rId19"/>
  </p:handoutMasterIdLst>
  <p:sldIdLst>
    <p:sldId id="283" r:id="rId7"/>
    <p:sldId id="273" r:id="rId8"/>
    <p:sldId id="287" r:id="rId9"/>
    <p:sldId id="286" r:id="rId10"/>
    <p:sldId id="260" r:id="rId11"/>
    <p:sldId id="290" r:id="rId12"/>
    <p:sldId id="291" r:id="rId13"/>
    <p:sldId id="285" r:id="rId14"/>
    <p:sldId id="293" r:id="rId15"/>
    <p:sldId id="292" r:id="rId16"/>
    <p:sldId id="284" r:id="rId17"/>
    <p:sldId id="289" r:id="rId1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00FF"/>
    <a:srgbClr val="990099"/>
    <a:srgbClr val="33CC33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9A1D72-1920-4450-9446-8855E86705BF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2F068C-024D-4CC1-BAEF-68DBAEF38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20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50F2-688E-4AC1-84D5-AE6E5A16E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25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FE7E7-1D57-43FF-96D4-C1DC0DCCC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20C14-7A7D-4A39-9571-B22489589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2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390F59-3D66-4921-AA10-CDAE7BF01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59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5CCA-DBFD-4B6B-A0C6-27ED0515A00F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2620-EC90-41EB-B492-9540A991F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A0D1-363C-4524-BD4C-34DCBBFC28D0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1400-4630-4F7B-A8C5-0B0C95FC9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07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7146-4244-47FE-9744-D6435F58BB5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F1F1-9D90-4108-B23F-5907B420C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45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9323-8781-4F17-84B9-CA43440B7943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11A7-EA3E-46B6-8947-DB94446AD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4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07A3-87C4-4E9C-A17C-F2F333169C47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037C-8771-45A5-8C09-C9879B787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D00F-EA74-469A-847A-BB216606A83A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0F320-289F-460C-996C-886C85FF6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2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DB39-91CC-4D5C-B682-6C8D2D712C0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B2A5-44FD-46CE-8F43-65876163D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49B83-0EF2-4302-A8C3-FD19880FD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48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45B1-389F-4913-B317-A7E09243F9E7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8AA91A39-EAFF-4E3D-8670-5A7BFB82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3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766-94B6-40D9-85FB-BBE73A50E5C6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2AA5-4C51-48E0-AEDD-ED853B020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7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8D83-A7C6-4B63-A530-4F8DA8E9A83D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4B2B-0D51-4589-B071-7684553E0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72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05FE-1921-4A53-B766-E5120F8A6EF2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9AD2-0011-4241-9659-8D0A00DD8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46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98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70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32805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6933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432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50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D8A96-4B77-49B2-9FF2-B9037D8EB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4057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20172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09474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00378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7924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1600200"/>
            <a:ext cx="2174875" cy="558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75400" cy="5581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2372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1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19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62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2BE9-83A2-46E2-B280-EA9605E13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2400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6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9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55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85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51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1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9140F-74B2-4F16-984F-18B5617BA0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98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EA34-FCC1-4CFE-A4C7-30DF832CAD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273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331B2-71C2-4C98-BD0D-A014705C97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57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02EAC-AC4F-4507-9552-D5385BCDE8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5B918-02C2-4724-AADF-6C16B537D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155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0D32-4264-46A1-9A83-E8C02B12F3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213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8D0A7-FFFB-4676-A33D-DDDA7D3F64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57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B69A1-C751-4C18-A625-2C1B8FEB03A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35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34622-7B65-46C6-A126-9CD1D8C1D1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671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5E5A4-C8D4-4A10-9956-0307DA775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573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2C85E-6EF7-426E-87B2-8BF7AC29CA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F5DB-D62E-4946-B675-EF48D2AB5A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747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869EE5-BA05-4344-8736-FE8803169C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47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40FC-759A-4C2D-B9B9-3630C665CCB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CC15-9C3D-4184-A71A-5E0F9C032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68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AF74-6DC8-4016-8491-7120A123EE6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726D-6B30-470B-9AA8-24574803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67F58-B20B-4ABD-8D84-DA239ADD8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7267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BC05-4174-48C8-B610-773D5D4EA6BB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5839-B810-4E1B-94BB-B8186A7F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43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6E45-BBE1-4C80-A629-0B5935E305C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66D9-5491-47EE-8EC1-D9CB57F07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98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89A6-988F-4A41-9E3E-526CACBDB02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E376-8FF4-4438-86E7-4A5E68C4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802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3013-1EA5-43FF-BECB-F53776207969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BF3F-03CC-4894-8B71-70FDB1B75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043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C562-966A-4FD9-9A7E-68FA5FA83EA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CBC8-766C-473D-9CFE-FE800EF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867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D809-9BE0-46DB-8371-38CBFAFF4B03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D564-BF6D-4FDC-947E-32F1F6375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52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E968-208A-4144-ABFF-9D7206C532B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34F8-ABE8-4FFE-BA6B-39016BE45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73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B13F-DCF1-441C-B460-7FEF90259F50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FB45-BEF7-4AA3-9930-46127078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15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D487-F56F-4916-B0DA-6CE9D380B69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946D-0EEB-4175-9F2C-6CC03F54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4A7D-BDB6-43C1-839B-BA3889096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57C02-2AE7-4B2D-A397-6B37A2F5F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0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7FD56-E047-4855-B365-25A56E1CA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06AF2B-0211-4960-BC7B-D8B52F4E05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F81114-6D07-4B8C-A0B8-14D1375DA95C}" type="datetimeFigureOut">
              <a:rPr lang="en-US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7BFD6F-50B6-4508-9161-E7BD4A009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9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2" descr="U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75" y="6877050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663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CDA33-64DB-487C-AA9C-4F0B93A1647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E6D5A-76A1-4B34-87A5-2B6C88880A2B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6A6436-6202-4D92-AE23-47EE9CD6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October 13,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Graph a change in quantity supplied and a change in supply.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Supply in Capitalism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CONCEPT: Changes in Supply &amp; Elasticity (</a:t>
            </a:r>
            <a:r>
              <a:rPr lang="en-US" sz="2200" dirty="0" err="1" smtClean="0">
                <a:solidFill>
                  <a:prstClr val="black"/>
                </a:solidFill>
              </a:rPr>
              <a:t>PearDeck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GUIDED PRACTICE: Graphing Supply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INDEPENDENT PRACTICE: Workbook P. </a:t>
            </a:r>
            <a:r>
              <a:rPr lang="en-US" sz="2200" dirty="0" smtClean="0"/>
              <a:t>31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CLOSURE: Supply Changes Review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1F497D"/>
                </a:solidFill>
              </a:rPr>
              <a:t>Supply in Capitalism WARM-UP</a:t>
            </a:r>
            <a:r>
              <a:rPr lang="en-US" sz="22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Write a paragraph journal entry addressing the topic below.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In the U.S. we have a free enterprise Capitalist economic system.  Some of the characteristics of Capitalism are economic freedom, self-interest, and profit motive.  Explain how these characteristics are involved in the law of supply.</a:t>
            </a:r>
          </a:p>
        </p:txBody>
      </p:sp>
    </p:spTree>
    <p:extLst>
      <p:ext uri="{BB962C8B-B14F-4D97-AF65-F5344CB8AC3E}">
        <p14:creationId xmlns:p14="http://schemas.microsoft.com/office/powerpoint/2010/main" val="3042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173336" y="0"/>
            <a:ext cx="7970664" cy="6151724"/>
            <a:chOff x="2400" y="1127"/>
            <a:chExt cx="3303" cy="2674"/>
          </a:xfrm>
        </p:grpSpPr>
        <p:sp>
          <p:nvSpPr>
            <p:cNvPr id="5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7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8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9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2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3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4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7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8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0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2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3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5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6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7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9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1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2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3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4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5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6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7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8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9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0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2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3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4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6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7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8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9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0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1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5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6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7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8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9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0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1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2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3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4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5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6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7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8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9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0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1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2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3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5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6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7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20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91" y="683491"/>
            <a:ext cx="8580582" cy="560647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FFFF00"/>
                </a:solidFill>
              </a:rPr>
              <a:t>SUPPLY CHANGES REVIEW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 change in quantity supplied occurs when …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 change in supply occurs when …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An _______ in supply occurs when the curve shifts to the ______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63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173336" y="0"/>
            <a:ext cx="7970664" cy="6151724"/>
            <a:chOff x="2400" y="1127"/>
            <a:chExt cx="3303" cy="2674"/>
          </a:xfrm>
        </p:grpSpPr>
        <p:sp>
          <p:nvSpPr>
            <p:cNvPr id="5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3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4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5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6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7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8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0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2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3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5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6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7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9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1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2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3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4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9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0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2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4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6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7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8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9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0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1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5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1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2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3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4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5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6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7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8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69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0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1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2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3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4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5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6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77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20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2299"/>
            <a:ext cx="6456363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CHANGES IN Supply</a:t>
            </a:r>
            <a:br>
              <a:rPr lang="en-US" sz="5400" dirty="0" smtClean="0"/>
            </a:br>
            <a:r>
              <a:rPr lang="en-US" sz="5400" dirty="0" smtClean="0"/>
              <a:t>&amp; ELASTICITY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5 </a:t>
            </a:r>
            <a:r>
              <a:rPr sz="1800" dirty="0" smtClean="0"/>
              <a:t>Section 1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7960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Supply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4" y="731981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b="1" i="1" u="sng" dirty="0" smtClean="0"/>
          </a:p>
          <a:p>
            <a:pPr eaLnBrk="1" hangingPunct="1"/>
            <a:r>
              <a:rPr lang="en-US" altLang="en-US" b="1" i="1" u="sng" dirty="0" smtClean="0"/>
              <a:t>Change in Quantity Supplied</a:t>
            </a:r>
            <a:r>
              <a:rPr lang="en-US" altLang="en-US" dirty="0" smtClean="0"/>
              <a:t> = change in the amount offered for sale in response to a change in price</a:t>
            </a:r>
          </a:p>
          <a:p>
            <a:pPr eaLnBrk="1" hangingPunct="1"/>
            <a:endParaRPr lang="en-US" altLang="en-US" b="1" i="1" u="sng" dirty="0"/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i="1" u="sng" dirty="0">
                <a:solidFill>
                  <a:prstClr val="black"/>
                </a:solidFill>
              </a:rPr>
              <a:t>Change in Supply</a:t>
            </a:r>
            <a:r>
              <a:rPr lang="en-US" sz="3000" dirty="0">
                <a:solidFill>
                  <a:prstClr val="black"/>
                </a:solidFill>
              </a:rPr>
              <a:t> = situation where suppliers offer different amount of products for </a:t>
            </a:r>
            <a:r>
              <a:rPr lang="en-US" sz="3000" dirty="0" smtClean="0">
                <a:solidFill>
                  <a:prstClr val="black"/>
                </a:solidFill>
              </a:rPr>
              <a:t>sale at the same prices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539750"/>
          </a:xfrm>
        </p:spPr>
        <p:txBody>
          <a:bodyPr/>
          <a:lstStyle/>
          <a:p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Elasticity of Supply &amp;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823913"/>
            <a:ext cx="4600575" cy="3392487"/>
          </a:xfrm>
        </p:spPr>
        <p:txBody>
          <a:bodyPr/>
          <a:lstStyle/>
          <a:p>
            <a:pPr algn="ctr">
              <a:lnSpc>
                <a:spcPct val="125000"/>
              </a:lnSpc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Short Run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2800" dirty="0">
                <a:sym typeface="Wingdings" pitchFamily="-96" charset="2"/>
              </a:rPr>
              <a:t> </a:t>
            </a:r>
            <a:r>
              <a:rPr lang="en-US" altLang="en-US" dirty="0">
                <a:sym typeface="Wingdings" pitchFamily="-96" charset="2"/>
              </a:rPr>
              <a:t>Fairly inelastic</a:t>
            </a:r>
            <a:endParaRPr lang="en-US" altLang="en-US" dirty="0"/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dirty="0">
                <a:sym typeface="Wingdings" pitchFamily="-96" charset="2"/>
              </a:rPr>
              <a:t> </a:t>
            </a:r>
            <a:r>
              <a:rPr lang="en-US" altLang="en-US" dirty="0"/>
              <a:t>Hire more workers</a:t>
            </a:r>
          </a:p>
          <a:p>
            <a:pPr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 dirty="0"/>
              <a:t>Overtime </a:t>
            </a:r>
            <a:r>
              <a:rPr lang="en-US" altLang="en-US" dirty="0" smtClean="0"/>
              <a:t>pay</a:t>
            </a:r>
            <a:endParaRPr lang="en-US" altLang="en-US" dirty="0"/>
          </a:p>
        </p:txBody>
      </p:sp>
      <p:pic>
        <p:nvPicPr>
          <p:cNvPr id="8199" name="Picture 7" descr="image6793%5C000000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1638" y="1133475"/>
            <a:ext cx="2811462" cy="210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3429000"/>
            <a:ext cx="2843212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47663" y="4432300"/>
            <a:ext cx="3733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32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Long Run</a:t>
            </a:r>
          </a:p>
          <a:p>
            <a:pPr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 sz="3200" smtClean="0">
                <a:solidFill>
                  <a:srgbClr val="000000"/>
                </a:solidFill>
                <a:sym typeface="Wingdings" pitchFamily="-96" charset="2"/>
              </a:rPr>
              <a:t> More elastic</a:t>
            </a:r>
          </a:p>
          <a:p>
            <a:pPr algn="ctr"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 sz="3200" smtClean="0">
                <a:solidFill>
                  <a:srgbClr val="000000"/>
                </a:solidFill>
                <a:sym typeface="Wingdings" pitchFamily="-96" charset="2"/>
              </a:rPr>
              <a:t>Expand Production</a:t>
            </a:r>
          </a:p>
        </p:txBody>
      </p:sp>
      <p:pic>
        <p:nvPicPr>
          <p:cNvPr id="8204" name="Picture 12" descr="factory-in-build-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321175"/>
            <a:ext cx="3386138" cy="22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8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2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Slices Supplied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Supply Schedule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$0.50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$1.00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350</a:t>
            </a: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742" y="3858"/>
              <a:ext cx="31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chemeClr val="bg1"/>
                  </a:solidFill>
                </a:rPr>
                <a:t>50     100    150    200     250    300     350</a:t>
              </a: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70" name="Text Box 226"/>
          <p:cNvSpPr txBox="1">
            <a:spLocks noChangeArrowheads="1"/>
          </p:cNvSpPr>
          <p:nvPr/>
        </p:nvSpPr>
        <p:spPr bwMode="auto">
          <a:xfrm>
            <a:off x="4292600" y="5278438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S</a:t>
            </a:r>
            <a:r>
              <a:rPr lang="en-US" altLang="en-US" sz="2800" b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9381" y="172824"/>
            <a:ext cx="5646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</a:rPr>
              <a:t>INDIVIDUAL </a:t>
            </a:r>
          </a:p>
          <a:p>
            <a:pPr algn="ctr"/>
            <a:r>
              <a:rPr lang="en-US" sz="4000" b="1" u="sng" dirty="0" smtClean="0">
                <a:solidFill>
                  <a:schemeClr val="bg1"/>
                </a:solidFill>
              </a:rPr>
              <a:t>SUPPLY CURVE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50744" y="4362450"/>
            <a:ext cx="4572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7010400" y="2993370"/>
            <a:ext cx="546894" cy="48960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7944" y="4257520"/>
            <a:ext cx="262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Price ($P) INCREASE =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INCREASE In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Quantity Supplied (QS)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Movement along the Supply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Curve to the Right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821473" y="3077638"/>
            <a:ext cx="2622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Change in Quantity Supplied (QS) is shown by movement along the Supply Curve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586412" y="1745198"/>
            <a:ext cx="262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Price ($P) DECREASE =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DECREASE In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Quantity Supplied (QS)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Movement along the Supply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Curve to the Left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0" grpId="0"/>
      <p:bldP spid="6372" grpId="0" animBg="1"/>
      <p:bldP spid="6364" grpId="0" animBg="1"/>
      <p:bldP spid="6" grpId="0"/>
      <p:bldP spid="131" grpId="0"/>
      <p:bldP spid="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173336" y="0"/>
            <a:ext cx="7970664" cy="6151724"/>
            <a:chOff x="2400" y="1127"/>
            <a:chExt cx="3303" cy="2674"/>
          </a:xfrm>
        </p:grpSpPr>
        <p:sp>
          <p:nvSpPr>
            <p:cNvPr id="5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7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8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9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2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3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4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7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8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0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2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3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5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6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7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9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1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2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3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4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5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6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7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8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9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0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2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3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4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6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7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8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9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0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1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5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6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7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8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9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0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1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2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3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4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5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6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7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8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9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0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1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2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3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5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6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7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20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173336" y="0"/>
            <a:ext cx="7970664" cy="6151724"/>
            <a:chOff x="2400" y="1127"/>
            <a:chExt cx="3303" cy="2674"/>
          </a:xfrm>
        </p:grpSpPr>
        <p:sp>
          <p:nvSpPr>
            <p:cNvPr id="5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7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8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9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2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3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4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7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8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0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2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3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5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6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7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9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1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2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3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4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5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6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7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8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9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0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2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3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4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6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7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8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9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0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1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5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6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7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8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9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0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1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2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3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4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5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6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7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8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9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0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1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2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3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5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6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7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205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Slices Supplied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Supply Schedule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$0.50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$1.00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540" y="3858"/>
              <a:ext cx="3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000" b="1" dirty="0" smtClean="0">
                  <a:solidFill>
                    <a:srgbClr val="000000"/>
                  </a:solidFill>
                </a:rPr>
                <a:t>500    1000    1500   2000   2500  3000   3500</a:t>
              </a:r>
              <a:endParaRPr lang="en-US" alt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70" name="Text Box 226"/>
          <p:cNvSpPr txBox="1">
            <a:spLocks noChangeArrowheads="1"/>
          </p:cNvSpPr>
          <p:nvPr/>
        </p:nvSpPr>
        <p:spPr bwMode="auto">
          <a:xfrm>
            <a:off x="4292600" y="5278438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</a:rPr>
              <a:t>S</a:t>
            </a:r>
            <a:r>
              <a:rPr lang="en-US" altLang="en-US" sz="2800" b="1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9381" y="172824"/>
            <a:ext cx="5646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MARKET </a:t>
            </a:r>
          </a:p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SUPPLY CURVE</a:t>
            </a:r>
            <a:endParaRPr lang="en-US" sz="4000" b="1" u="sng" dirty="0">
              <a:solidFill>
                <a:srgbClr val="0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30638" y="1789113"/>
            <a:ext cx="278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Change in Supply creates a shift of the Supply curve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7" name="Line 220"/>
          <p:cNvSpPr>
            <a:spLocks noChangeShapeType="1"/>
          </p:cNvSpPr>
          <p:nvPr/>
        </p:nvSpPr>
        <p:spPr bwMode="auto">
          <a:xfrm flipV="1">
            <a:off x="4902201" y="2893407"/>
            <a:ext cx="2954337" cy="2796193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6877565" y="4214813"/>
            <a:ext cx="771010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189663" y="4799014"/>
            <a:ext cx="820737" cy="20636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7435057" y="3608388"/>
            <a:ext cx="864393" cy="0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090694" y="2983146"/>
            <a:ext cx="855343" cy="24373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5552388" y="5427663"/>
            <a:ext cx="751575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7114381" y="4889054"/>
            <a:ext cx="1979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00"/>
                </a:solidFill>
              </a:rPr>
              <a:t>INCREASE in Supply creates a Shift of the Supply Curve to the RIGHT</a:t>
            </a:r>
          </a:p>
        </p:txBody>
      </p:sp>
      <p:cxnSp>
        <p:nvCxnSpPr>
          <p:cNvPr id="147" name="Straight Arrow Connector 146"/>
          <p:cNvCxnSpPr/>
          <p:nvPr/>
        </p:nvCxnSpPr>
        <p:spPr>
          <a:xfrm flipH="1" flipV="1">
            <a:off x="4292600" y="542766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 flipV="1">
            <a:off x="4951204" y="479632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5602288" y="420180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 flipV="1">
            <a:off x="6231416" y="359220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6846491" y="2978634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861552" y="2373888"/>
            <a:ext cx="1979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DECREASE in Supply creates a Shift of the Supply Curve to the LEFT</a:t>
            </a:r>
          </a:p>
        </p:txBody>
      </p:sp>
      <p:sp>
        <p:nvSpPr>
          <p:cNvPr id="155" name="Line 220"/>
          <p:cNvSpPr>
            <a:spLocks noChangeShapeType="1"/>
          </p:cNvSpPr>
          <p:nvPr/>
        </p:nvSpPr>
        <p:spPr bwMode="auto">
          <a:xfrm flipV="1">
            <a:off x="4902200" y="2155825"/>
            <a:ext cx="3686175" cy="35080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5947E-7 L 0.14896 -2.35947E-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97525E-7 L -0.10677 -0.0083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0" grpId="0"/>
      <p:bldP spid="6372" grpId="0" animBg="1"/>
      <p:bldP spid="6364" grpId="0" animBg="1"/>
      <p:bldP spid="126" grpId="0"/>
      <p:bldP spid="127" grpId="0" animBg="1"/>
      <p:bldP spid="127" grpId="1" animBg="1"/>
      <p:bldP spid="145" grpId="0"/>
      <p:bldP spid="154" grpId="0"/>
      <p:bldP spid="155" grpId="0" animBg="1"/>
      <p:bldP spid="1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7"/>
          <p:cNvGrpSpPr>
            <a:grpSpLocks/>
          </p:cNvGrpSpPr>
          <p:nvPr/>
        </p:nvGrpSpPr>
        <p:grpSpPr bwMode="auto">
          <a:xfrm>
            <a:off x="1173336" y="0"/>
            <a:ext cx="7970664" cy="6151724"/>
            <a:chOff x="2400" y="1127"/>
            <a:chExt cx="3303" cy="2674"/>
          </a:xfrm>
        </p:grpSpPr>
        <p:sp>
          <p:nvSpPr>
            <p:cNvPr id="5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7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8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9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0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2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3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4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7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8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19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0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2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3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4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5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6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7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8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29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1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2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3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4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5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6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7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8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39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0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1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2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3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4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6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7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8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49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0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1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3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4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5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6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7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8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59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0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auto">
                <a:spcAft>
                  <a:spcPts val="0"/>
                </a:spcAft>
                <a:buFontTx/>
                <a:buNone/>
              </a:pPr>
              <a:endParaRPr lang="en-US" altLang="en-US" kern="0">
                <a:solidFill>
                  <a:prstClr val="black"/>
                </a:solidFill>
              </a:endParaRPr>
            </a:p>
          </p:txBody>
        </p:sp>
        <p:sp>
          <p:nvSpPr>
            <p:cNvPr id="61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2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3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4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5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6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7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8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69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0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1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2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3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5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6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  <p:sp>
          <p:nvSpPr>
            <p:cNvPr id="77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800" kern="0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2058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425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Default Design</vt:lpstr>
      <vt:lpstr>Angles</vt:lpstr>
      <vt:lpstr>3_Blank Presentation</vt:lpstr>
      <vt:lpstr>12_TP030004031</vt:lpstr>
      <vt:lpstr>1_Default Design</vt:lpstr>
      <vt:lpstr>Office Theme</vt:lpstr>
      <vt:lpstr>Tuesday October 13, 2015 Mr. Goblirsch – Economics</vt:lpstr>
      <vt:lpstr>CHANGES IN Supply &amp; ELASTICITY</vt:lpstr>
      <vt:lpstr>Supply Changes</vt:lpstr>
      <vt:lpstr>Elasticity of Supply &amp;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47</cp:revision>
  <cp:lastPrinted>2014-10-09T21:33:50Z</cp:lastPrinted>
  <dcterms:created xsi:type="dcterms:W3CDTF">2007-02-19T20:43:44Z</dcterms:created>
  <dcterms:modified xsi:type="dcterms:W3CDTF">2015-10-13T15:29:37Z</dcterms:modified>
</cp:coreProperties>
</file>