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  <p:sldMasterId id="2147483710" r:id="rId3"/>
    <p:sldMasterId id="2147483722" r:id="rId4"/>
    <p:sldMasterId id="2147483735" r:id="rId5"/>
  </p:sldMasterIdLst>
  <p:notesMasterIdLst>
    <p:notesMasterId r:id="rId25"/>
  </p:notesMasterIdLst>
  <p:sldIdLst>
    <p:sldId id="275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88" r:id="rId15"/>
    <p:sldId id="282" r:id="rId16"/>
    <p:sldId id="283" r:id="rId17"/>
    <p:sldId id="296" r:id="rId18"/>
    <p:sldId id="284" r:id="rId19"/>
    <p:sldId id="285" r:id="rId20"/>
    <p:sldId id="278" r:id="rId21"/>
    <p:sldId id="286" r:id="rId22"/>
    <p:sldId id="279" r:id="rId23"/>
    <p:sldId id="28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CC"/>
    <a:srgbClr val="3333CC"/>
    <a:srgbClr val="0000FF"/>
    <a:srgbClr val="990099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1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37AC9-05E5-4C2D-8D4F-4C8FE5F8AC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5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1538B-DF09-42FB-A335-7D28631411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16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0579B-6E81-47B8-9ADC-CE550396E1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6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A1B1A-3745-44FF-8877-DCAB21698E3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56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FB66B-89B5-428A-B8E0-98B46EC092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2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8EA54-B5EE-4F51-AF05-18F5E22ED8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08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89683-ADF0-4CD6-8574-AA790DF26F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73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EA1C0-13C0-4853-AB27-E5CFE6281C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7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EB9C3-D012-4A45-B566-B720CEAC70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80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CC411-F907-413E-B3C8-6D23C41DD6A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08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E6B67-1EC2-4172-95D0-9661FAA5D3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3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D5A356-D093-4F41-852B-5B0C49230F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18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F78AA-5ED8-4320-AFDB-C6549AB27A3F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E9640-64A2-482A-836E-1E734BC6B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2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460AC-BF68-476B-A6DE-D0CA7A38A28C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8961-1BAB-4A31-80DC-8B011D03C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0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D912-407C-4F3C-892B-96006E1DCC0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783D1-1947-44DD-852E-BDE3ABFD4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47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0E018-0498-4DE3-AD09-064F9A800641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1F2C-7419-4507-B118-D0713FE7E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1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1854-A2F1-4679-8422-715DCFFA3F99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492A-DE2B-4C8E-8BE5-E6CE06F97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3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A34A7-DFFC-4CEA-ABAD-A95E386C4EE0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F8EA6-9C0E-4950-8E54-87E1EFBF1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47FA-95A5-4AAA-8F8B-04FA1A5CE23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1E8D-0821-4EC5-B07D-D458D0402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7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A4DF-9E64-4746-BDB6-B7BFF197B700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55B82-415A-4A40-B905-F87242715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886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E3FFE-BA26-4AE0-BA0A-0E3E74984BED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13BB-8499-4ACC-B71F-5895C514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71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5DC1-D141-405C-86E2-90E3A472EFB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49134-AC7A-4490-B00A-1A704AB5A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3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6B84-2257-40C2-8717-C867507D4F5F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1DE2-A4E3-4269-923B-5AEF39161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99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9716A-7AD7-4681-B2C9-2718869417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929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2E9E-9E58-4431-94A8-EE3AE7943C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584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5877-9866-4BDB-936F-462072F987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27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BA13C-85E8-428A-9CE3-5899B97929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4382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DD277-8F42-4F85-B1E1-5BF997A5D9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1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D9CCC-82C3-451F-AD9C-A32176EDDB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17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5A12-DB26-4F70-B9D0-67BF139BE8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907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E35D-70E8-43B7-AE2F-A9B5B22C07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801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41451-D143-4BCD-8A81-380A5AAD4F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630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85B7-203E-4ECE-BE2E-FEF786E23E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670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C55E3-CE49-4AE4-99C4-060D9AE4E5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31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70698B-9C65-4E4F-A957-03C2675706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498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5CCA-DBFD-4B6B-A0C6-27ED0515A00F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2620-EC90-41EB-B492-9540A991F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848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A0D1-363C-4524-BD4C-34DCBBFC28D0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1400-4630-4F7B-A8C5-0B0C95FC9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551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7146-4244-47FE-9744-D6435F58BB5D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F1F1-9D90-4108-B23F-5907B420C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9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9323-8781-4F17-84B9-CA43440B7943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11A7-EA3E-46B6-8947-DB94446AD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045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07A3-87C4-4E9C-A17C-F2F333169C47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037C-8771-45A5-8C09-C9879B787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495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D00F-EA74-469A-847A-BB216606A83A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0F320-289F-460C-996C-886C85FF6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126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DB39-91CC-4D5C-B682-6C8D2D712C0D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B2A5-44FD-46CE-8F43-65876163D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11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45B1-389F-4913-B317-A7E09243F9E7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8AA91A39-EAFF-4E3D-8670-5A7BFB82C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180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A766-94B6-40D9-85FB-BBE73A50E5C6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2AA5-4C51-48E0-AEDD-ED853B020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461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8D83-A7C6-4B63-A530-4F8DA8E9A83D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4B2B-0D51-4589-B071-7684553E0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402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05FE-1921-4A53-B766-E5120F8A6EF2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29AD2-0011-4241-9659-8D0A00DD8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2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47F6B-2AF0-4F68-ADC7-DFF5AC28F23F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534511-BCED-440E-BC8D-29BA1C384323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575715-2D60-42B7-91FE-84B4CC41E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C0334A-0F79-49D1-A759-490EA22685E1}" type="slidenum">
              <a:rPr lang="en-US" altLang="en-US" smtClean="0">
                <a:solidFill>
                  <a:srgbClr val="000000"/>
                </a:solidFill>
                <a:latin typeface="Times New Roman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420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F81114-6D07-4B8C-A0B8-14D1375DA95C}" type="datetimeFigureOut">
              <a:rPr lang="en-US"/>
              <a:pPr>
                <a:defRPr/>
              </a:pPr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7BFD6F-50B6-4508-9161-E7BD4A009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1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October 14,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Describe the factors that impact supply.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</a:t>
            </a:r>
            <a:r>
              <a:rPr lang="en-US" sz="2200" dirty="0" smtClean="0"/>
              <a:t>Demand vs. Supply</a:t>
            </a:r>
            <a:endParaRPr lang="en-US" sz="22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REVIEW: Demand &amp; Supply </a:t>
            </a:r>
            <a:r>
              <a:rPr lang="en-US" sz="2200" dirty="0" smtClean="0">
                <a:solidFill>
                  <a:prstClr val="black"/>
                </a:solidFill>
              </a:rPr>
              <a:t>Graphs (Google Form)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CONCEPT: Changes in Supply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ASSIGNMENT: Workbook P. 31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/>
              <a:t>***Workbook P. 31 DUE TOMORROW***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Demand vs. Supply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  <a:r>
              <a:rPr lang="en-US" sz="2400" b="1" dirty="0" smtClean="0">
                <a:solidFill>
                  <a:srgbClr val="1F497D"/>
                </a:solidFill>
              </a:rPr>
              <a:t>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Write a paragraph journal entry answering the following question.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Compare the concept of Demand to the concept of Supply.  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How are they different?</a:t>
            </a:r>
            <a:endParaRPr lang="en-US" sz="2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Change in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u="sng" smtClean="0"/>
              <a:t>Change in Supply</a:t>
            </a:r>
            <a:r>
              <a:rPr lang="en-US" altLang="en-US" smtClean="0"/>
              <a:t> = situation where suppliers offer different amount of products for sale</a:t>
            </a:r>
          </a:p>
          <a:p>
            <a:pPr lvl="1" eaLnBrk="1" hangingPunct="1"/>
            <a:r>
              <a:rPr lang="en-US" altLang="en-US" smtClean="0"/>
              <a:t>Causes</a:t>
            </a:r>
          </a:p>
          <a:p>
            <a:pPr lvl="2" eaLnBrk="1" hangingPunct="1"/>
            <a:r>
              <a:rPr lang="en-US" altLang="en-US" smtClean="0"/>
              <a:t>Cost of Inputs</a:t>
            </a:r>
          </a:p>
          <a:p>
            <a:pPr lvl="2" eaLnBrk="1" hangingPunct="1"/>
            <a:r>
              <a:rPr lang="en-US" altLang="en-US" smtClean="0"/>
              <a:t>Productivity</a:t>
            </a:r>
          </a:p>
          <a:p>
            <a:pPr lvl="2" eaLnBrk="1" hangingPunct="1"/>
            <a:r>
              <a:rPr lang="en-US" altLang="en-US" smtClean="0"/>
              <a:t>Technology</a:t>
            </a:r>
          </a:p>
          <a:p>
            <a:pPr lvl="2" eaLnBrk="1" hangingPunct="1"/>
            <a:r>
              <a:rPr lang="en-US" altLang="en-US" smtClean="0"/>
              <a:t>Taxes and Subsidies</a:t>
            </a:r>
          </a:p>
          <a:p>
            <a:pPr lvl="3" eaLnBrk="1" hangingPunct="1"/>
            <a:r>
              <a:rPr lang="en-US" altLang="en-US" smtClean="0"/>
              <a:t>Subsidy = government payment to an individual or business to encourage economic activity</a:t>
            </a:r>
          </a:p>
        </p:txBody>
      </p:sp>
    </p:spTree>
    <p:extLst>
      <p:ext uri="{BB962C8B-B14F-4D97-AF65-F5344CB8AC3E}">
        <p14:creationId xmlns:p14="http://schemas.microsoft.com/office/powerpoint/2010/main" val="7374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4903788" cy="708025"/>
          </a:xfrm>
        </p:spPr>
        <p:txBody>
          <a:bodyPr/>
          <a:lstStyle/>
          <a:p>
            <a:r>
              <a:rPr lang="en-US" alt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Input Costs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875" y="1274763"/>
            <a:ext cx="5805488" cy="1425575"/>
          </a:xfrm>
        </p:spPr>
        <p:txBody>
          <a:bodyPr/>
          <a:lstStyle/>
          <a:p>
            <a:pPr marL="454025" indent="-454025" algn="ctr"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Effects of Rising Costs</a:t>
            </a:r>
          </a:p>
          <a:p>
            <a:pPr marL="454025" indent="-454025">
              <a:lnSpc>
                <a:spcPct val="90000"/>
              </a:lnSpc>
              <a:buFontTx/>
              <a:buNone/>
            </a:pPr>
            <a:r>
              <a:rPr lang="en-US" altLang="en-US" sz="2800" b="1">
                <a:sym typeface="Wingdings" pitchFamily="2" charset="2"/>
              </a:rPr>
              <a:t> </a:t>
            </a:r>
            <a:r>
              <a:rPr lang="en-US" altLang="en-US" b="1">
                <a:sym typeface="Wingdings" pitchFamily="2" charset="2"/>
              </a:rPr>
              <a:t>If costs go up, then it costs more to produce G &amp; S</a:t>
            </a:r>
          </a:p>
          <a:p>
            <a:pPr marL="854075"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/>
              <a:t>CA minimum wage increase and price increase.</a:t>
            </a:r>
          </a:p>
          <a:p>
            <a:pPr marL="854075" lvl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400" b="1"/>
          </a:p>
        </p:txBody>
      </p:sp>
      <p:pic>
        <p:nvPicPr>
          <p:cNvPr id="13319" name="Picture 7" descr="taxes_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6413" y="4070350"/>
            <a:ext cx="3282950" cy="2320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1" name="Picture 9" descr="w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1947863"/>
            <a:ext cx="2411412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electric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301625"/>
            <a:ext cx="1468438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Simmonds_Produc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3887788"/>
            <a:ext cx="1677988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5" descr="G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897313"/>
            <a:ext cx="2268538" cy="264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3" name="Line 137"/>
          <p:cNvSpPr>
            <a:spLocks noChangeShapeType="1"/>
          </p:cNvSpPr>
          <p:nvPr/>
        </p:nvSpPr>
        <p:spPr bwMode="auto">
          <a:xfrm flipV="1">
            <a:off x="3535363" y="2847975"/>
            <a:ext cx="2387600" cy="2389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468" name="Line 132"/>
          <p:cNvSpPr>
            <a:spLocks noChangeShapeType="1"/>
          </p:cNvSpPr>
          <p:nvPr/>
        </p:nvSpPr>
        <p:spPr bwMode="auto">
          <a:xfrm flipV="1">
            <a:off x="2971800" y="2286000"/>
            <a:ext cx="3532188" cy="3532188"/>
          </a:xfrm>
          <a:prstGeom prst="line">
            <a:avLst/>
          </a:prstGeom>
          <a:noFill/>
          <a:ln w="95250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9088"/>
            <a:ext cx="7772400" cy="665162"/>
          </a:xfrm>
        </p:spPr>
        <p:txBody>
          <a:bodyPr/>
          <a:lstStyle/>
          <a:p>
            <a:r>
              <a:rPr lang="en-US" altLang="en-US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Effects of Rising Costs</a:t>
            </a:r>
          </a:p>
        </p:txBody>
      </p:sp>
      <p:graphicFrame>
        <p:nvGraphicFramePr>
          <p:cNvPr id="14475" name="Group 139"/>
          <p:cNvGraphicFramePr>
            <a:graphicFrameLocks noGrp="1"/>
          </p:cNvGraphicFramePr>
          <p:nvPr/>
        </p:nvGraphicFramePr>
        <p:xfrm>
          <a:off x="2122488" y="1692275"/>
          <a:ext cx="4899025" cy="4339273"/>
        </p:xfrm>
        <a:graphic>
          <a:graphicData uri="http://schemas.openxmlformats.org/drawingml/2006/table">
            <a:tbl>
              <a:tblPr/>
              <a:tblGrid>
                <a:gridCol w="488950"/>
                <a:gridCol w="520700"/>
                <a:gridCol w="460375"/>
                <a:gridCol w="490537"/>
                <a:gridCol w="488950"/>
                <a:gridCol w="488950"/>
                <a:gridCol w="490538"/>
                <a:gridCol w="490537"/>
                <a:gridCol w="490538"/>
                <a:gridCol w="488950"/>
              </a:tblGrid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65" name="Text Box 129"/>
          <p:cNvSpPr txBox="1">
            <a:spLocks noChangeArrowheads="1"/>
          </p:cNvSpPr>
          <p:nvPr/>
        </p:nvSpPr>
        <p:spPr bwMode="auto">
          <a:xfrm rot="-36452">
            <a:off x="1433513" y="1373188"/>
            <a:ext cx="56515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$10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$9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$8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$7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$6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$5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$4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$3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$2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$1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$0</a:t>
            </a:r>
            <a:endParaRPr lang="en-US" altLang="en-US" sz="2800" b="1" smtClean="0">
              <a:solidFill>
                <a:srgbClr val="000000"/>
              </a:solidFill>
            </a:endParaRPr>
          </a:p>
        </p:txBody>
      </p:sp>
      <p:sp>
        <p:nvSpPr>
          <p:cNvPr id="14467" name="Rectangle 131"/>
          <p:cNvSpPr>
            <a:spLocks noChangeArrowheads="1"/>
          </p:cNvSpPr>
          <p:nvPr/>
        </p:nvSpPr>
        <p:spPr bwMode="auto">
          <a:xfrm>
            <a:off x="1965325" y="6118225"/>
            <a:ext cx="532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smtClean="0">
                <a:solidFill>
                  <a:srgbClr val="000000"/>
                </a:solidFill>
              </a:rPr>
              <a:t>0      1      2      3     4      5      6      7     8      9     10</a:t>
            </a:r>
          </a:p>
        </p:txBody>
      </p:sp>
      <p:sp>
        <p:nvSpPr>
          <p:cNvPr id="14469" name="Line 133"/>
          <p:cNvSpPr>
            <a:spLocks noChangeShapeType="1"/>
          </p:cNvSpPr>
          <p:nvPr/>
        </p:nvSpPr>
        <p:spPr bwMode="auto">
          <a:xfrm>
            <a:off x="2640013" y="2119313"/>
            <a:ext cx="4321175" cy="35321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471" name="Text Box 135"/>
          <p:cNvSpPr txBox="1">
            <a:spLocks noChangeArrowheads="1"/>
          </p:cNvSpPr>
          <p:nvPr/>
        </p:nvSpPr>
        <p:spPr bwMode="auto">
          <a:xfrm>
            <a:off x="7035800" y="5240338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  <a:r>
              <a:rPr lang="en-US" altLang="en-US" sz="2800" b="1" baseline="-250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472" name="Text Box 136"/>
          <p:cNvSpPr txBox="1">
            <a:spLocks noChangeArrowheads="1"/>
          </p:cNvSpPr>
          <p:nvPr/>
        </p:nvSpPr>
        <p:spPr bwMode="auto">
          <a:xfrm>
            <a:off x="2692400" y="4992688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smtClean="0">
                <a:solidFill>
                  <a:srgbClr val="000000"/>
                </a:solidFill>
              </a:rPr>
              <a:t>S</a:t>
            </a:r>
            <a:r>
              <a:rPr lang="en-US" altLang="en-US" sz="2800" b="1" baseline="-250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474" name="Text Box 138"/>
          <p:cNvSpPr txBox="1">
            <a:spLocks noChangeArrowheads="1"/>
          </p:cNvSpPr>
          <p:nvPr/>
        </p:nvSpPr>
        <p:spPr bwMode="auto">
          <a:xfrm>
            <a:off x="2524125" y="3683000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smtClean="0">
                <a:solidFill>
                  <a:srgbClr val="FF0000"/>
                </a:solidFill>
              </a:rPr>
              <a:t>S</a:t>
            </a:r>
            <a:r>
              <a:rPr lang="en-US" altLang="en-US" sz="2800" b="1" baseline="-25000" smtClean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4821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07743 -0.083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73" grpId="0" animBg="1"/>
      <p:bldP spid="144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STRUCTURED </a:t>
            </a:r>
            <a:br>
              <a:rPr lang="en-US" b="1" dirty="0" smtClean="0"/>
            </a:br>
            <a:r>
              <a:rPr lang="en-US" b="1" dirty="0" smtClean="0"/>
              <a:t>ACADEMIC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 example of an input cost that might cause a decrease in supply is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77813"/>
            <a:ext cx="4219575" cy="685800"/>
          </a:xfrm>
        </p:spPr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Input Costs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00175"/>
            <a:ext cx="3810000" cy="20288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b="1" u="sng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Technology</a:t>
            </a:r>
          </a:p>
          <a:p>
            <a:pPr>
              <a:buFont typeface="Wingdings" pitchFamily="2" charset="2"/>
              <a:buChar char="Ø"/>
            </a:pPr>
            <a:r>
              <a:rPr lang="en-US" altLang="en-US" b="1">
                <a:sym typeface="Wingdings" pitchFamily="2" charset="2"/>
              </a:rPr>
              <a:t>Lowers costs </a:t>
            </a:r>
          </a:p>
          <a:p>
            <a:pPr>
              <a:buFont typeface="Wingdings" pitchFamily="2" charset="2"/>
              <a:buChar char="Ø"/>
            </a:pPr>
            <a:r>
              <a:rPr lang="en-US" altLang="en-US" b="1">
                <a:sym typeface="Wingdings" pitchFamily="2" charset="2"/>
              </a:rPr>
              <a:t>Increases Supply</a:t>
            </a:r>
          </a:p>
        </p:txBody>
      </p:sp>
      <p:pic>
        <p:nvPicPr>
          <p:cNvPr id="15366" name="Picture 6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054100"/>
            <a:ext cx="2971800" cy="225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 descr="bakedgoods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3532188"/>
            <a:ext cx="3935413" cy="29829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7" name="Picture 17" descr="200px-Industrial_Robotics_in_car_productio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9050" y="3429000"/>
            <a:ext cx="2482850" cy="310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4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2640013" y="2119313"/>
            <a:ext cx="4321175" cy="35321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516" name="Line 132"/>
          <p:cNvSpPr>
            <a:spLocks noChangeShapeType="1"/>
          </p:cNvSpPr>
          <p:nvPr/>
        </p:nvSpPr>
        <p:spPr bwMode="auto">
          <a:xfrm flipV="1">
            <a:off x="3817938" y="2962275"/>
            <a:ext cx="1974850" cy="19558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512" name="Line 128"/>
          <p:cNvSpPr>
            <a:spLocks noChangeShapeType="1"/>
          </p:cNvSpPr>
          <p:nvPr/>
        </p:nvSpPr>
        <p:spPr bwMode="auto">
          <a:xfrm flipV="1">
            <a:off x="3117850" y="2078038"/>
            <a:ext cx="3573463" cy="3533775"/>
          </a:xfrm>
          <a:prstGeom prst="line">
            <a:avLst/>
          </a:prstGeom>
          <a:noFill/>
          <a:ln w="88900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94625" cy="1681163"/>
          </a:xfrm>
        </p:spPr>
        <p:txBody>
          <a:bodyPr/>
          <a:lstStyle/>
          <a:p>
            <a:r>
              <a:rPr lang="en-US" altLang="en-US" sz="4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Technology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3200"/>
              <a:t>How does an increase in technology effect supply?</a:t>
            </a:r>
          </a:p>
        </p:txBody>
      </p:sp>
      <p:graphicFrame>
        <p:nvGraphicFramePr>
          <p:cNvPr id="16518" name="Group 134"/>
          <p:cNvGraphicFramePr>
            <a:graphicFrameLocks noGrp="1"/>
          </p:cNvGraphicFramePr>
          <p:nvPr/>
        </p:nvGraphicFramePr>
        <p:xfrm>
          <a:off x="2122488" y="1714500"/>
          <a:ext cx="4899025" cy="4339273"/>
        </p:xfrm>
        <a:graphic>
          <a:graphicData uri="http://schemas.openxmlformats.org/drawingml/2006/table">
            <a:tbl>
              <a:tblPr/>
              <a:tblGrid>
                <a:gridCol w="488950"/>
                <a:gridCol w="490537"/>
                <a:gridCol w="490538"/>
                <a:gridCol w="490537"/>
                <a:gridCol w="488950"/>
                <a:gridCol w="488950"/>
                <a:gridCol w="517525"/>
                <a:gridCol w="463550"/>
                <a:gridCol w="490538"/>
                <a:gridCol w="488950"/>
              </a:tblGrid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10" name="Text Box 126"/>
          <p:cNvSpPr txBox="1">
            <a:spLocks noChangeArrowheads="1"/>
          </p:cNvSpPr>
          <p:nvPr/>
        </p:nvSpPr>
        <p:spPr bwMode="auto">
          <a:xfrm rot="-36452">
            <a:off x="1411288" y="1455738"/>
            <a:ext cx="565150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$10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$9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$8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$7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$6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$5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$4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$3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$2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$1</a:t>
            </a:r>
          </a:p>
          <a:p>
            <a:pPr>
              <a:lnSpc>
                <a:spcPct val="140000"/>
              </a:lnSpc>
            </a:pPr>
            <a:r>
              <a:rPr lang="en-US" altLang="en-US" sz="2000" b="1" smtClean="0">
                <a:solidFill>
                  <a:srgbClr val="000000"/>
                </a:solidFill>
              </a:rPr>
              <a:t>$0</a:t>
            </a:r>
            <a:endParaRPr lang="en-US" altLang="en-US" sz="2800" b="1" smtClean="0">
              <a:solidFill>
                <a:srgbClr val="000000"/>
              </a:solidFill>
            </a:endParaRPr>
          </a:p>
        </p:txBody>
      </p:sp>
      <p:sp>
        <p:nvSpPr>
          <p:cNvPr id="16511" name="Rectangle 127"/>
          <p:cNvSpPr>
            <a:spLocks noChangeArrowheads="1"/>
          </p:cNvSpPr>
          <p:nvPr/>
        </p:nvSpPr>
        <p:spPr bwMode="auto">
          <a:xfrm>
            <a:off x="1927225" y="6181725"/>
            <a:ext cx="532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smtClean="0">
                <a:solidFill>
                  <a:srgbClr val="000000"/>
                </a:solidFill>
              </a:rPr>
              <a:t>0      1      2      3     4      5      6      7     8      9     10</a:t>
            </a:r>
          </a:p>
        </p:txBody>
      </p:sp>
      <p:sp>
        <p:nvSpPr>
          <p:cNvPr id="16514" name="Text Box 130"/>
          <p:cNvSpPr txBox="1">
            <a:spLocks noChangeArrowheads="1"/>
          </p:cNvSpPr>
          <p:nvPr/>
        </p:nvSpPr>
        <p:spPr bwMode="auto">
          <a:xfrm>
            <a:off x="6911975" y="5033963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  <a:r>
              <a:rPr lang="en-US" altLang="en-US" sz="2800" b="1" baseline="-250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515" name="Text Box 131"/>
          <p:cNvSpPr txBox="1">
            <a:spLocks noChangeArrowheads="1"/>
          </p:cNvSpPr>
          <p:nvPr/>
        </p:nvSpPr>
        <p:spPr bwMode="auto">
          <a:xfrm>
            <a:off x="2692400" y="4992688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smtClean="0">
                <a:solidFill>
                  <a:srgbClr val="000000"/>
                </a:solidFill>
              </a:rPr>
              <a:t>S</a:t>
            </a:r>
            <a:r>
              <a:rPr lang="en-US" altLang="en-US" sz="2800" b="1" baseline="-250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519" name="Text Box 135"/>
          <p:cNvSpPr txBox="1">
            <a:spLocks noChangeArrowheads="1"/>
          </p:cNvSpPr>
          <p:nvPr/>
        </p:nvSpPr>
        <p:spPr bwMode="auto">
          <a:xfrm>
            <a:off x="5091113" y="513556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smtClean="0">
                <a:solidFill>
                  <a:srgbClr val="33CC33"/>
                </a:solidFill>
              </a:rPr>
              <a:t>S</a:t>
            </a:r>
            <a:r>
              <a:rPr lang="en-US" altLang="en-US" sz="2800" b="1" baseline="-25000" smtClean="0">
                <a:solidFill>
                  <a:srgbClr val="33CC33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857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08889 0.09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4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16" grpId="0" animBg="1"/>
      <p:bldP spid="1651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STRUCTURED </a:t>
            </a:r>
            <a:br>
              <a:rPr lang="en-US" b="1" dirty="0" smtClean="0"/>
            </a:br>
            <a:r>
              <a:rPr lang="en-US" b="1" dirty="0" smtClean="0"/>
              <a:t>ACADEMIC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example of an input cost that might cause an increase in supply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319088"/>
            <a:ext cx="8645525" cy="601662"/>
          </a:xfrm>
        </p:spPr>
        <p:txBody>
          <a:bodyPr/>
          <a:lstStyle/>
          <a:p>
            <a:r>
              <a:rPr lang="en-US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Government’s Influence on Supply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171575"/>
            <a:ext cx="8645525" cy="18065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u="sng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Subsidies</a:t>
            </a:r>
            <a:r>
              <a:rPr lang="en-US" altLang="en-US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altLang="en-US"/>
              <a:t>  Gov. payment to support a business</a:t>
            </a:r>
          </a:p>
          <a:p>
            <a:pPr>
              <a:buFontTx/>
              <a:buNone/>
            </a:pPr>
            <a:r>
              <a:rPr lang="en-US" altLang="en-US">
                <a:sym typeface="Wingdings" pitchFamily="2" charset="2"/>
              </a:rPr>
              <a:t>	</a:t>
            </a:r>
            <a:r>
              <a:rPr lang="en-US" altLang="en-US" sz="2800">
                <a:sym typeface="Wingdings" pitchFamily="2" charset="2"/>
              </a:rPr>
              <a:t>  Farms	 </a:t>
            </a:r>
          </a:p>
          <a:p>
            <a:pPr>
              <a:buFontTx/>
              <a:buNone/>
            </a:pPr>
            <a:r>
              <a:rPr lang="en-US" altLang="en-US" sz="2800">
                <a:sym typeface="Wingdings" pitchFamily="2" charset="2"/>
              </a:rPr>
              <a:t>	  Infant industries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5750" y="2990850"/>
            <a:ext cx="8405813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0513" indent="-2905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Taxes</a:t>
            </a:r>
            <a:r>
              <a:rPr lang="en-US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altLang="en-US" sz="3200" b="1" smtClean="0">
                <a:solidFill>
                  <a:srgbClr val="000000"/>
                </a:solidFill>
              </a:rPr>
              <a:t>  </a:t>
            </a:r>
            <a:r>
              <a:rPr lang="en-US" altLang="en-US" sz="3200" smtClean="0">
                <a:solidFill>
                  <a:srgbClr val="000000"/>
                </a:solidFill>
              </a:rPr>
              <a:t>Gov.uses to discourage some industries</a:t>
            </a:r>
          </a:p>
          <a:p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	</a:t>
            </a:r>
            <a:r>
              <a:rPr lang="en-US" altLang="en-US" sz="2800" smtClean="0">
                <a:solidFill>
                  <a:srgbClr val="000000"/>
                </a:solidFill>
                <a:sym typeface="Wingdings" pitchFamily="2" charset="2"/>
              </a:rPr>
              <a:t>  Tobacco</a:t>
            </a:r>
          </a:p>
          <a:p>
            <a:r>
              <a:rPr lang="en-US" altLang="en-US" sz="2800" smtClean="0">
                <a:solidFill>
                  <a:srgbClr val="000000"/>
                </a:solidFill>
                <a:sym typeface="Wingdings" pitchFamily="2" charset="2"/>
              </a:rPr>
              <a:t>	  Gasoline</a:t>
            </a:r>
            <a:endParaRPr lang="en-US" altLang="en-US" sz="3200" smtClean="0">
              <a:solidFill>
                <a:srgbClr val="000000"/>
              </a:solidFill>
              <a:sym typeface="Wingdings" pitchFamily="2" charset="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44475" y="4608513"/>
            <a:ext cx="86550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8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u="sng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Regulation</a:t>
            </a:r>
            <a:r>
              <a:rPr lang="en-US" altLang="en-US" sz="32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altLang="en-US" sz="3200" smtClean="0">
                <a:solidFill>
                  <a:srgbClr val="000000"/>
                </a:solidFill>
              </a:rPr>
              <a:t> Gov intervention in the market that affects the price, quantity, or quality of a good.</a:t>
            </a:r>
          </a:p>
          <a:p>
            <a:r>
              <a:rPr lang="en-US" altLang="en-US" sz="3200" smtClean="0">
                <a:solidFill>
                  <a:srgbClr val="000000"/>
                </a:solidFill>
              </a:rPr>
              <a:t>	 </a:t>
            </a:r>
            <a:r>
              <a:rPr lang="en-US" altLang="en-US" sz="2800" smtClean="0">
                <a:solidFill>
                  <a:srgbClr val="000000"/>
                </a:solidFill>
                <a:sym typeface="Wingdings" pitchFamily="2" charset="2"/>
              </a:rPr>
              <a:t> Fight Pollution</a:t>
            </a:r>
          </a:p>
          <a:p>
            <a:r>
              <a:rPr lang="en-US" altLang="en-US" sz="2800" smtClean="0">
                <a:solidFill>
                  <a:srgbClr val="000000"/>
                </a:solidFill>
                <a:sym typeface="Wingdings" pitchFamily="2" charset="2"/>
              </a:rPr>
              <a:t>	  Benefit Health</a:t>
            </a:r>
          </a:p>
        </p:txBody>
      </p:sp>
    </p:spTree>
    <p:extLst>
      <p:ext uri="{BB962C8B-B14F-4D97-AF65-F5344CB8AC3E}">
        <p14:creationId xmlns:p14="http://schemas.microsoft.com/office/powerpoint/2010/main" val="12131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autoUpdateAnimBg="0"/>
      <p:bldP spid="174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STRUCTURED </a:t>
            </a:r>
            <a:br>
              <a:rPr lang="en-US" b="1" dirty="0" smtClean="0"/>
            </a:br>
            <a:r>
              <a:rPr lang="en-US" b="1" dirty="0" smtClean="0"/>
              <a:t>ACADEMIC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government can influence supply by …</a:t>
            </a:r>
          </a:p>
        </p:txBody>
      </p:sp>
    </p:spTree>
    <p:extLst>
      <p:ext uri="{BB962C8B-B14F-4D97-AF65-F5344CB8AC3E}">
        <p14:creationId xmlns:p14="http://schemas.microsoft.com/office/powerpoint/2010/main" val="31727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3188"/>
            <a:ext cx="7772400" cy="581025"/>
          </a:xfrm>
        </p:spPr>
        <p:txBody>
          <a:bodyPr/>
          <a:lstStyle/>
          <a:p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Other Influences on Supply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5838"/>
            <a:ext cx="7772400" cy="2640012"/>
          </a:xfrm>
        </p:spPr>
        <p:txBody>
          <a:bodyPr/>
          <a:lstStyle/>
          <a:p>
            <a:pPr marL="620713" indent="-620713" algn="ctr">
              <a:buFontTx/>
              <a:buNone/>
            </a:pPr>
            <a:r>
              <a:rPr lang="en-US" alt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Future Expectations of Price</a:t>
            </a:r>
          </a:p>
          <a:p>
            <a:pPr marL="620713" indent="-620713">
              <a:buFontTx/>
              <a:buNone/>
            </a:pPr>
            <a:r>
              <a:rPr lang="en-US" altLang="en-US" b="1">
                <a:sym typeface="Wingdings 2" pitchFamily="18" charset="2"/>
              </a:rPr>
              <a:t></a:t>
            </a:r>
            <a:r>
              <a:rPr lang="en-US" altLang="en-US">
                <a:sym typeface="Wingdings 2" pitchFamily="18" charset="2"/>
              </a:rPr>
              <a:t>  Price to </a:t>
            </a:r>
            <a:r>
              <a:rPr lang="en-US" altLang="en-US" b="1" u="sng">
                <a:sym typeface="Wingdings 2" pitchFamily="18" charset="2"/>
              </a:rPr>
              <a:t>rise</a:t>
            </a:r>
            <a:r>
              <a:rPr lang="en-US" altLang="en-US">
                <a:sym typeface="Wingdings 2" pitchFamily="18" charset="2"/>
              </a:rPr>
              <a:t> in the future—hold product &amp; sell later.</a:t>
            </a:r>
          </a:p>
          <a:p>
            <a:pPr marL="620713" indent="-620713">
              <a:buFontTx/>
              <a:buNone/>
            </a:pPr>
            <a:r>
              <a:rPr lang="en-US" altLang="en-US" b="1">
                <a:sym typeface="Wingdings 2" pitchFamily="18" charset="2"/>
              </a:rPr>
              <a:t></a:t>
            </a:r>
            <a:r>
              <a:rPr lang="en-US" altLang="en-US">
                <a:sym typeface="Wingdings 2" pitchFamily="18" charset="2"/>
              </a:rPr>
              <a:t>  Price to </a:t>
            </a:r>
            <a:r>
              <a:rPr lang="en-US" altLang="en-US" b="1" u="sng">
                <a:sym typeface="Wingdings 2" pitchFamily="18" charset="2"/>
              </a:rPr>
              <a:t>fall</a:t>
            </a:r>
            <a:r>
              <a:rPr lang="en-US" altLang="en-US">
                <a:sym typeface="Wingdings 2" pitchFamily="18" charset="2"/>
              </a:rPr>
              <a:t> in the future—sell now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73088" y="3963988"/>
            <a:ext cx="810101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0713" indent="-6207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b="1" u="sng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 of Suppliers</a:t>
            </a:r>
          </a:p>
          <a:p>
            <a:r>
              <a:rPr lang="en-US" altLang="en-US" sz="3200" b="1" smtClean="0">
                <a:solidFill>
                  <a:srgbClr val="000000"/>
                </a:solidFill>
                <a:sym typeface="Wingdings" pitchFamily="2" charset="2"/>
              </a:rPr>
              <a:t></a:t>
            </a:r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  If the number of suppliers increases so does supply</a:t>
            </a:r>
          </a:p>
          <a:p>
            <a:r>
              <a:rPr lang="en-US" altLang="en-US" sz="3200" b="1" smtClean="0">
                <a:solidFill>
                  <a:srgbClr val="000000"/>
                </a:solidFill>
                <a:sym typeface="Wingdings" pitchFamily="2" charset="2"/>
              </a:rPr>
              <a:t></a:t>
            </a:r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  If the number of suppliers decreases so does supply.</a:t>
            </a:r>
            <a:endParaRPr lang="en-US" altLang="en-US" sz="3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_________ </a:t>
            </a:r>
            <a:r>
              <a:rPr lang="en-US" altLang="en-US" sz="4000" b="1" dirty="0">
                <a:solidFill>
                  <a:srgbClr val="FF0000"/>
                </a:solidFill>
              </a:rPr>
              <a:t>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  <p:extLst>
              <p:ext uri="{D42A27DB-BD31-4B8C-83A1-F6EECF244321}">
                <p14:modId xmlns:p14="http://schemas.microsoft.com/office/powerpoint/2010/main" val="3076405856"/>
              </p:ext>
            </p:extLst>
          </p:nvPr>
        </p:nvGraphicFramePr>
        <p:xfrm>
          <a:off x="228600" y="1447800"/>
          <a:ext cx="3048000" cy="502793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7302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mtClean="0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b="1" smtClean="0">
                <a:solidFill>
                  <a:srgbClr val="000000"/>
                </a:solidFill>
                <a:latin typeface="Times New Roman"/>
              </a:rPr>
              <a:t>Price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$3.00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$2.50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$2.00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$1.50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$1.00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0      1       2      3       4      5</a:t>
            </a: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  	</a:t>
            </a:r>
            <a:r>
              <a:rPr lang="en-US" altLang="en-US" sz="2000" b="1" smtClean="0">
                <a:solidFill>
                  <a:srgbClr val="000000"/>
                </a:solidFill>
                <a:latin typeface="Times New Roman"/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4800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6019800" y="3810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705600" y="4419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73914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8001000" y="563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76800" y="2819400"/>
            <a:ext cx="358140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5867400" y="1320800"/>
            <a:ext cx="1202573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000000"/>
                </a:solidFill>
                <a:latin typeface="Times New Roman"/>
              </a:rPr>
              <a:t>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0</a:t>
            </a: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1</a:t>
            </a: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2</a:t>
            </a: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3</a:t>
            </a: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4</a:t>
            </a: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848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6" grpId="0" animBg="1"/>
      <p:bldP spid="14507" grpId="0" animBg="1"/>
      <p:bldP spid="14508" grpId="0" animBg="1"/>
      <p:bldP spid="14509" grpId="0" animBg="1"/>
      <p:bldP spid="14510" grpId="0" animBg="1"/>
      <p:bldP spid="14511" grpId="0" animBg="1"/>
      <p:bldP spid="14512" grpId="0" animBg="1"/>
      <p:bldP spid="14521" grpId="0"/>
      <p:bldP spid="14522" grpId="0"/>
      <p:bldP spid="14523" grpId="0"/>
      <p:bldP spid="14525" grpId="0"/>
      <p:bldP spid="14526" grpId="0"/>
      <p:bldP spid="14527" grpId="0"/>
      <p:bldP spid="14528" grpId="0"/>
      <p:bldP spid="14529" grpId="0"/>
      <p:bldP spid="14530" grpId="0"/>
      <p:bldP spid="14531" grpId="0"/>
      <p:bldP spid="14532" grpId="0"/>
      <p:bldP spid="145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481138" y="616902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16902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481138" y="54800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54800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481138" y="479107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479107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81138" y="4100513"/>
            <a:ext cx="13938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4100513"/>
            <a:ext cx="14811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81138" y="3413125"/>
            <a:ext cx="1393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413125"/>
            <a:ext cx="1481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81138" y="27241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27241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81138" y="1587500"/>
            <a:ext cx="13938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</a:rPr>
              <a:t>Quantity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87500"/>
            <a:ext cx="148113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Price per Slice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04800"/>
            <a:ext cx="28749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Pizza </a:t>
            </a:r>
            <a:r>
              <a:rPr lang="en-US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Schedule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3048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158750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27241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0" y="34131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0" y="4100513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0" y="479107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0" y="54800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0" y="61690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0" y="68580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0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874963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481138" y="1587500"/>
            <a:ext cx="0" cy="527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0325" y="2781300"/>
            <a:ext cx="1317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$0.50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0325" y="3424238"/>
            <a:ext cx="1317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$1.00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154488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4799013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553243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0" y="617378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438275" y="274796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438275" y="3424238"/>
            <a:ext cx="14366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150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438275" y="41259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200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438275" y="47990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250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438275" y="553243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300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38275" y="6173788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350</a:t>
            </a:r>
          </a:p>
        </p:txBody>
      </p:sp>
      <p:grpSp>
        <p:nvGrpSpPr>
          <p:cNvPr id="6371" name="Group 227"/>
          <p:cNvGrpSpPr>
            <a:grpSpLocks/>
          </p:cNvGrpSpPr>
          <p:nvPr/>
        </p:nvGrpSpPr>
        <p:grpSpPr bwMode="auto">
          <a:xfrm>
            <a:off x="3035300" y="1789113"/>
            <a:ext cx="6386513" cy="4732337"/>
            <a:chOff x="1899" y="1127"/>
            <a:chExt cx="4023" cy="2981"/>
          </a:xfrm>
        </p:grpSpPr>
        <p:sp>
          <p:nvSpPr>
            <p:cNvPr id="6283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4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5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6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7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8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9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0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1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2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3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4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5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6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7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8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9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0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1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2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3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4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5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6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7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8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0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1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2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3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4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5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6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7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8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9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0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1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2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3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4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5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6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7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8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9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0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1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2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3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4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5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6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7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8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9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0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1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2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3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4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5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6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8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9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0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1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2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3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4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5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6" name="Text Box 212"/>
            <p:cNvSpPr txBox="1">
              <a:spLocks noChangeArrowheads="1"/>
            </p:cNvSpPr>
            <p:nvPr/>
          </p:nvSpPr>
          <p:spPr bwMode="auto">
            <a:xfrm>
              <a:off x="1899" y="1222"/>
              <a:ext cx="476" cy="2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$3.00</a:t>
              </a:r>
            </a:p>
            <a:p>
              <a:pPr>
                <a:lnSpc>
                  <a:spcPct val="21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$0.50</a:t>
              </a:r>
            </a:p>
          </p:txBody>
        </p:sp>
        <p:sp>
          <p:nvSpPr>
            <p:cNvPr id="6357" name="Text Box 213"/>
            <p:cNvSpPr txBox="1">
              <a:spLocks noChangeArrowheads="1"/>
            </p:cNvSpPr>
            <p:nvPr/>
          </p:nvSpPr>
          <p:spPr bwMode="auto">
            <a:xfrm>
              <a:off x="2742" y="3858"/>
              <a:ext cx="31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000000"/>
                  </a:solidFill>
                </a:rPr>
                <a:t>50     100    150    200     250    300     350</a:t>
              </a:r>
            </a:p>
          </p:txBody>
        </p:sp>
      </p:grp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7648575" y="28479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8299450" y="22510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7" name="Oval 223"/>
          <p:cNvSpPr>
            <a:spLocks noChangeArrowheads="1"/>
          </p:cNvSpPr>
          <p:nvPr/>
        </p:nvSpPr>
        <p:spPr bwMode="auto">
          <a:xfrm>
            <a:off x="6303963" y="4102100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8" name="Oval 224"/>
          <p:cNvSpPr>
            <a:spLocks noChangeArrowheads="1"/>
          </p:cNvSpPr>
          <p:nvPr/>
        </p:nvSpPr>
        <p:spPr bwMode="auto">
          <a:xfrm>
            <a:off x="5702300" y="4725988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9" name="Oval 225"/>
          <p:cNvSpPr>
            <a:spLocks noChangeArrowheads="1"/>
          </p:cNvSpPr>
          <p:nvPr/>
        </p:nvSpPr>
        <p:spPr bwMode="auto">
          <a:xfrm>
            <a:off x="5037138" y="5349875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72" name="Oval 228"/>
          <p:cNvSpPr>
            <a:spLocks noChangeArrowheads="1"/>
          </p:cNvSpPr>
          <p:nvPr/>
        </p:nvSpPr>
        <p:spPr bwMode="auto">
          <a:xfrm>
            <a:off x="7010400" y="3511550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4" name="Line 220"/>
          <p:cNvSpPr>
            <a:spLocks noChangeShapeType="1"/>
          </p:cNvSpPr>
          <p:nvPr/>
        </p:nvSpPr>
        <p:spPr bwMode="auto">
          <a:xfrm flipV="1">
            <a:off x="4911725" y="2147888"/>
            <a:ext cx="3676650" cy="35417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2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 autoUpdateAnimBg="0"/>
      <p:bldP spid="6186" grpId="0" autoUpdateAnimBg="0"/>
      <p:bldP spid="6187" grpId="0" autoUpdateAnimBg="0"/>
      <p:bldP spid="6188" grpId="0" autoUpdateAnimBg="0"/>
      <p:bldP spid="6189" grpId="0" autoUpdateAnimBg="0"/>
      <p:bldP spid="6190" grpId="0" autoUpdateAnimBg="0"/>
      <p:bldP spid="6191" grpId="0" autoUpdateAnimBg="0"/>
      <p:bldP spid="6192" grpId="0" autoUpdateAnimBg="0"/>
      <p:bldP spid="6193" grpId="0" autoUpdateAnimBg="0"/>
      <p:bldP spid="6194" grpId="0" autoUpdateAnimBg="0"/>
      <p:bldP spid="6195" grpId="0" autoUpdateAnimBg="0"/>
      <p:bldP spid="6196" grpId="0" autoUpdateAnimBg="0"/>
      <p:bldP spid="6362" grpId="0" animBg="1"/>
      <p:bldP spid="6366" grpId="0" animBg="1"/>
      <p:bldP spid="6367" grpId="0" animBg="1"/>
      <p:bldP spid="6368" grpId="0" animBg="1"/>
      <p:bldP spid="6369" grpId="0" animBg="1"/>
      <p:bldP spid="6372" grpId="0" animBg="1"/>
      <p:bldP spid="63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altLang="en-US" sz="3200" b="1" dirty="0" smtClean="0"/>
              <a:t>Change </a:t>
            </a:r>
            <a:br>
              <a:rPr lang="en-US" altLang="en-US" sz="3200" b="1" dirty="0" smtClean="0"/>
            </a:br>
            <a:r>
              <a:rPr lang="en-US" altLang="en-US" sz="2800" b="1" u="sng" dirty="0" smtClean="0">
                <a:solidFill>
                  <a:srgbClr val="FF0000"/>
                </a:solidFill>
              </a:rPr>
              <a:t>Movement along the Curve</a:t>
            </a:r>
            <a:endParaRPr lang="en-US" alt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3445" name="Group 133"/>
          <p:cNvGraphicFramePr>
            <a:graphicFrameLocks noGrp="1"/>
          </p:cNvGraphicFramePr>
          <p:nvPr/>
        </p:nvGraphicFramePr>
        <p:xfrm>
          <a:off x="1600200" y="1295400"/>
          <a:ext cx="5562600" cy="4876486"/>
        </p:xfrm>
        <a:graphic>
          <a:graphicData uri="http://schemas.openxmlformats.org/drawingml/2006/table">
            <a:tbl>
              <a:tblPr/>
              <a:tblGrid>
                <a:gridCol w="555625"/>
                <a:gridCol w="557213"/>
                <a:gridCol w="555625"/>
                <a:gridCol w="557212"/>
                <a:gridCol w="555625"/>
                <a:gridCol w="555625"/>
                <a:gridCol w="557213"/>
                <a:gridCol w="555625"/>
                <a:gridCol w="557212"/>
                <a:gridCol w="555625"/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9" name="Text Box 127"/>
          <p:cNvSpPr txBox="1">
            <a:spLocks noChangeArrowheads="1"/>
          </p:cNvSpPr>
          <p:nvPr/>
        </p:nvSpPr>
        <p:spPr bwMode="auto">
          <a:xfrm>
            <a:off x="762000" y="990600"/>
            <a:ext cx="70167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$10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$9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$8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$7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$6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$5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$4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$3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$2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</a:t>
            </a:r>
          </a:p>
          <a:p>
            <a:pPr algn="r">
              <a:lnSpc>
                <a:spcPct val="155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$0</a:t>
            </a:r>
          </a:p>
        </p:txBody>
      </p:sp>
      <p:sp>
        <p:nvSpPr>
          <p:cNvPr id="13440" name="Text Box 128"/>
          <p:cNvSpPr txBox="1">
            <a:spLocks noChangeArrowheads="1"/>
          </p:cNvSpPr>
          <p:nvPr/>
        </p:nvSpPr>
        <p:spPr bwMode="auto">
          <a:xfrm>
            <a:off x="1447800" y="6324600"/>
            <a:ext cx="596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0       1       2       3      4       5       6      7       8       9      10</a:t>
            </a:r>
          </a:p>
        </p:txBody>
      </p:sp>
      <p:sp>
        <p:nvSpPr>
          <p:cNvPr id="13441" name="Line 129"/>
          <p:cNvSpPr>
            <a:spLocks noChangeShapeType="1"/>
          </p:cNvSpPr>
          <p:nvPr/>
        </p:nvSpPr>
        <p:spPr bwMode="auto">
          <a:xfrm>
            <a:off x="1600200" y="1295400"/>
            <a:ext cx="5410200" cy="472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46" name="Text Box 134"/>
          <p:cNvSpPr txBox="1">
            <a:spLocks noChangeArrowheads="1"/>
          </p:cNvSpPr>
          <p:nvPr/>
        </p:nvSpPr>
        <p:spPr bwMode="auto">
          <a:xfrm>
            <a:off x="6918325" y="5348288"/>
            <a:ext cx="184731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47" name="Line 135"/>
          <p:cNvSpPr>
            <a:spLocks noChangeShapeType="1"/>
          </p:cNvSpPr>
          <p:nvPr/>
        </p:nvSpPr>
        <p:spPr bwMode="auto">
          <a:xfrm>
            <a:off x="2362200" y="1600200"/>
            <a:ext cx="1600200" cy="13716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49" name="Line 137"/>
          <p:cNvSpPr>
            <a:spLocks noChangeShapeType="1"/>
          </p:cNvSpPr>
          <p:nvPr/>
        </p:nvSpPr>
        <p:spPr bwMode="auto">
          <a:xfrm flipH="1" flipV="1">
            <a:off x="4114800" y="3886200"/>
            <a:ext cx="1600200" cy="1447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261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6667 0.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0.06111 L -0.25417 -0.3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7" grpId="0" animBg="1"/>
      <p:bldP spid="13447" grpId="1" animBg="1"/>
      <p:bldP spid="13449" grpId="0" animBg="1"/>
      <p:bldP spid="1344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481138" y="616902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16902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481138" y="54800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54800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481138" y="479107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479107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81138" y="4100513"/>
            <a:ext cx="13938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4100513"/>
            <a:ext cx="14811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81138" y="3413125"/>
            <a:ext cx="1393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413125"/>
            <a:ext cx="1481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81138" y="27241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27241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81138" y="1587500"/>
            <a:ext cx="13938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 dirty="0" smtClean="0">
                <a:solidFill>
                  <a:srgbClr val="FFFFFF"/>
                </a:solidFill>
              </a:rPr>
              <a:t>Quantity</a:t>
            </a:r>
            <a:endParaRPr lang="en-US" altLang="en-US" sz="2000" b="1" dirty="0">
              <a:solidFill>
                <a:srgbClr val="FFFFFF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87500"/>
            <a:ext cx="148113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rgbClr val="FFFFFF"/>
                </a:solidFill>
              </a:rPr>
              <a:t>Price per Slice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04800"/>
            <a:ext cx="28749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Pizza Schedule</a:t>
            </a:r>
            <a:endParaRPr lang="en-US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3048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158750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27241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0" y="34131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0" y="4100513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0" y="479107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0" y="54800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0" y="61690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0" y="68580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0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874963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481138" y="1587500"/>
            <a:ext cx="0" cy="527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0325" y="2781300"/>
            <a:ext cx="1317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FFFFFF"/>
                </a:solidFill>
              </a:rPr>
              <a:t>$0.50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0325" y="3424238"/>
            <a:ext cx="1317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FFFFFF"/>
                </a:solidFill>
              </a:rPr>
              <a:t>$1.00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154488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$1.50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4799013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$2.00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553243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$2.50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0" y="617378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$3.00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438275" y="274796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438275" y="3424238"/>
            <a:ext cx="1436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150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438275" y="41259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438275" y="47990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250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438275" y="553243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300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38275" y="6173788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350</a:t>
            </a:r>
          </a:p>
        </p:txBody>
      </p:sp>
      <p:grpSp>
        <p:nvGrpSpPr>
          <p:cNvPr id="6371" name="Group 227"/>
          <p:cNvGrpSpPr>
            <a:grpSpLocks/>
          </p:cNvGrpSpPr>
          <p:nvPr/>
        </p:nvGrpSpPr>
        <p:grpSpPr bwMode="auto">
          <a:xfrm>
            <a:off x="3035300" y="1789113"/>
            <a:ext cx="6386513" cy="4732337"/>
            <a:chOff x="1899" y="1127"/>
            <a:chExt cx="4023" cy="2981"/>
          </a:xfrm>
        </p:grpSpPr>
        <p:sp>
          <p:nvSpPr>
            <p:cNvPr id="6283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4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5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6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7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8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9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0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1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2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3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4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5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6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7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8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9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0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1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2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3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4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5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6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7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8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0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1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2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3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4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5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6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7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8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9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0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1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2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3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4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5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6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7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8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9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0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1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2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3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4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5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6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7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8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9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0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1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2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3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4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5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6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8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9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0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1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2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3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4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5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6" name="Text Box 212"/>
            <p:cNvSpPr txBox="1">
              <a:spLocks noChangeArrowheads="1"/>
            </p:cNvSpPr>
            <p:nvPr/>
          </p:nvSpPr>
          <p:spPr bwMode="auto">
            <a:xfrm>
              <a:off x="1899" y="1222"/>
              <a:ext cx="476" cy="2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rgbClr val="FFFFFF"/>
                  </a:solidFill>
                </a:rPr>
                <a:t>$3.00</a:t>
              </a:r>
            </a:p>
            <a:p>
              <a:pPr>
                <a:lnSpc>
                  <a:spcPct val="210000"/>
                </a:lnSpc>
              </a:pPr>
              <a:r>
                <a:rPr lang="en-US" altLang="en-US" sz="2000" b="1" dirty="0">
                  <a:solidFill>
                    <a:srgbClr val="FFFFFF"/>
                  </a:solidFill>
                </a:rPr>
                <a:t>$2.50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rgbClr val="FFFFFF"/>
                  </a:solidFill>
                </a:rPr>
                <a:t>$2.00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rgbClr val="FFFFFF"/>
                  </a:solidFill>
                </a:rPr>
                <a:t>$1.50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rgbClr val="FFFFFF"/>
                  </a:solidFill>
                </a:rPr>
                <a:t>$1.00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rgbClr val="FFFFFF"/>
                  </a:solidFill>
                </a:rPr>
                <a:t>$0.50</a:t>
              </a:r>
            </a:p>
          </p:txBody>
        </p:sp>
        <p:sp>
          <p:nvSpPr>
            <p:cNvPr id="6357" name="Text Box 213"/>
            <p:cNvSpPr txBox="1">
              <a:spLocks noChangeArrowheads="1"/>
            </p:cNvSpPr>
            <p:nvPr/>
          </p:nvSpPr>
          <p:spPr bwMode="auto">
            <a:xfrm>
              <a:off x="2742" y="3858"/>
              <a:ext cx="31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FFFFFF"/>
                  </a:solidFill>
                </a:rPr>
                <a:t>50     100    150    200     250    300     350</a:t>
              </a:r>
            </a:p>
          </p:txBody>
        </p:sp>
      </p:grp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7648575" y="28479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8299450" y="22510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67" name="Oval 223"/>
          <p:cNvSpPr>
            <a:spLocks noChangeArrowheads="1"/>
          </p:cNvSpPr>
          <p:nvPr/>
        </p:nvSpPr>
        <p:spPr bwMode="auto">
          <a:xfrm>
            <a:off x="6303963" y="4102100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68" name="Oval 224"/>
          <p:cNvSpPr>
            <a:spLocks noChangeArrowheads="1"/>
          </p:cNvSpPr>
          <p:nvPr/>
        </p:nvSpPr>
        <p:spPr bwMode="auto">
          <a:xfrm>
            <a:off x="5702300" y="4725988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69" name="Oval 225"/>
          <p:cNvSpPr>
            <a:spLocks noChangeArrowheads="1"/>
          </p:cNvSpPr>
          <p:nvPr/>
        </p:nvSpPr>
        <p:spPr bwMode="auto">
          <a:xfrm>
            <a:off x="5037138" y="5349875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72" name="Oval 228"/>
          <p:cNvSpPr>
            <a:spLocks noChangeArrowheads="1"/>
          </p:cNvSpPr>
          <p:nvPr/>
        </p:nvSpPr>
        <p:spPr bwMode="auto">
          <a:xfrm>
            <a:off x="7010400" y="3511550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64" name="Line 220"/>
          <p:cNvSpPr>
            <a:spLocks noChangeShapeType="1"/>
          </p:cNvSpPr>
          <p:nvPr/>
        </p:nvSpPr>
        <p:spPr bwMode="auto">
          <a:xfrm flipV="1">
            <a:off x="4911725" y="2147888"/>
            <a:ext cx="3676650" cy="354171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50744" y="4362450"/>
            <a:ext cx="4572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7010400" y="2993370"/>
            <a:ext cx="546894" cy="48960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36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2" grpId="0" animBg="1"/>
      <p:bldP spid="6366" grpId="0" animBg="1"/>
      <p:bldP spid="6367" grpId="0" animBg="1"/>
      <p:bldP spid="6368" grpId="0" animBg="1"/>
      <p:bldP spid="6369" grpId="0" animBg="1"/>
      <p:bldP spid="6372" grpId="0" animBg="1"/>
      <p:bldP spid="6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59" name="Group 143"/>
          <p:cNvGraphicFramePr>
            <a:graphicFrameLocks noGrp="1"/>
          </p:cNvGraphicFramePr>
          <p:nvPr/>
        </p:nvGraphicFramePr>
        <p:xfrm>
          <a:off x="1600200" y="990600"/>
          <a:ext cx="5562600" cy="4860929"/>
        </p:xfrm>
        <a:graphic>
          <a:graphicData uri="http://schemas.openxmlformats.org/drawingml/2006/table">
            <a:tbl>
              <a:tblPr/>
              <a:tblGrid>
                <a:gridCol w="555625"/>
                <a:gridCol w="557213"/>
                <a:gridCol w="555625"/>
                <a:gridCol w="557212"/>
                <a:gridCol w="555625"/>
                <a:gridCol w="495300"/>
                <a:gridCol w="617538"/>
                <a:gridCol w="555625"/>
                <a:gridCol w="557212"/>
                <a:gridCol w="555625"/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42" name="Text Box 126"/>
          <p:cNvSpPr txBox="1">
            <a:spLocks noChangeArrowheads="1"/>
          </p:cNvSpPr>
          <p:nvPr/>
        </p:nvSpPr>
        <p:spPr bwMode="auto">
          <a:xfrm>
            <a:off x="762000" y="609600"/>
            <a:ext cx="701675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$10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$9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$8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$7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$6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$5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$4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$3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$2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$0</a:t>
            </a:r>
          </a:p>
        </p:txBody>
      </p:sp>
      <p:sp>
        <p:nvSpPr>
          <p:cNvPr id="9343" name="Text Box 127"/>
          <p:cNvSpPr txBox="1">
            <a:spLocks noChangeArrowheads="1"/>
          </p:cNvSpPr>
          <p:nvPr/>
        </p:nvSpPr>
        <p:spPr bwMode="auto">
          <a:xfrm>
            <a:off x="1431925" y="6034088"/>
            <a:ext cx="596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0       1       2       3      4       5       6      7       8       9      10</a:t>
            </a:r>
          </a:p>
        </p:txBody>
      </p:sp>
      <p:sp>
        <p:nvSpPr>
          <p:cNvPr id="9362" name="Line 146"/>
          <p:cNvSpPr>
            <a:spLocks noChangeShapeType="1"/>
          </p:cNvSpPr>
          <p:nvPr/>
        </p:nvSpPr>
        <p:spPr bwMode="auto">
          <a:xfrm>
            <a:off x="3200400" y="2438400"/>
            <a:ext cx="2667000" cy="22860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44" name="Line 128"/>
          <p:cNvSpPr>
            <a:spLocks noChangeShapeType="1"/>
          </p:cNvSpPr>
          <p:nvPr/>
        </p:nvSpPr>
        <p:spPr bwMode="auto">
          <a:xfrm>
            <a:off x="1524000" y="914400"/>
            <a:ext cx="5410200" cy="472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83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 -0.1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92" name="Group 128"/>
          <p:cNvGraphicFramePr>
            <a:graphicFrameLocks noGrp="1"/>
          </p:cNvGraphicFramePr>
          <p:nvPr/>
        </p:nvGraphicFramePr>
        <p:xfrm>
          <a:off x="1600200" y="990600"/>
          <a:ext cx="5562600" cy="4876804"/>
        </p:xfrm>
        <a:graphic>
          <a:graphicData uri="http://schemas.openxmlformats.org/drawingml/2006/table">
            <a:tbl>
              <a:tblPr/>
              <a:tblGrid>
                <a:gridCol w="555625"/>
                <a:gridCol w="557213"/>
                <a:gridCol w="555625"/>
                <a:gridCol w="557212"/>
                <a:gridCol w="555625"/>
                <a:gridCol w="555625"/>
                <a:gridCol w="557213"/>
                <a:gridCol w="555625"/>
                <a:gridCol w="557212"/>
                <a:gridCol w="555625"/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15" name="Text Box 251"/>
          <p:cNvSpPr txBox="1">
            <a:spLocks noChangeArrowheads="1"/>
          </p:cNvSpPr>
          <p:nvPr/>
        </p:nvSpPr>
        <p:spPr bwMode="auto">
          <a:xfrm>
            <a:off x="762000" y="609600"/>
            <a:ext cx="701675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$10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$9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$8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$7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$6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$5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$4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$3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$2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$1</a:t>
            </a:r>
          </a:p>
          <a:p>
            <a:pPr algn="r">
              <a:lnSpc>
                <a:spcPct val="16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$0</a:t>
            </a:r>
          </a:p>
        </p:txBody>
      </p:sp>
      <p:sp>
        <p:nvSpPr>
          <p:cNvPr id="11516" name="Text Box 252"/>
          <p:cNvSpPr txBox="1">
            <a:spLocks noChangeArrowheads="1"/>
          </p:cNvSpPr>
          <p:nvPr/>
        </p:nvSpPr>
        <p:spPr bwMode="auto">
          <a:xfrm>
            <a:off x="1431925" y="6034088"/>
            <a:ext cx="596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smtClean="0">
                <a:solidFill>
                  <a:srgbClr val="000000"/>
                </a:solidFill>
                <a:latin typeface="Times New Roman"/>
              </a:rPr>
              <a:t>0       1       2       3      4       5       6      7       8       9      10</a:t>
            </a:r>
          </a:p>
        </p:txBody>
      </p:sp>
      <p:sp>
        <p:nvSpPr>
          <p:cNvPr id="11526" name="Line 262"/>
          <p:cNvSpPr>
            <a:spLocks noChangeShapeType="1"/>
          </p:cNvSpPr>
          <p:nvPr/>
        </p:nvSpPr>
        <p:spPr bwMode="auto">
          <a:xfrm>
            <a:off x="2819400" y="2057400"/>
            <a:ext cx="2819400" cy="2438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17" name="Line 253"/>
          <p:cNvSpPr>
            <a:spLocks noChangeShapeType="1"/>
          </p:cNvSpPr>
          <p:nvPr/>
        </p:nvSpPr>
        <p:spPr bwMode="auto">
          <a:xfrm>
            <a:off x="1600200" y="990600"/>
            <a:ext cx="5410200" cy="47244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558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8334 0.1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481138" y="616902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16902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481138" y="54800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54800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481138" y="479107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479107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81138" y="4100513"/>
            <a:ext cx="13938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4100513"/>
            <a:ext cx="14811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81138" y="3413125"/>
            <a:ext cx="1393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413125"/>
            <a:ext cx="1481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81138" y="27241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27241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81138" y="1587500"/>
            <a:ext cx="13938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</a:rPr>
              <a:t>Quantity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87500"/>
            <a:ext cx="148113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Price per Slice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04800"/>
            <a:ext cx="28749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Pizza </a:t>
            </a:r>
            <a:r>
              <a:rPr lang="en-US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Schedule</a:t>
            </a:r>
            <a:endParaRPr lang="en-US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3048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158750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27241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0" y="34131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0" y="4100513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0" y="479107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0" y="54800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0" y="61690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0" y="68580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0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874963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481138" y="1587500"/>
            <a:ext cx="0" cy="527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0325" y="2781300"/>
            <a:ext cx="1317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$0.50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0325" y="3424238"/>
            <a:ext cx="1317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$1.00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154488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4799013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553243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0" y="617378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438275" y="274796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1,000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438275" y="3424238"/>
            <a:ext cx="1436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1,500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438275" y="41259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2,000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438275" y="47990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2,500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438275" y="553243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3,000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38275" y="6173788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3,500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6371" name="Group 227"/>
          <p:cNvGrpSpPr>
            <a:grpSpLocks/>
          </p:cNvGrpSpPr>
          <p:nvPr/>
        </p:nvGrpSpPr>
        <p:grpSpPr bwMode="auto">
          <a:xfrm>
            <a:off x="3035300" y="1789113"/>
            <a:ext cx="6386513" cy="4732337"/>
            <a:chOff x="1899" y="1127"/>
            <a:chExt cx="4023" cy="2981"/>
          </a:xfrm>
        </p:grpSpPr>
        <p:sp>
          <p:nvSpPr>
            <p:cNvPr id="6283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4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5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6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7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8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9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0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1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2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3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4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5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6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7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8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9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0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1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2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3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4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5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6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7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8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0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1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2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3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4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5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6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7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8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9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0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1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2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3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4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5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6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7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8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9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0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1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2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3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4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5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6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7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8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9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0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1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2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3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4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5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6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8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9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0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1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2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3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4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5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6" name="Text Box 212"/>
            <p:cNvSpPr txBox="1">
              <a:spLocks noChangeArrowheads="1"/>
            </p:cNvSpPr>
            <p:nvPr/>
          </p:nvSpPr>
          <p:spPr bwMode="auto">
            <a:xfrm>
              <a:off x="1899" y="1222"/>
              <a:ext cx="476" cy="2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$3.00</a:t>
              </a:r>
            </a:p>
            <a:p>
              <a:pPr>
                <a:lnSpc>
                  <a:spcPct val="21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$0.50</a:t>
              </a:r>
            </a:p>
          </p:txBody>
        </p:sp>
        <p:sp>
          <p:nvSpPr>
            <p:cNvPr id="6357" name="Text Box 213"/>
            <p:cNvSpPr txBox="1">
              <a:spLocks noChangeArrowheads="1"/>
            </p:cNvSpPr>
            <p:nvPr/>
          </p:nvSpPr>
          <p:spPr bwMode="auto">
            <a:xfrm>
              <a:off x="2540" y="3858"/>
              <a:ext cx="33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000" b="1" dirty="0" smtClean="0">
                  <a:solidFill>
                    <a:srgbClr val="000000"/>
                  </a:solidFill>
                </a:rPr>
                <a:t>500    1000    1500   2000   2500  3000   3500</a:t>
              </a:r>
              <a:endParaRPr lang="en-US" altLang="en-US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7648575" y="28479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8299450" y="22510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7" name="Oval 223"/>
          <p:cNvSpPr>
            <a:spLocks noChangeArrowheads="1"/>
          </p:cNvSpPr>
          <p:nvPr/>
        </p:nvSpPr>
        <p:spPr bwMode="auto">
          <a:xfrm>
            <a:off x="6303963" y="4102100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8" name="Oval 224"/>
          <p:cNvSpPr>
            <a:spLocks noChangeArrowheads="1"/>
          </p:cNvSpPr>
          <p:nvPr/>
        </p:nvSpPr>
        <p:spPr bwMode="auto">
          <a:xfrm>
            <a:off x="5702300" y="4725988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9" name="Oval 225"/>
          <p:cNvSpPr>
            <a:spLocks noChangeArrowheads="1"/>
          </p:cNvSpPr>
          <p:nvPr/>
        </p:nvSpPr>
        <p:spPr bwMode="auto">
          <a:xfrm>
            <a:off x="5037138" y="5349875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72" name="Oval 228"/>
          <p:cNvSpPr>
            <a:spLocks noChangeArrowheads="1"/>
          </p:cNvSpPr>
          <p:nvPr/>
        </p:nvSpPr>
        <p:spPr bwMode="auto">
          <a:xfrm>
            <a:off x="7010400" y="3511550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4" name="Line 220"/>
          <p:cNvSpPr>
            <a:spLocks noChangeShapeType="1"/>
          </p:cNvSpPr>
          <p:nvPr/>
        </p:nvSpPr>
        <p:spPr bwMode="auto">
          <a:xfrm flipV="1">
            <a:off x="4911725" y="2147888"/>
            <a:ext cx="3676650" cy="35417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7" name="Line 220"/>
          <p:cNvSpPr>
            <a:spLocks noChangeShapeType="1"/>
          </p:cNvSpPr>
          <p:nvPr/>
        </p:nvSpPr>
        <p:spPr bwMode="auto">
          <a:xfrm flipV="1">
            <a:off x="4902201" y="2893407"/>
            <a:ext cx="2954337" cy="2796193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V="1">
            <a:off x="6877565" y="4214813"/>
            <a:ext cx="771010" cy="1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6189663" y="4799014"/>
            <a:ext cx="820737" cy="20636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7435057" y="3608388"/>
            <a:ext cx="864393" cy="0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090694" y="2983146"/>
            <a:ext cx="855343" cy="24373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5552388" y="5427663"/>
            <a:ext cx="751575" cy="1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4292600" y="5427663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 flipV="1">
            <a:off x="4951204" y="4796321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5602288" y="4201803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 flipV="1">
            <a:off x="6231416" y="3592201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 flipV="1">
            <a:off x="6846491" y="2978634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Line 220"/>
          <p:cNvSpPr>
            <a:spLocks noChangeShapeType="1"/>
          </p:cNvSpPr>
          <p:nvPr/>
        </p:nvSpPr>
        <p:spPr bwMode="auto">
          <a:xfrm flipV="1">
            <a:off x="4902200" y="2155825"/>
            <a:ext cx="3686175" cy="35080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5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5947E-7 L 0.14896 -2.35947E-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97525E-7 L -0.10677 -0.008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2" grpId="0" animBg="1"/>
      <p:bldP spid="6366" grpId="0" animBg="1"/>
      <p:bldP spid="6367" grpId="0" animBg="1"/>
      <p:bldP spid="6368" grpId="0" animBg="1"/>
      <p:bldP spid="6369" grpId="0" animBg="1"/>
      <p:bldP spid="6372" grpId="0" animBg="1"/>
      <p:bldP spid="6364" grpId="0" animBg="1"/>
      <p:bldP spid="127" grpId="0" animBg="1"/>
      <p:bldP spid="127" grpId="1" animBg="1"/>
      <p:bldP spid="155" grpId="0" animBg="1"/>
      <p:bldP spid="15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2299"/>
            <a:ext cx="6456363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Supply change</a:t>
            </a:r>
            <a:br>
              <a:rPr lang="en-US" sz="5400" dirty="0" smtClean="0"/>
            </a:br>
            <a:r>
              <a:rPr lang="en-US" sz="5400" dirty="0" smtClean="0"/>
              <a:t>factors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5 </a:t>
            </a:r>
            <a:r>
              <a:rPr sz="1800" dirty="0" smtClean="0"/>
              <a:t>Section </a:t>
            </a:r>
            <a:r>
              <a:rPr sz="1800" dirty="0"/>
              <a:t>3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3514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673</Words>
  <Application>Microsoft Office PowerPoint</Application>
  <PresentationFormat>On-screen Show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12_TP030004031</vt:lpstr>
      <vt:lpstr>Default Design</vt:lpstr>
      <vt:lpstr>Office Theme</vt:lpstr>
      <vt:lpstr>1_Default Design</vt:lpstr>
      <vt:lpstr>Angles</vt:lpstr>
      <vt:lpstr>Wednesday October 14, 2015 Mr. Goblirsch – Economics</vt:lpstr>
      <vt:lpstr>_________ Schedules &amp; Graphs</vt:lpstr>
      <vt:lpstr>PowerPoint Presentation</vt:lpstr>
      <vt:lpstr>Change  Movement along the Curve</vt:lpstr>
      <vt:lpstr>PowerPoint Presentation</vt:lpstr>
      <vt:lpstr>PowerPoint Presentation</vt:lpstr>
      <vt:lpstr>PowerPoint Presentation</vt:lpstr>
      <vt:lpstr>PowerPoint Presentation</vt:lpstr>
      <vt:lpstr>Supply change factors</vt:lpstr>
      <vt:lpstr>Change in Supply</vt:lpstr>
      <vt:lpstr>Input Costs</vt:lpstr>
      <vt:lpstr>Effects of Rising Costs</vt:lpstr>
      <vt:lpstr>STRUCTURED  ACADEMIC DISCUSSION</vt:lpstr>
      <vt:lpstr>Input Costs</vt:lpstr>
      <vt:lpstr>Technology  How does an increase in technology effect supply?</vt:lpstr>
      <vt:lpstr>STRUCTURED  ACADEMIC DISCUSSION</vt:lpstr>
      <vt:lpstr>Government’s Influence on Supply</vt:lpstr>
      <vt:lpstr>STRUCTURED  ACADEMIC DISCUSSION</vt:lpstr>
      <vt:lpstr>Other Influences on Supply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36</cp:revision>
  <dcterms:created xsi:type="dcterms:W3CDTF">2007-02-19T20:43:44Z</dcterms:created>
  <dcterms:modified xsi:type="dcterms:W3CDTF">2015-10-14T13:37:44Z</dcterms:modified>
</cp:coreProperties>
</file>