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49" r:id="rId3"/>
    <p:sldMasterId id="2147483761" r:id="rId4"/>
    <p:sldMasterId id="2147483773" r:id="rId5"/>
  </p:sldMasterIdLst>
  <p:notesMasterIdLst>
    <p:notesMasterId r:id="rId20"/>
  </p:notesMasterIdLst>
  <p:sldIdLst>
    <p:sldId id="275" r:id="rId6"/>
    <p:sldId id="291" r:id="rId7"/>
    <p:sldId id="292" r:id="rId8"/>
    <p:sldId id="312" r:id="rId9"/>
    <p:sldId id="281" r:id="rId10"/>
    <p:sldId id="317" r:id="rId11"/>
    <p:sldId id="323" r:id="rId12"/>
    <p:sldId id="324" r:id="rId13"/>
    <p:sldId id="314" r:id="rId14"/>
    <p:sldId id="315" r:id="rId15"/>
    <p:sldId id="316" r:id="rId16"/>
    <p:sldId id="318" r:id="rId17"/>
    <p:sldId id="320" r:id="rId18"/>
    <p:sldId id="32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3333CC"/>
    <a:srgbClr val="0000FF"/>
    <a:srgbClr val="990099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C2D39-6BFF-4136-AD8A-03CBDFEAFCD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7FC5-4CA6-49CC-8D11-E370B0DA6E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6D051-E2F5-4209-A141-F90636E067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6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9FE9-2C83-478A-A672-D448906B56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2F1A-3CA0-461A-9FC4-DC7FAB30B8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A973-B4ED-446F-BE4C-A28126C9F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E793-325A-4CAD-96AE-E403A9B4AD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83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413EC-EDBB-4E9E-BEEF-804CC3E558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4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AE2-20C5-4517-AC4E-9A2DFA4F61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F6F0D-B72E-4AEB-950A-DD320A5250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F399-1A10-4C07-9CBB-336DF99D9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9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CF10-8F26-4972-A888-539BDCE31A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37AC85-7D42-4741-A5F3-E61D505E50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0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E019D7-3A6D-4CBF-AD9D-BEC85C3CEA84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7C009-BEF0-4BCD-B5A2-08EEAF17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1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D7BF1-C324-4487-8222-60D6445B620F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C72C78-03D3-4598-A5E3-E52D295D8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0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1BE366-7E36-4CBD-B3E0-2C34C856D580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B5B686-A3CE-454B-BBA2-7BE44CC55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A2CC56-D490-412E-96F0-83A3D7AC740C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64EFA-3A4E-4971-A621-EAD600264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7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0C6684-68D9-4218-9267-A1CDD3444E33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FAEFBB-4FFA-44ED-A27B-DF1F1FF8E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F2F5B-05CF-4356-8ED8-837880787E01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D38A2-2E89-430E-A066-3BC23AE9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9BFBA1-F8D8-4801-8EF9-D9EF4A8D4B5E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6FEE2E-F898-403B-B395-3E49A9111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6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E2BB66-9941-4586-A3D2-3BF6E8C7F8BD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39A277-E2CA-4FE2-8EE0-F9C866CA7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95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6142A3-A72B-4C2A-B1B2-6F65E96A9DE3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364ACF-8CD0-46FC-AF9C-64AFD862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1B7491-1B42-4EC6-9386-A867C2EF8147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3DF7A9-653D-4AE9-88CE-E2CAA2419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4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6F64C7-7AE0-48E2-89C8-158ED857E115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B5D135-6ECE-4CB7-809F-F40619194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0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26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672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92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64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33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58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3119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33500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91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98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525B1-5104-4FF1-93EE-13A29FCEB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20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8C97DD-D22F-4F02-997A-A4F7CA4E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93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05D1F7-5B6B-448A-B8F5-755C87A8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52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CCD5A2-0829-4B34-93B7-0FE4C622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4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B4B50F-4382-4C56-BAEC-9187B721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00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336339-D3D8-4069-B8F3-9255B4DF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7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79F740-B12D-4156-8A36-11D9BB17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7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53798A-DF93-4391-BD34-97766F8A7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8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7B84D-8F90-4F3F-930B-F8698172E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30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2E9AB5-50D3-4D86-A111-42A4E8C7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152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44FB90-A9BA-45F6-93E7-E4AF16C6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2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EPP%20Reference%20Atlas.ppt#-1,1,Welcome to Presentation Plus!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62013E-FDF2-4684-A5CA-98033E0255E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3C29EEC9-C6DD-42EF-8177-2085A5B8E935}" type="datetimeFigureOut">
              <a:rPr lang="en-US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D3E3060-2817-4C48-89E4-D1E4F925E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U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4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2CAC6-FD09-4BDB-8AB8-85DA7BAE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39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hyperlink" Target="Presentation%20Plus!%20EPP:Extras:PPlus!%20EPP%20Help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fscstart%20/epp%20/3%2010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Thursday October 15,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Explain how firms decide how much labor to hire to produce a certain level of output.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Making Business Decisions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Supply Math Practice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</a:t>
            </a:r>
            <a:r>
              <a:rPr lang="en-US" sz="2200" dirty="0" smtClean="0">
                <a:solidFill>
                  <a:prstClr val="black"/>
                </a:solidFill>
              </a:rPr>
              <a:t>: Marginal </a:t>
            </a:r>
            <a:r>
              <a:rPr lang="en-US" sz="2200" dirty="0" smtClean="0">
                <a:solidFill>
                  <a:prstClr val="black"/>
                </a:solidFill>
              </a:rPr>
              <a:t>Product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CHART: 3 Stages of Production (P. 109</a:t>
            </a:r>
            <a:r>
              <a:rPr lang="en-US" sz="2200" dirty="0" smtClean="0"/>
              <a:t>)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/>
              <a:t>***Workbook P. 31 DUE TODAY – TURN IN TO THE BASKET</a:t>
            </a:r>
            <a:r>
              <a:rPr lang="en-US" sz="2000" b="1" dirty="0" smtClean="0"/>
              <a:t>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/>
              <a:t>*****Quarter 2 Stock Competition BEGINS TOMORROW*****</a:t>
            </a:r>
            <a:endParaRPr lang="en-US" sz="20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Making Business Decisions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Write a paragraph journal entry answering the following question.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How do the owners of fast-food restaurants know how much food to produce each day?  What would happen to the owner’s profits if the restaurant produced too much or too little food?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 Stages of Production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One</a:t>
            </a:r>
          </a:p>
          <a:p>
            <a:pPr lvl="1" eaLnBrk="1" hangingPunct="1"/>
            <a:r>
              <a:rPr lang="en-US" altLang="en-US" b="1" smtClean="0"/>
              <a:t>Increasing returns</a:t>
            </a:r>
          </a:p>
          <a:p>
            <a:pPr eaLnBrk="1" hangingPunct="1"/>
            <a:r>
              <a:rPr lang="en-US" altLang="en-US" b="1" smtClean="0"/>
              <a:t>Stage Two</a:t>
            </a:r>
          </a:p>
          <a:p>
            <a:pPr lvl="1" eaLnBrk="1" hangingPunct="1"/>
            <a:r>
              <a:rPr lang="en-US" altLang="en-US" b="1" smtClean="0"/>
              <a:t>Diminishing returns</a:t>
            </a:r>
          </a:p>
          <a:p>
            <a:pPr eaLnBrk="1" hangingPunct="1"/>
            <a:r>
              <a:rPr lang="en-US" altLang="en-US" b="1" smtClean="0"/>
              <a:t>Stage Three</a:t>
            </a:r>
          </a:p>
          <a:p>
            <a:pPr lvl="1" eaLnBrk="1" hangingPunct="1"/>
            <a:r>
              <a:rPr lang="en-US" altLang="en-US" b="1" smtClean="0"/>
              <a:t>Negative returns</a:t>
            </a:r>
          </a:p>
        </p:txBody>
      </p:sp>
    </p:spTree>
    <p:extLst>
      <p:ext uri="{BB962C8B-B14F-4D97-AF65-F5344CB8AC3E}">
        <p14:creationId xmlns:p14="http://schemas.microsoft.com/office/powerpoint/2010/main" val="3148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One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 smtClean="0"/>
              <a:t>Increasing Returns</a:t>
            </a:r>
          </a:p>
          <a:p>
            <a:pPr lvl="1" eaLnBrk="1" hangingPunct="1"/>
            <a:r>
              <a:rPr lang="en-US" altLang="en-US" sz="4000" b="1" smtClean="0"/>
              <a:t>Every worker/machine used or hired contributes more total output than the worker before, causing total output to rise</a:t>
            </a:r>
          </a:p>
        </p:txBody>
      </p:sp>
    </p:spTree>
    <p:extLst>
      <p:ext uri="{BB962C8B-B14F-4D97-AF65-F5344CB8AC3E}">
        <p14:creationId xmlns:p14="http://schemas.microsoft.com/office/powerpoint/2010/main" val="347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Two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 smtClean="0"/>
              <a:t>Diminishing Returns</a:t>
            </a:r>
          </a:p>
          <a:p>
            <a:pPr lvl="1" eaLnBrk="1" hangingPunct="1"/>
            <a:r>
              <a:rPr lang="en-US" altLang="en-US" sz="4000" b="1" smtClean="0"/>
              <a:t>Output increases at a diminishing rate as more units of production are added</a:t>
            </a:r>
          </a:p>
        </p:txBody>
      </p:sp>
    </p:spTree>
    <p:extLst>
      <p:ext uri="{BB962C8B-B14F-4D97-AF65-F5344CB8AC3E}">
        <p14:creationId xmlns:p14="http://schemas.microsoft.com/office/powerpoint/2010/main" val="2165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Three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Negative Returns</a:t>
            </a:r>
          </a:p>
          <a:p>
            <a:pPr lvl="1" eaLnBrk="1" hangingPunct="1"/>
            <a:r>
              <a:rPr lang="en-US" altLang="en-US" b="1" smtClean="0"/>
              <a:t>Too many workers causes production to go backwards</a:t>
            </a:r>
          </a:p>
          <a:p>
            <a:pPr lvl="1" eaLnBrk="1" hangingPunct="1"/>
            <a:r>
              <a:rPr lang="en-US" altLang="en-US" b="1" smtClean="0"/>
              <a:t>Total output begins to decrease as more units of production are added</a:t>
            </a:r>
          </a:p>
        </p:txBody>
      </p:sp>
    </p:spTree>
    <p:extLst>
      <p:ext uri="{BB962C8B-B14F-4D97-AF65-F5344CB8AC3E}">
        <p14:creationId xmlns:p14="http://schemas.microsoft.com/office/powerpoint/2010/main" val="10349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2-9 </a:t>
            </a:r>
          </a:p>
        </p:txBody>
      </p:sp>
      <p:pic>
        <p:nvPicPr>
          <p:cNvPr id="63495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2254407" y="498042"/>
            <a:ext cx="53976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 smtClean="0">
                <a:solidFill>
                  <a:srgbClr val="FFCC00"/>
                </a:solidFill>
              </a:rPr>
              <a:t>STAGES OF</a:t>
            </a:r>
            <a:r>
              <a:rPr lang="en-US" altLang="en-US" sz="3200" b="1" dirty="0" smtClean="0">
                <a:solidFill>
                  <a:srgbClr val="FFCC00"/>
                </a:solidFill>
              </a:rPr>
              <a:t> PRODUCTION</a:t>
            </a:r>
            <a:endParaRPr lang="en-US" altLang="en-US" sz="1800" b="1" dirty="0" smtClean="0">
              <a:solidFill>
                <a:srgbClr val="FFCC00"/>
              </a:solidFill>
            </a:endParaRPr>
          </a:p>
        </p:txBody>
      </p:sp>
      <p:pic>
        <p:nvPicPr>
          <p:cNvPr id="63503" name="Picture 29" descr="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334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39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SUPPLY MATH PRACTICE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-26988" y="1447800"/>
            <a:ext cx="9144001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A company has 3 employees.  2 work 40-hour weeks, &amp; 1 works a 25-hour week.  Each worker just received a raise from $8.40/</a:t>
            </a:r>
            <a:r>
              <a:rPr lang="en-US" dirty="0" err="1" smtClean="0"/>
              <a:t>hr</a:t>
            </a:r>
            <a:r>
              <a:rPr lang="en-US" dirty="0" smtClean="0"/>
              <a:t> to $9.92/hr.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Figure out the company’s old </a:t>
            </a:r>
            <a:r>
              <a:rPr lang="en-US" b="1" u="sng" dirty="0" smtClean="0"/>
              <a:t>and</a:t>
            </a:r>
            <a:r>
              <a:rPr lang="en-US" dirty="0" smtClean="0"/>
              <a:t> new weekly labor costs.  </a:t>
            </a:r>
            <a:r>
              <a:rPr lang="en-US" dirty="0" smtClean="0">
                <a:solidFill>
                  <a:srgbClr val="FF0000"/>
                </a:solidFill>
              </a:rPr>
              <a:t>(Use a calculator if needed)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much did it increase? 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might this affect supply?  </a:t>
            </a:r>
            <a:r>
              <a:rPr lang="en-US" dirty="0" smtClean="0">
                <a:solidFill>
                  <a:srgbClr val="FF0000"/>
                </a:solidFill>
              </a:rPr>
              <a:t>[Write a brief description (2-3 sentences) using at least 2 vocab terms]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5" descr="EPP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Chapter 5 FA2 </a:t>
            </a:r>
          </a:p>
        </p:txBody>
      </p:sp>
      <p:pic>
        <p:nvPicPr>
          <p:cNvPr id="59396" name="Picture 20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1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3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42937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4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9" name="Text Box 31"/>
          <p:cNvSpPr txBox="1">
            <a:spLocks noChangeArrowheads="1"/>
          </p:cNvSpPr>
          <p:nvPr/>
        </p:nvSpPr>
        <p:spPr bwMode="white">
          <a:xfrm>
            <a:off x="4495800" y="6453188"/>
            <a:ext cx="1958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200" b="1" smtClean="0">
                <a:solidFill>
                  <a:srgbClr val="FFFFCC"/>
                </a:solidFill>
              </a:rPr>
              <a:t>Continued on next slide.</a:t>
            </a:r>
          </a:p>
        </p:txBody>
      </p:sp>
      <p:pic>
        <p:nvPicPr>
          <p:cNvPr id="59401" name="Picture 36" descr="windows_help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2" name="Picture 37" descr="apple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436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SECTION 2: Costs of Production</a:t>
            </a:r>
            <a:br>
              <a:rPr lang="en-US" altLang="en-US" b="1" dirty="0" smtClean="0"/>
            </a:br>
            <a:r>
              <a:rPr lang="en-US" altLang="en-US" b="1" dirty="0" smtClean="0"/>
              <a:t>I. Marginal Product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39636"/>
            <a:ext cx="8229600" cy="4186527"/>
          </a:xfrm>
        </p:spPr>
        <p:txBody>
          <a:bodyPr/>
          <a:lstStyle/>
          <a:p>
            <a:pPr eaLnBrk="1" hangingPunct="1"/>
            <a:r>
              <a:rPr lang="en-US" altLang="en-US" b="1" i="1" u="sng" dirty="0" smtClean="0"/>
              <a:t>Marginal Product </a:t>
            </a:r>
            <a:r>
              <a:rPr lang="en-US" altLang="en-US" dirty="0" smtClean="0"/>
              <a:t>= The most important economic concept for business managers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Definition = the extra output or change in total product caused by the addition of one or more unit of variable input</a:t>
            </a:r>
          </a:p>
        </p:txBody>
      </p:sp>
    </p:spTree>
    <p:extLst>
      <p:ext uri="{BB962C8B-B14F-4D97-AF65-F5344CB8AC3E}">
        <p14:creationId xmlns:p14="http://schemas.microsoft.com/office/powerpoint/2010/main" val="805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638175"/>
          </a:xfrm>
        </p:spPr>
        <p:txBody>
          <a:bodyPr/>
          <a:lstStyle/>
          <a:p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Section 2:  Costs of Production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9675" y="1130300"/>
            <a:ext cx="4184650" cy="6238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Labor &amp; 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Output</a:t>
            </a:r>
            <a:endParaRPr lang="en-US" altLang="en-US" sz="36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7813" y="1982788"/>
            <a:ext cx="8501062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Marginal Product of Labor: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 </a:t>
            </a:r>
            <a:endParaRPr lang="en-US" altLang="en-US" sz="2800" b="1" dirty="0" smtClean="0">
              <a:solidFill>
                <a:srgbClr val="000000"/>
              </a:solidFill>
            </a:endParaRPr>
          </a:p>
          <a:p>
            <a:r>
              <a:rPr lang="en-US" altLang="en-US" sz="2800" b="1" dirty="0">
                <a:solidFill>
                  <a:srgbClr val="000000"/>
                </a:solidFill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change in output from hiring one more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	worker</a:t>
            </a:r>
            <a:endParaRPr lang="en-US" alt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01" y="1175327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574473" y="2364509"/>
            <a:ext cx="3793402" cy="1885805"/>
          </a:xfrm>
          <a:prstGeom prst="rect">
            <a:avLst/>
          </a:prstGeom>
          <a:noFill/>
          <a:ln w="1270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818" y="355600"/>
            <a:ext cx="7331220" cy="984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STAGE I: Increasing Marginal Returns: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Specialization of workers</a:t>
            </a:r>
          </a:p>
        </p:txBody>
      </p:sp>
    </p:spTree>
    <p:extLst>
      <p:ext uri="{BB962C8B-B14F-4D97-AF65-F5344CB8AC3E}">
        <p14:creationId xmlns:p14="http://schemas.microsoft.com/office/powerpoint/2010/main" val="32364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46" y="1119908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51126" y="3934691"/>
            <a:ext cx="3680584" cy="1374919"/>
          </a:xfrm>
          <a:prstGeom prst="rect">
            <a:avLst/>
          </a:prstGeom>
          <a:noFill/>
          <a:ln w="1270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3200" b="1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59345" y="355600"/>
            <a:ext cx="7397318" cy="984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Diminishing Marginal Returns: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When there is not enough capital to keep the workers busy.</a:t>
            </a:r>
          </a:p>
        </p:txBody>
      </p:sp>
    </p:spTree>
    <p:extLst>
      <p:ext uri="{BB962C8B-B14F-4D97-AF65-F5344CB8AC3E}">
        <p14:creationId xmlns:p14="http://schemas.microsoft.com/office/powerpoint/2010/main" val="261471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9" y="1129145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34722" y="5098473"/>
            <a:ext cx="3818659" cy="871175"/>
          </a:xfrm>
          <a:prstGeom prst="rect">
            <a:avLst/>
          </a:prstGeom>
          <a:noFill/>
          <a:ln w="1270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3200" b="1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50108" y="355600"/>
            <a:ext cx="7401791" cy="138499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Negative Marginal Returns: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Too many workers to be productive—negative output results.</a:t>
            </a:r>
          </a:p>
        </p:txBody>
      </p:sp>
    </p:spTree>
    <p:extLst>
      <p:ext uri="{BB962C8B-B14F-4D97-AF65-F5344CB8AC3E}">
        <p14:creationId xmlns:p14="http://schemas.microsoft.com/office/powerpoint/2010/main" val="261471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CHART: 3 Stages of Production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b="1" dirty="0" smtClean="0"/>
              <a:t>Read Pgs. 109 – 110 about Increasing, Diminishing, &amp; Negative returns.  Complete the chart below by writing a brief description of each stage.</a:t>
            </a:r>
            <a:endParaRPr lang="en-US" altLang="en-US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n-US" altLang="en-US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76475"/>
              </p:ext>
            </p:extLst>
          </p:nvPr>
        </p:nvGraphicFramePr>
        <p:xfrm>
          <a:off x="390236" y="3022600"/>
          <a:ext cx="8305800" cy="289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09505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1</a:t>
                      </a:r>
                      <a:endParaRPr lang="en-US" sz="20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2</a:t>
                      </a:r>
                      <a:endParaRPr lang="en-US" sz="20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3</a:t>
                      </a:r>
                      <a:endParaRPr lang="en-US" sz="2000" u="sng" dirty="0"/>
                    </a:p>
                  </a:txBody>
                  <a:tcPr marT="45713" marB="45713"/>
                </a:tc>
              </a:tr>
              <a:tr h="22845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452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12_TP030004031</vt:lpstr>
      <vt:lpstr>1_Default Design</vt:lpstr>
      <vt:lpstr>1_Office Theme</vt:lpstr>
      <vt:lpstr>4_Blank Presentation</vt:lpstr>
      <vt:lpstr>Blank Presentation</vt:lpstr>
      <vt:lpstr>Thursday October 15, 2015 Mr. Goblirsch – Economics</vt:lpstr>
      <vt:lpstr>SUPPLY MATH PRACTICE</vt:lpstr>
      <vt:lpstr>Chapter 5 FA2 </vt:lpstr>
      <vt:lpstr>SECTION 2: Costs of Production I. Marginal Product</vt:lpstr>
      <vt:lpstr>Section 2:  Costs of Production</vt:lpstr>
      <vt:lpstr>Section 2-8 </vt:lpstr>
      <vt:lpstr>Section 2-8 </vt:lpstr>
      <vt:lpstr>Section 2-8 </vt:lpstr>
      <vt:lpstr>CHART: 3 Stages of Production</vt:lpstr>
      <vt:lpstr>3 Stages of Production</vt:lpstr>
      <vt:lpstr>Stage One</vt:lpstr>
      <vt:lpstr>Stage Two</vt:lpstr>
      <vt:lpstr>Stage Three</vt:lpstr>
      <vt:lpstr>Section 2-9 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41</cp:revision>
  <dcterms:created xsi:type="dcterms:W3CDTF">2007-02-19T20:43:44Z</dcterms:created>
  <dcterms:modified xsi:type="dcterms:W3CDTF">2015-10-15T20:21:35Z</dcterms:modified>
</cp:coreProperties>
</file>