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  <p:sldMasterId id="2147483675" r:id="rId2"/>
  </p:sldMasterIdLst>
  <p:sldIdLst>
    <p:sldId id="298" r:id="rId3"/>
    <p:sldId id="299" r:id="rId4"/>
    <p:sldId id="300" r:id="rId5"/>
    <p:sldId id="301" r:id="rId6"/>
    <p:sldId id="302" r:id="rId7"/>
    <p:sldId id="303" r:id="rId8"/>
    <p:sldId id="304" r:id="rId9"/>
    <p:sldId id="305" r:id="rId10"/>
    <p:sldId id="306" r:id="rId11"/>
    <p:sldId id="307" r:id="rId12"/>
    <p:sldId id="308" r:id="rId13"/>
    <p:sldId id="309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50" autoAdjust="0"/>
    <p:restoredTop sz="90929"/>
  </p:normalViewPr>
  <p:slideViewPr>
    <p:cSldViewPr>
      <p:cViewPr varScale="1">
        <p:scale>
          <a:sx n="99" d="100"/>
          <a:sy n="99" d="100"/>
        </p:scale>
        <p:origin x="-30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334E23A-3BDF-479E-847C-B1AB201B500D}" type="datetimeFigureOut">
              <a:rPr lang="en-US"/>
              <a:pPr>
                <a:defRPr/>
              </a:pPr>
              <a:t>8/17/2015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FB78D603-9AF7-4A8B-9287-05DD3A168D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486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33FB273-C1F4-41CA-B423-75DE9FF798EE}" type="datetimeFigureOut">
              <a:rPr lang="en-US"/>
              <a:pPr>
                <a:defRPr/>
              </a:pPr>
              <a:t>8/17/2015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2DC4069A-CCB5-4AE8-A1B0-A18329E1CE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18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6E90CEA8-4A3A-4F30-8597-D40F12A16B46}" type="datetimeFigureOut">
              <a:rPr lang="en-US"/>
              <a:pPr>
                <a:defRPr/>
              </a:pPr>
              <a:t>8/17/2015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F0FA2BC-DCDC-476F-B952-FBAD10BBA7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0733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C39C1A-43F9-45F9-AF42-CFB22459E4C9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36664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BEA0C0-6C7C-4B27-888E-25DCA379A6A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47727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F138C4-64AB-485E-8BD0-6040FE160D84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33815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A01F6D-DE20-4161-8A7A-0E71C3D4708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66457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0B938A-E9EE-48AC-928B-562C4A3DE0D8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78917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B133A4-DA6B-457B-A96B-1CE353E4860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130913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DD7E66-8C7D-414C-B82A-E9C1BA0033F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44785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FE6AE3-E173-48C1-B760-BBD1EDFEADB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8716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85743970-EB6C-4FF2-BE3D-13E3CA6BA4B7}" type="datetimeFigureOut">
              <a:rPr lang="en-US"/>
              <a:pPr>
                <a:defRPr/>
              </a:pPr>
              <a:t>8/17/2015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5C91E8A-90B5-4AEA-B894-2AE7A9A140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71175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1AA028-A035-4C0E-B9BD-F32481623DFA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65713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92FA12-41DE-4FEA-8B3D-2EAB6746B50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054971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CBAC1D-4547-4B2D-A796-1B5EB01BAC9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726621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E732379-2C73-418A-A291-1B36FFE2D44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16097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DAA4DC9-1853-4131-8A99-80D912DEFE27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162708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53F752B-9124-4FA7-A0E3-0FFA4A22A847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6067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DDDC2FD4-0B8A-4B4F-8208-9AA83C812604}" type="datetimeFigureOut">
              <a:rPr lang="en-US"/>
              <a:pPr>
                <a:defRPr/>
              </a:pPr>
              <a:t>8/17/2015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F729D4DE-40BC-444A-B418-6DAC85F23E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195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A61FC1A-FE8E-4CD2-A327-976C0BC2C465}" type="datetimeFigureOut">
              <a:rPr lang="en-US"/>
              <a:pPr>
                <a:defRPr/>
              </a:pPr>
              <a:t>8/17/2015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8C4528EF-8F74-4A86-96E1-40EF1178EE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214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C34C3A3-BB5A-4E59-9302-585998514784}" type="datetimeFigureOut">
              <a:rPr lang="en-US"/>
              <a:pPr>
                <a:defRPr/>
              </a:pPr>
              <a:t>8/17/2015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69DBFA96-8CCF-48DD-99A5-77D98BCD30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264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9A579FE-9098-441A-BB62-50961085B598}" type="datetimeFigureOut">
              <a:rPr lang="en-US"/>
              <a:pPr>
                <a:defRPr/>
              </a:pPr>
              <a:t>8/17/2015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1B58FF76-7538-4FE9-B430-BFB182ECE1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109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707767C-155E-4560-9970-14125E40AB7C}" type="datetimeFigureOut">
              <a:rPr lang="en-US"/>
              <a:pPr>
                <a:defRPr/>
              </a:pPr>
              <a:t>8/17/2015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7E159642-69CE-44AA-8B4E-D136203AD2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430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F89034E-EBB9-40DD-BA48-31EFAF81FEAC}" type="datetimeFigureOut">
              <a:rPr lang="en-US"/>
              <a:pPr>
                <a:defRPr/>
              </a:pPr>
              <a:t>8/17/2015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C102C37-F13E-42F2-BA39-8183927741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150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29CE7C50-2A3C-4D3C-808A-88DACBC34BFC}" type="datetimeFigureOut">
              <a:rPr lang="en-US"/>
              <a:pPr>
                <a:defRPr/>
              </a:pPr>
              <a:t>8/17/2015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CB6B1C6-F464-4CB4-B8DB-DA5F9744EE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937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9AB81C17-337F-4E10-AB08-129457F3C484}" type="datetimeFigureOut">
              <a:rPr lang="en-US"/>
              <a:pPr>
                <a:defRPr/>
              </a:pPr>
              <a:t>8/17/2015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940231D5-5E41-4DF7-930C-D6699A4616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671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D447117-F5AD-436C-B9F9-3DBD7B54C64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7265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89" r:id="rId14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hyperlink" Target="http://rds.yahoo.com/_ylt=A0Je5xdOyLNFA3EA_qKJzbkF;_ylu=X3oDMTBwZjZqM2hiBHBvcwMxBHNlYwNzcgR2dGlkA0k5OThfNjg-/SIG=1ea0p52og/EXP=1169496526/**http:/images.search.yahoo.com/search/images/view?back=http://images.search.yahoo.com/search/images?p%3Dcars%26ei%3DUTF-8%26fr%3Dsbcfp-imp%26x%3Dwrt&amp;w=1024&amp;h=768&amp;imgurl=cabrio92.free.fr/cars_mc-laren_004.jpg&amp;rurl=http://cabrio92.free.fr/?D%3DA&amp;size=165.5kB&amp;name=cars_mc-laren_004.jpg&amp;p=cars&amp;type=jpeg&amp;no=1&amp;tt=7,687,956&amp;oid=f5e1c8689bb8b440&amp;ei=UTF-8" TargetMode="External"/><Relationship Id="rId7" Type="http://schemas.openxmlformats.org/officeDocument/2006/relationships/hyperlink" Target="http://rds.yahoo.com/_ylt=A0Je5m3aybNFZFABATWjzbkF;_ylu=X3oDMTBsa2tpN29tBHNlYwNwcm9mBHZ0aWQDSTk5OF82OA--/SIG=1260gqmri/EXP=1169496922/**http:/www.95north.co.uk/demo/images/grey_suit.pn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3.xml"/><Relationship Id="rId6" Type="http://schemas.openxmlformats.org/officeDocument/2006/relationships/image" Target="../media/image4.jpeg"/><Relationship Id="rId5" Type="http://schemas.openxmlformats.org/officeDocument/2006/relationships/hyperlink" Target="http://rds.yahoo.com/_ylt=A0Je5xesybNFL3cAzCmjzbkF;_ylu=X3oDMTBsa2tpN29tBHNlYwNwcm9mBHZ0aWQDSTk5OF82OA--/SIG=134lptnv8/EXP=1169496876/**http:/cache.boston.com/bonzai-fba/Original_Photo/2005/01/18/1106058097_1367.jpg" TargetMode="External"/><Relationship Id="rId4" Type="http://schemas.openxmlformats.org/officeDocument/2006/relationships/image" Target="../media/image3.jpeg"/><Relationship Id="rId9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hyperlink" Target="http://rds.yahoo.com/_ylt=A0Je5xdOyLNFA3EA_qKJzbkF;_ylu=X3oDMTBwZjZqM2hiBHBvcwMxBHNlYwNzcgR2dGlkA0k5OThfNjg-/SIG=1ea0p52og/EXP=1169496526/**http:/images.search.yahoo.com/search/images/view?back=http://images.search.yahoo.com/search/images?p%3Dcars%26ei%3DUTF-8%26fr%3Dsbcfp-imp%26x%3Dwrt&amp;w=1024&amp;h=768&amp;imgurl=cabrio92.free.fr/cars_mc-laren_004.jpg&amp;rurl=http://cabrio92.free.fr/?D%3DA&amp;size=165.5kB&amp;name=cars_mc-laren_004.jpg&amp;p=cars&amp;type=jpeg&amp;no=1&amp;tt=7,687,956&amp;oid=f5e1c8689bb8b440&amp;ei=UTF-8" TargetMode="External"/><Relationship Id="rId7" Type="http://schemas.openxmlformats.org/officeDocument/2006/relationships/hyperlink" Target="http://rds.yahoo.com/_ylt=A0Je5m3aybNFZFABATWjzbkF;_ylu=X3oDMTBsa2tpN29tBHNlYwNwcm9mBHZ0aWQDSTk5OF82OA--/SIG=1260gqmri/EXP=1169496922/**http:/www.95north.co.uk/demo/images/grey_suit.pn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3.xml"/><Relationship Id="rId6" Type="http://schemas.openxmlformats.org/officeDocument/2006/relationships/image" Target="../media/image4.jpeg"/><Relationship Id="rId5" Type="http://schemas.openxmlformats.org/officeDocument/2006/relationships/hyperlink" Target="http://rds.yahoo.com/_ylt=A0Je5xesybNFL3cAzCmjzbkF;_ylu=X3oDMTBsa2tpN29tBHNlYwNwcm9mBHZ0aWQDSTk5OF82OA--/SIG=134lptnv8/EXP=1169496876/**http:/cache.boston.com/bonzai-fba/Original_Photo/2005/01/18/1106058097_1367.jpg" TargetMode="External"/><Relationship Id="rId4" Type="http://schemas.openxmlformats.org/officeDocument/2006/relationships/image" Target="../media/image3.jpeg"/><Relationship Id="rId9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5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r>
              <a:rPr lang="en-US" altLang="en-US" b="1" dirty="0" smtClean="0">
                <a:solidFill>
                  <a:srgbClr val="FF0000"/>
                </a:solidFill>
              </a:rPr>
              <a:t>Monday August 17, 2015</a:t>
            </a:r>
            <a: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altLang="en-US" sz="2000" b="1" dirty="0" smtClean="0">
                <a:solidFill>
                  <a:schemeClr val="bg1">
                    <a:lumMod val="50000"/>
                  </a:schemeClr>
                </a:solidFill>
              </a:rPr>
              <a:t>Mr. Goblirsch – Economics</a:t>
            </a:r>
          </a:p>
        </p:txBody>
      </p:sp>
      <p:sp>
        <p:nvSpPr>
          <p:cNvPr id="20483" name="Content Placeholder 6"/>
          <p:cNvSpPr>
            <a:spLocks noGrp="1"/>
          </p:cNvSpPr>
          <p:nvPr>
            <p:ph idx="4294967295"/>
          </p:nvPr>
        </p:nvSpPr>
        <p:spPr>
          <a:xfrm>
            <a:off x="0" y="838200"/>
            <a:ext cx="9144000" cy="6019800"/>
          </a:xfrm>
        </p:spPr>
        <p:txBody>
          <a:bodyPr>
            <a:normAutofit/>
          </a:bodyPr>
          <a:lstStyle/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400" b="1" dirty="0" smtClean="0">
                <a:solidFill>
                  <a:schemeClr val="tx2"/>
                </a:solidFill>
              </a:rPr>
              <a:t>OBJECTIVE – </a:t>
            </a:r>
            <a:r>
              <a:rPr lang="en-US" sz="2400" b="1" u="sng" dirty="0" smtClean="0">
                <a:solidFill>
                  <a:schemeClr val="tx2"/>
                </a:solidFill>
              </a:rPr>
              <a:t>S</a:t>
            </a:r>
            <a:r>
              <a:rPr lang="en-US" sz="2400" b="1" dirty="0" smtClean="0">
                <a:solidFill>
                  <a:schemeClr val="tx2"/>
                </a:solidFill>
              </a:rPr>
              <a:t>tudents </a:t>
            </a:r>
            <a:r>
              <a:rPr lang="en-US" sz="2400" b="1" u="sng" dirty="0" smtClean="0">
                <a:solidFill>
                  <a:schemeClr val="tx2"/>
                </a:solidFill>
              </a:rPr>
              <a:t>W</a:t>
            </a:r>
            <a:r>
              <a:rPr lang="en-US" sz="2400" b="1" dirty="0" smtClean="0">
                <a:solidFill>
                  <a:schemeClr val="tx2"/>
                </a:solidFill>
              </a:rPr>
              <a:t>ill </a:t>
            </a:r>
            <a:r>
              <a:rPr lang="en-US" sz="2400" b="1" u="sng" dirty="0" smtClean="0">
                <a:solidFill>
                  <a:schemeClr val="tx2"/>
                </a:solidFill>
              </a:rPr>
              <a:t>B</a:t>
            </a:r>
            <a:r>
              <a:rPr lang="en-US" sz="2400" b="1" dirty="0" smtClean="0">
                <a:solidFill>
                  <a:schemeClr val="tx2"/>
                </a:solidFill>
              </a:rPr>
              <a:t>e </a:t>
            </a:r>
            <a:r>
              <a:rPr lang="en-US" sz="2400" b="1" u="sng" dirty="0" smtClean="0">
                <a:solidFill>
                  <a:schemeClr val="tx2"/>
                </a:solidFill>
              </a:rPr>
              <a:t>A</a:t>
            </a:r>
            <a:r>
              <a:rPr lang="en-US" sz="2400" b="1" dirty="0" smtClean="0">
                <a:solidFill>
                  <a:schemeClr val="tx2"/>
                </a:solidFill>
              </a:rPr>
              <a:t>ble </a:t>
            </a:r>
            <a:r>
              <a:rPr lang="en-US" sz="2400" b="1" u="sng" dirty="0" smtClean="0">
                <a:solidFill>
                  <a:schemeClr val="tx2"/>
                </a:solidFill>
              </a:rPr>
              <a:t>T</a:t>
            </a:r>
            <a:r>
              <a:rPr lang="en-US" sz="2400" b="1" dirty="0" smtClean="0">
                <a:solidFill>
                  <a:schemeClr val="tx2"/>
                </a:solidFill>
              </a:rPr>
              <a:t>o – SWBAT:</a:t>
            </a:r>
            <a:endParaRPr lang="en-US" sz="2400" dirty="0"/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000" dirty="0" smtClean="0"/>
              <a:t> - Explain the relationship between the fundamental economic problem of scarcity and making choices.</a:t>
            </a:r>
          </a:p>
          <a:p>
            <a:pPr marL="609600" indent="-609600">
              <a:spcBef>
                <a:spcPct val="0"/>
              </a:spcBef>
              <a:defRPr/>
            </a:pPr>
            <a:endParaRPr lang="en-US" sz="1600" b="1" dirty="0" smtClean="0">
              <a:solidFill>
                <a:srgbClr val="FF0000"/>
              </a:solidFill>
            </a:endParaRPr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400" b="1" dirty="0" smtClean="0">
                <a:solidFill>
                  <a:srgbClr val="FF0000"/>
                </a:solidFill>
              </a:rPr>
              <a:t>AGENDA:</a:t>
            </a:r>
            <a:endParaRPr lang="en-US" sz="2000" dirty="0" smtClean="0"/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000" dirty="0" smtClean="0"/>
              <a:t>WARM-UP: Choices Journal</a:t>
            </a:r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000" dirty="0" smtClean="0"/>
              <a:t>CONCEPT: Scarcity &amp; Choices - </a:t>
            </a:r>
            <a:r>
              <a:rPr lang="en-US" sz="2000" dirty="0" err="1" smtClean="0"/>
              <a:t>NearPod</a:t>
            </a:r>
            <a:endParaRPr lang="en-US" sz="2000" dirty="0" smtClean="0"/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000" dirty="0" smtClean="0"/>
              <a:t>ACTIVITY: Needs vs. Wants &amp; Goods vs. </a:t>
            </a:r>
            <a:r>
              <a:rPr lang="en-US" sz="2000" dirty="0" smtClean="0"/>
              <a:t>Services</a:t>
            </a:r>
            <a:endParaRPr lang="en-US" sz="2000" dirty="0" smtClean="0">
              <a:solidFill>
                <a:srgbClr val="FF0000"/>
              </a:solidFill>
            </a:endParaRPr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000" dirty="0" smtClean="0"/>
              <a:t>CLOSURE: Scarcity Exit </a:t>
            </a:r>
            <a:r>
              <a:rPr lang="en-US" sz="2000" dirty="0" smtClean="0"/>
              <a:t>Ticket</a:t>
            </a:r>
            <a:endParaRPr lang="en-US" sz="2000" dirty="0" smtClean="0">
              <a:solidFill>
                <a:srgbClr val="FF0000"/>
              </a:solidFill>
            </a:endParaRPr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endParaRPr lang="en-US" sz="1600" dirty="0" smtClean="0">
              <a:solidFill>
                <a:srgbClr val="000000"/>
              </a:solidFill>
            </a:endParaRPr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***</a:t>
            </a:r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</a:rPr>
              <a:t>Fill out Job Applications by Wednesday if interested</a:t>
            </a:r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</a:rPr>
              <a:t>***FRIDAY – Select 5 stocks from the DOW for Stock Simulation</a:t>
            </a: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endParaRPr lang="en-US" sz="1600" b="1" dirty="0" smtClean="0"/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400" b="1" dirty="0" smtClean="0">
                <a:solidFill>
                  <a:schemeClr val="tx2"/>
                </a:solidFill>
              </a:rPr>
              <a:t>Choices Journal WARM-UP</a:t>
            </a:r>
            <a:r>
              <a:rPr lang="en-US" sz="2400" dirty="0" smtClean="0">
                <a:solidFill>
                  <a:schemeClr val="tx2"/>
                </a:solidFill>
              </a:rPr>
              <a:t>: </a:t>
            </a:r>
            <a:r>
              <a:rPr lang="en-US" sz="1050" dirty="0" smtClean="0">
                <a:solidFill>
                  <a:srgbClr val="000000"/>
                </a:solidFill>
              </a:rPr>
              <a:t>(Follow the directions below)</a:t>
            </a:r>
            <a:endParaRPr lang="en-US" sz="2400" dirty="0">
              <a:solidFill>
                <a:prstClr val="black"/>
              </a:solidFill>
            </a:endParaRPr>
          </a:p>
          <a:p>
            <a:pPr marL="0" indent="0" algn="ctr">
              <a:spcBef>
                <a:spcPct val="0"/>
              </a:spcBef>
              <a:buNone/>
              <a:defRPr/>
            </a:pPr>
            <a:r>
              <a:rPr lang="en-US" sz="2400" dirty="0" smtClean="0"/>
              <a:t>***5 minutes***</a:t>
            </a:r>
          </a:p>
          <a:p>
            <a:pPr marL="0" indent="0" algn="ctr">
              <a:spcBef>
                <a:spcPct val="0"/>
              </a:spcBef>
              <a:buNone/>
              <a:defRPr/>
            </a:pPr>
            <a:r>
              <a:rPr lang="en-US" sz="2000" dirty="0" smtClean="0"/>
              <a:t>We all make choices on a daily basis.  Write a paragraph journal entry about a choice you have made recently (</a:t>
            </a:r>
            <a:r>
              <a:rPr lang="en-US" sz="2000" i="1" dirty="0" smtClean="0"/>
              <a:t>think about something you bought or did instead of buying or doing something else</a:t>
            </a:r>
            <a:r>
              <a:rPr lang="en-US" sz="2000" dirty="0" smtClean="0"/>
              <a:t>).  Expand on the other possible options and why you made the choice you made.</a:t>
            </a:r>
          </a:p>
        </p:txBody>
      </p:sp>
    </p:spTree>
    <p:extLst>
      <p:ext uri="{BB962C8B-B14F-4D97-AF65-F5344CB8AC3E}">
        <p14:creationId xmlns:p14="http://schemas.microsoft.com/office/powerpoint/2010/main" val="37302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1066800"/>
          </a:xfrm>
        </p:spPr>
        <p:txBody>
          <a:bodyPr/>
          <a:lstStyle/>
          <a:p>
            <a:r>
              <a:rPr lang="en-US" altLang="en-US" sz="3600" b="1" dirty="0" smtClean="0"/>
              <a:t>Full Definition of Economics</a:t>
            </a:r>
            <a:endParaRPr lang="en-US" altLang="en-US" sz="3600" b="1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altLang="en-US" b="1" dirty="0"/>
              <a:t>Economics:</a:t>
            </a:r>
            <a:r>
              <a:rPr lang="en-US" altLang="en-US" sz="2800" dirty="0"/>
              <a:t>  The study of how people make choices to try to satisfy what appears to be seemingly unlimited &amp; competing wants and needs through the careful use of relatively scarce resources</a:t>
            </a:r>
          </a:p>
        </p:txBody>
      </p:sp>
      <p:pic>
        <p:nvPicPr>
          <p:cNvPr id="3084" name="Picture 12" descr="wtredroofhouse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19800" y="1219200"/>
            <a:ext cx="2819400" cy="21145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87" name="Picture 15" descr="Go to fullsize image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3581400"/>
            <a:ext cx="18288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9" name="Picture 17" descr="Image Preview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3505200"/>
            <a:ext cx="97155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92" name="Picture 20" descr="Image Preview">
            <a:hlinkClick r:id="rId7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505200"/>
            <a:ext cx="1143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04" name="Picture 32" descr="classic-luxury-hawaii-resorts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5572125"/>
            <a:ext cx="5638800" cy="1285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215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685800"/>
          </a:xfrm>
        </p:spPr>
        <p:txBody>
          <a:bodyPr/>
          <a:lstStyle/>
          <a:p>
            <a:r>
              <a:rPr lang="en-US" altLang="en-US" sz="4000" b="1" dirty="0" smtClean="0"/>
              <a:t>CHOICES:</a:t>
            </a:r>
            <a:endParaRPr lang="en-US" altLang="en-US" sz="4000" b="1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26" y="914400"/>
            <a:ext cx="9137374" cy="5334000"/>
          </a:xfrm>
        </p:spPr>
        <p:txBody>
          <a:bodyPr/>
          <a:lstStyle/>
          <a:p>
            <a:pPr>
              <a:lnSpc>
                <a:spcPct val="135000"/>
              </a:lnSpc>
              <a:buFontTx/>
              <a:buNone/>
            </a:pPr>
            <a:r>
              <a:rPr lang="en-US" altLang="en-US" sz="2800" b="1" u="sng" dirty="0"/>
              <a:t>Trade-Offs</a:t>
            </a:r>
            <a:r>
              <a:rPr lang="en-US" altLang="en-US" sz="2800" b="1" dirty="0"/>
              <a:t>:</a:t>
            </a:r>
            <a:r>
              <a:rPr lang="en-US" altLang="en-US" sz="2800" dirty="0"/>
              <a:t>  making alternative choices</a:t>
            </a:r>
          </a:p>
          <a:p>
            <a:pPr>
              <a:lnSpc>
                <a:spcPct val="135000"/>
              </a:lnSpc>
              <a:buFont typeface="Wingdings" pitchFamily="2" charset="2"/>
              <a:buChar char="Ø"/>
            </a:pPr>
            <a:r>
              <a:rPr lang="en-US" altLang="en-US" sz="2800" dirty="0">
                <a:sym typeface="Wingdings" pitchFamily="2" charset="2"/>
              </a:rPr>
              <a:t> A or B</a:t>
            </a:r>
          </a:p>
          <a:p>
            <a:pPr>
              <a:lnSpc>
                <a:spcPct val="135000"/>
              </a:lnSpc>
              <a:buFont typeface="Wingdings" pitchFamily="2" charset="2"/>
              <a:buChar char="Ø"/>
            </a:pPr>
            <a:r>
              <a:rPr lang="en-US" altLang="en-US" sz="2800" dirty="0"/>
              <a:t> Left or right</a:t>
            </a:r>
          </a:p>
          <a:p>
            <a:pPr>
              <a:lnSpc>
                <a:spcPct val="135000"/>
              </a:lnSpc>
              <a:buFontTx/>
              <a:buNone/>
            </a:pPr>
            <a:r>
              <a:rPr lang="en-US" altLang="en-US" sz="2800" dirty="0">
                <a:sym typeface="Wingdings" pitchFamily="2" charset="2"/>
              </a:rPr>
              <a:t> </a:t>
            </a:r>
            <a:r>
              <a:rPr lang="en-US" altLang="en-US" sz="2800" dirty="0"/>
              <a:t>Go to college or go into the workforce</a:t>
            </a:r>
          </a:p>
          <a:p>
            <a:pPr>
              <a:lnSpc>
                <a:spcPct val="135000"/>
              </a:lnSpc>
              <a:buFontTx/>
              <a:buNone/>
            </a:pPr>
            <a:r>
              <a:rPr lang="en-US" altLang="en-US" sz="2800" dirty="0">
                <a:sym typeface="Wingdings" pitchFamily="2" charset="2"/>
              </a:rPr>
              <a:t></a:t>
            </a:r>
            <a:r>
              <a:rPr lang="en-US" altLang="en-US" sz="2800" dirty="0"/>
              <a:t> Do your homework or take a zero</a:t>
            </a:r>
          </a:p>
          <a:p>
            <a:pPr>
              <a:lnSpc>
                <a:spcPct val="135000"/>
              </a:lnSpc>
              <a:buFontTx/>
              <a:buNone/>
            </a:pPr>
            <a:r>
              <a:rPr lang="en-US" altLang="en-US" sz="2800" dirty="0">
                <a:sym typeface="Wingdings" pitchFamily="2" charset="2"/>
              </a:rPr>
              <a:t></a:t>
            </a:r>
            <a:r>
              <a:rPr lang="en-US" altLang="en-US" sz="2800" dirty="0"/>
              <a:t> Mexican Food or Chinese</a:t>
            </a:r>
          </a:p>
          <a:p>
            <a:pPr>
              <a:lnSpc>
                <a:spcPct val="135000"/>
              </a:lnSpc>
              <a:buFont typeface="Wingdings"/>
              <a:buChar char="Ø"/>
            </a:pPr>
            <a:r>
              <a:rPr lang="en-US" altLang="en-US" sz="2800" dirty="0" smtClean="0"/>
              <a:t>Hershey’s </a:t>
            </a:r>
            <a:r>
              <a:rPr lang="en-US" altLang="en-US" sz="2800" dirty="0"/>
              <a:t>with almonds or plain </a:t>
            </a:r>
            <a:r>
              <a:rPr lang="en-US" altLang="en-US" sz="2800" dirty="0" smtClean="0"/>
              <a:t>chocolate</a:t>
            </a:r>
          </a:p>
          <a:p>
            <a:pPr marL="0" indent="0">
              <a:lnSpc>
                <a:spcPct val="135000"/>
              </a:lnSpc>
              <a:buNone/>
            </a:pPr>
            <a:r>
              <a:rPr lang="en-US" altLang="en-US" sz="2800" b="1" dirty="0" smtClean="0"/>
              <a:t>Structured Academic Discussion:</a:t>
            </a:r>
          </a:p>
          <a:p>
            <a:pPr marL="0" indent="0">
              <a:lnSpc>
                <a:spcPct val="135000"/>
              </a:lnSpc>
              <a:buNone/>
            </a:pPr>
            <a:r>
              <a:rPr lang="en-US" altLang="en-US" sz="2800" dirty="0" smtClean="0"/>
              <a:t>Today I made (or will make) a trade-off of ______ for _____.</a:t>
            </a: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103923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-8965" y="0"/>
            <a:ext cx="9144000" cy="1143000"/>
          </a:xfrm>
        </p:spPr>
        <p:txBody>
          <a:bodyPr/>
          <a:lstStyle/>
          <a:p>
            <a:r>
              <a:rPr lang="en-US" b="1" u="sng" dirty="0" smtClean="0"/>
              <a:t>CLOSURE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b="1" dirty="0" smtClean="0"/>
              <a:t>Exit Ticket</a:t>
            </a:r>
            <a:endParaRPr lang="en-US" b="1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638800"/>
          </a:xfrm>
        </p:spPr>
        <p:txBody>
          <a:bodyPr>
            <a:normAutofit/>
          </a:bodyPr>
          <a:lstStyle/>
          <a:p>
            <a:pPr lvl="1"/>
            <a:r>
              <a:rPr lang="en-US" sz="2600" dirty="0" smtClean="0">
                <a:solidFill>
                  <a:srgbClr val="000000"/>
                </a:solidFill>
              </a:rPr>
              <a:t>Describe the fundamental economic problem of scarcity and it’s relationship to trade-offs.</a:t>
            </a:r>
          </a:p>
          <a:p>
            <a:pPr lvl="1"/>
            <a:endParaRPr lang="en-US" sz="2600" dirty="0" smtClean="0">
              <a:solidFill>
                <a:srgbClr val="000000"/>
              </a:solidFill>
            </a:endParaRPr>
          </a:p>
          <a:p>
            <a:pPr lvl="1"/>
            <a:endParaRPr lang="en-US" sz="2600" dirty="0" smtClean="0">
              <a:solidFill>
                <a:srgbClr val="000000"/>
              </a:solidFill>
            </a:endParaRPr>
          </a:p>
          <a:p>
            <a:pPr lvl="1"/>
            <a:r>
              <a:rPr lang="en-US" sz="2600" dirty="0" smtClean="0">
                <a:solidFill>
                  <a:srgbClr val="000000"/>
                </a:solidFill>
              </a:rPr>
              <a:t>What is the difference between a need and a want?</a:t>
            </a:r>
          </a:p>
          <a:p>
            <a:pPr lvl="1"/>
            <a:endParaRPr lang="en-US" sz="2600" dirty="0" smtClean="0">
              <a:solidFill>
                <a:srgbClr val="000000"/>
              </a:solidFill>
            </a:endParaRPr>
          </a:p>
          <a:p>
            <a:pPr lvl="1"/>
            <a:endParaRPr lang="en-US" sz="2600" dirty="0" smtClean="0">
              <a:solidFill>
                <a:srgbClr val="000000"/>
              </a:solidFill>
            </a:endParaRPr>
          </a:p>
          <a:p>
            <a:pPr lvl="1"/>
            <a:r>
              <a:rPr lang="en-US" sz="2600" dirty="0" smtClean="0">
                <a:solidFill>
                  <a:srgbClr val="000000"/>
                </a:solidFill>
              </a:rPr>
              <a:t>Provide </a:t>
            </a:r>
            <a:r>
              <a:rPr lang="en-US" sz="2600" dirty="0">
                <a:solidFill>
                  <a:srgbClr val="000000"/>
                </a:solidFill>
              </a:rPr>
              <a:t>an example </a:t>
            </a:r>
            <a:r>
              <a:rPr lang="en-US" sz="2600" dirty="0" smtClean="0">
                <a:solidFill>
                  <a:srgbClr val="000000"/>
                </a:solidFill>
              </a:rPr>
              <a:t>from your life </a:t>
            </a:r>
            <a:r>
              <a:rPr lang="en-US" sz="2600" dirty="0" smtClean="0">
                <a:solidFill>
                  <a:srgbClr val="000000"/>
                </a:solidFill>
              </a:rPr>
              <a:t>of: </a:t>
            </a:r>
          </a:p>
          <a:p>
            <a:pPr lvl="2"/>
            <a:r>
              <a:rPr lang="en-US" sz="2200" dirty="0" smtClean="0">
                <a:solidFill>
                  <a:srgbClr val="000000"/>
                </a:solidFill>
              </a:rPr>
              <a:t>1) a </a:t>
            </a:r>
            <a:r>
              <a:rPr lang="en-US" sz="2200" dirty="0" smtClean="0">
                <a:solidFill>
                  <a:srgbClr val="000000"/>
                </a:solidFill>
              </a:rPr>
              <a:t>good that is a need, </a:t>
            </a:r>
            <a:endParaRPr lang="en-US" sz="2200" dirty="0" smtClean="0">
              <a:solidFill>
                <a:srgbClr val="000000"/>
              </a:solidFill>
            </a:endParaRPr>
          </a:p>
          <a:p>
            <a:pPr lvl="2"/>
            <a:r>
              <a:rPr lang="en-US" sz="2200" dirty="0" smtClean="0">
                <a:solidFill>
                  <a:srgbClr val="000000"/>
                </a:solidFill>
              </a:rPr>
              <a:t>2) good </a:t>
            </a:r>
            <a:r>
              <a:rPr lang="en-US" sz="2200" dirty="0" smtClean="0">
                <a:solidFill>
                  <a:srgbClr val="000000"/>
                </a:solidFill>
              </a:rPr>
              <a:t>that is a want, </a:t>
            </a:r>
            <a:endParaRPr lang="en-US" sz="2200" dirty="0" smtClean="0">
              <a:solidFill>
                <a:srgbClr val="000000"/>
              </a:solidFill>
            </a:endParaRPr>
          </a:p>
          <a:p>
            <a:pPr lvl="2"/>
            <a:r>
              <a:rPr lang="en-US" sz="2200" dirty="0" smtClean="0">
                <a:solidFill>
                  <a:srgbClr val="000000"/>
                </a:solidFill>
              </a:rPr>
              <a:t>3) service </a:t>
            </a:r>
            <a:r>
              <a:rPr lang="en-US" sz="2200" dirty="0" smtClean="0">
                <a:solidFill>
                  <a:srgbClr val="000000"/>
                </a:solidFill>
              </a:rPr>
              <a:t>that is a need, and </a:t>
            </a:r>
            <a:endParaRPr lang="en-US" sz="2200" dirty="0" smtClean="0">
              <a:solidFill>
                <a:srgbClr val="000000"/>
              </a:solidFill>
            </a:endParaRPr>
          </a:p>
          <a:p>
            <a:pPr lvl="2"/>
            <a:r>
              <a:rPr lang="en-US" sz="2200" dirty="0" smtClean="0">
                <a:solidFill>
                  <a:srgbClr val="000000"/>
                </a:solidFill>
              </a:rPr>
              <a:t>4) a </a:t>
            </a:r>
            <a:r>
              <a:rPr lang="en-US" sz="2200" dirty="0" smtClean="0">
                <a:solidFill>
                  <a:srgbClr val="000000"/>
                </a:solidFill>
              </a:rPr>
              <a:t>service that is a want.</a:t>
            </a:r>
          </a:p>
          <a:p>
            <a:pPr lvl="1"/>
            <a:endParaRPr lang="en-US" sz="26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7526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Daily Objective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u="sng" dirty="0" smtClean="0"/>
              <a:t>Students will be able to (SWBAT):</a:t>
            </a:r>
          </a:p>
          <a:p>
            <a:pPr marL="0" indent="0">
              <a:buNone/>
            </a:pPr>
            <a:r>
              <a:rPr lang="en-US" dirty="0" smtClean="0"/>
              <a:t>Explain the relationship between the fundamental economic problem of scarcity and making choices.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947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1066800"/>
          </a:xfrm>
        </p:spPr>
        <p:txBody>
          <a:bodyPr/>
          <a:lstStyle/>
          <a:p>
            <a:r>
              <a:rPr lang="en-US" altLang="en-US" sz="3600" b="1" dirty="0" smtClean="0"/>
              <a:t>CHAPTER 1 Section </a:t>
            </a:r>
            <a:r>
              <a:rPr lang="en-US" altLang="en-US" sz="3600" b="1" dirty="0"/>
              <a:t>1:  </a:t>
            </a:r>
            <a:r>
              <a:rPr lang="en-US" altLang="en-US" sz="3600" b="1" dirty="0" smtClean="0"/>
              <a:t/>
            </a:r>
            <a:br>
              <a:rPr lang="en-US" altLang="en-US" sz="3600" b="1" dirty="0" smtClean="0"/>
            </a:br>
            <a:r>
              <a:rPr lang="en-US" altLang="en-US" sz="3600" b="1" dirty="0" smtClean="0"/>
              <a:t>Scarcity</a:t>
            </a:r>
            <a:endParaRPr lang="en-US" altLang="en-US" sz="3600" b="1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altLang="en-US" b="1" dirty="0"/>
              <a:t>Economics:</a:t>
            </a:r>
            <a:r>
              <a:rPr lang="en-US" altLang="en-US" sz="2800" dirty="0"/>
              <a:t>  The study </a:t>
            </a:r>
            <a:r>
              <a:rPr lang="en-US" altLang="en-US" sz="2800" dirty="0" smtClean="0"/>
              <a:t>	of </a:t>
            </a:r>
            <a:r>
              <a:rPr lang="en-US" altLang="en-US" sz="2800" dirty="0"/>
              <a:t>how people </a:t>
            </a:r>
            <a:r>
              <a:rPr lang="en-US" altLang="en-US" sz="2800" dirty="0" smtClean="0"/>
              <a:t>	make choices</a:t>
            </a:r>
            <a:endParaRPr lang="en-US" altLang="en-US" sz="2800" dirty="0"/>
          </a:p>
        </p:txBody>
      </p:sp>
      <p:pic>
        <p:nvPicPr>
          <p:cNvPr id="3084" name="Picture 12" descr="wtredroofhouse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19800" y="1219200"/>
            <a:ext cx="2819400" cy="21145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87" name="Picture 15" descr="Go to fullsize image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3581400"/>
            <a:ext cx="18288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9" name="Picture 17" descr="Image Preview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3505200"/>
            <a:ext cx="97155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92" name="Picture 20" descr="Image Preview">
            <a:hlinkClick r:id="rId7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505200"/>
            <a:ext cx="1143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04" name="Picture 32" descr="classic-luxury-hawaii-resorts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5572125"/>
            <a:ext cx="5638800" cy="1285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4637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sz="quarter" idx="2"/>
          </p:nvPr>
        </p:nvSpPr>
        <p:spPr>
          <a:xfrm>
            <a:off x="4724400" y="304800"/>
            <a:ext cx="4267200" cy="2895600"/>
          </a:xfrm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404813" indent="-404813" algn="ctr">
              <a:buFontTx/>
              <a:buNone/>
            </a:pPr>
            <a:r>
              <a:rPr lang="en-US" altLang="en-US" sz="3600" b="1" u="sng"/>
              <a:t>Wants</a:t>
            </a:r>
          </a:p>
          <a:p>
            <a:pPr marL="404813" indent="-404813" algn="ctr">
              <a:buFontTx/>
              <a:buNone/>
            </a:pPr>
            <a:endParaRPr lang="en-US" altLang="en-US" sz="1400" b="1" u="sng"/>
          </a:p>
          <a:p>
            <a:pPr marL="404813" indent="-404813">
              <a:buFontTx/>
              <a:buNone/>
            </a:pPr>
            <a:r>
              <a:rPr lang="en-US" altLang="en-US">
                <a:sym typeface="Wingdings" pitchFamily="2" charset="2"/>
              </a:rPr>
              <a:t> </a:t>
            </a:r>
            <a:r>
              <a:rPr lang="en-US" altLang="en-US"/>
              <a:t>A way of expressing a need.  </a:t>
            </a:r>
          </a:p>
          <a:p>
            <a:pPr marL="404813" indent="-404813">
              <a:buFontTx/>
              <a:buNone/>
            </a:pPr>
            <a:r>
              <a:rPr lang="en-US" altLang="en-US">
                <a:sym typeface="Wingdings" pitchFamily="2" charset="2"/>
              </a:rPr>
              <a:t></a:t>
            </a:r>
            <a:r>
              <a:rPr lang="en-US" altLang="en-US"/>
              <a:t> Something we desire.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sz="quarter" idx="3"/>
          </p:nvPr>
        </p:nvSpPr>
        <p:spPr>
          <a:xfrm>
            <a:off x="228600" y="304800"/>
            <a:ext cx="4267200" cy="2895600"/>
          </a:xfrm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0" indent="0" algn="ctr">
              <a:buFontTx/>
              <a:buNone/>
            </a:pPr>
            <a:r>
              <a:rPr lang="en-US" altLang="en-US" sz="3600" b="1" u="sng" dirty="0"/>
              <a:t>Needs</a:t>
            </a:r>
          </a:p>
          <a:p>
            <a:pPr marL="0" indent="0" algn="ctr">
              <a:buFontTx/>
              <a:buNone/>
            </a:pPr>
            <a:r>
              <a:rPr lang="en-US" altLang="en-US" dirty="0"/>
              <a:t>A basic requirement </a:t>
            </a:r>
          </a:p>
          <a:p>
            <a:pPr marL="0" indent="0" algn="ctr">
              <a:buFontTx/>
              <a:buNone/>
            </a:pPr>
            <a:r>
              <a:rPr lang="en-US" altLang="en-US" dirty="0"/>
              <a:t>for </a:t>
            </a:r>
            <a:r>
              <a:rPr lang="en-US" altLang="en-US" dirty="0" smtClean="0"/>
              <a:t>survival</a:t>
            </a:r>
            <a:endParaRPr lang="en-US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04800" y="4724400"/>
            <a:ext cx="838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0000"/>
                </a:solidFill>
              </a:rPr>
              <a:t>Structured Academic Discussion</a:t>
            </a:r>
            <a:r>
              <a:rPr lang="en-US" dirty="0">
                <a:solidFill>
                  <a:srgbClr val="000000"/>
                </a:solidFill>
              </a:rPr>
              <a:t>: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The difference between a need and want is _______________.</a:t>
            </a:r>
          </a:p>
        </p:txBody>
      </p:sp>
    </p:spTree>
    <p:extLst>
      <p:ext uri="{BB962C8B-B14F-4D97-AF65-F5344CB8AC3E}">
        <p14:creationId xmlns:p14="http://schemas.microsoft.com/office/powerpoint/2010/main" val="2834152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 animBg="1"/>
      <p:bldP spid="4101" grpId="0" animBg="1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24070" y="0"/>
            <a:ext cx="8229600" cy="1143000"/>
          </a:xfrm>
        </p:spPr>
        <p:txBody>
          <a:bodyPr/>
          <a:lstStyle/>
          <a:p>
            <a:r>
              <a:rPr lang="en-US" b="1" u="sng" dirty="0" smtClean="0"/>
              <a:t>Examples</a:t>
            </a:r>
            <a:endParaRPr lang="en-US" b="1" u="sng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53887" y="914400"/>
            <a:ext cx="4040188" cy="639762"/>
          </a:xfrm>
        </p:spPr>
        <p:txBody>
          <a:bodyPr/>
          <a:lstStyle/>
          <a:p>
            <a:pPr algn="ctr"/>
            <a:r>
              <a:rPr lang="en-US" u="sng" dirty="0" smtClean="0"/>
              <a:t>NEED</a:t>
            </a:r>
            <a:endParaRPr lang="en-US" u="sng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53887" y="1405903"/>
            <a:ext cx="4040188" cy="3951288"/>
          </a:xfrm>
        </p:spPr>
        <p:txBody>
          <a:bodyPr/>
          <a:lstStyle/>
          <a:p>
            <a:r>
              <a:rPr lang="en-US" dirty="0" smtClean="0"/>
              <a:t>Water</a:t>
            </a:r>
          </a:p>
          <a:p>
            <a:r>
              <a:rPr lang="en-US" dirty="0" smtClean="0"/>
              <a:t>Food</a:t>
            </a:r>
          </a:p>
          <a:p>
            <a:r>
              <a:rPr lang="en-US" dirty="0" smtClean="0"/>
              <a:t>Clothing</a:t>
            </a:r>
          </a:p>
          <a:p>
            <a:r>
              <a:rPr lang="en-US" dirty="0" smtClean="0"/>
              <a:t>Shelter</a:t>
            </a:r>
          </a:p>
          <a:p>
            <a:r>
              <a:rPr lang="en-US" dirty="0" smtClean="0"/>
              <a:t>Car (depending on where you live)</a:t>
            </a:r>
          </a:p>
          <a:p>
            <a:r>
              <a:rPr lang="en-US" dirty="0" smtClean="0"/>
              <a:t>________________</a:t>
            </a:r>
          </a:p>
          <a:p>
            <a:r>
              <a:rPr lang="en-US" dirty="0" smtClean="0"/>
              <a:t>________________</a:t>
            </a:r>
          </a:p>
          <a:p>
            <a:r>
              <a:rPr lang="en-US" dirty="0" smtClean="0"/>
              <a:t>________________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644887" y="914400"/>
            <a:ext cx="4041775" cy="639762"/>
          </a:xfrm>
        </p:spPr>
        <p:txBody>
          <a:bodyPr/>
          <a:lstStyle/>
          <a:p>
            <a:pPr algn="ctr"/>
            <a:r>
              <a:rPr lang="en-US" u="sng" dirty="0" smtClean="0"/>
              <a:t>WANT</a:t>
            </a:r>
            <a:endParaRPr lang="en-US" u="sng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638261" y="1447800"/>
            <a:ext cx="4041775" cy="3951288"/>
          </a:xfrm>
        </p:spPr>
        <p:txBody>
          <a:bodyPr/>
          <a:lstStyle/>
          <a:p>
            <a:r>
              <a:rPr lang="en-US" dirty="0" smtClean="0"/>
              <a:t>Xbox, PlayStation</a:t>
            </a:r>
          </a:p>
          <a:p>
            <a:r>
              <a:rPr lang="en-US" dirty="0" smtClean="0"/>
              <a:t>Cell phone (could be a need depending on situation)</a:t>
            </a:r>
          </a:p>
          <a:p>
            <a:r>
              <a:rPr lang="en-US" dirty="0" smtClean="0"/>
              <a:t>Movie</a:t>
            </a:r>
          </a:p>
          <a:p>
            <a:r>
              <a:rPr lang="en-US" dirty="0" smtClean="0"/>
              <a:t>Computer</a:t>
            </a:r>
            <a:r>
              <a:rPr lang="en-US" sz="2000" dirty="0" smtClean="0"/>
              <a:t> (could be a need depending on job/profession)</a:t>
            </a:r>
          </a:p>
          <a:p>
            <a:r>
              <a:rPr lang="en-US" dirty="0" smtClean="0"/>
              <a:t>__________________</a:t>
            </a:r>
          </a:p>
          <a:p>
            <a:r>
              <a:rPr lang="en-US" dirty="0" smtClean="0"/>
              <a:t>__________________</a:t>
            </a:r>
          </a:p>
          <a:p>
            <a:r>
              <a:rPr lang="en-US" dirty="0" smtClean="0"/>
              <a:t>__________________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53887" y="5334000"/>
            <a:ext cx="838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00"/>
                </a:solidFill>
              </a:rPr>
              <a:t>Structured Academic Discussion</a:t>
            </a:r>
            <a:r>
              <a:rPr lang="en-US" dirty="0" smtClean="0">
                <a:solidFill>
                  <a:srgbClr val="000000"/>
                </a:solidFill>
              </a:rPr>
              <a:t>: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________ is an example of a need because ________________.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________ is an example of a want because ________________.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8159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28600" y="685800"/>
            <a:ext cx="4267200" cy="2514600"/>
          </a:xfrm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0" indent="0" algn="ctr">
              <a:buFontTx/>
              <a:buNone/>
            </a:pPr>
            <a:r>
              <a:rPr lang="en-US" altLang="en-US" sz="3600" b="1" u="sng" dirty="0"/>
              <a:t>Goods</a:t>
            </a:r>
            <a:endParaRPr lang="en-US" altLang="en-US" sz="1400" b="1" u="sng" dirty="0"/>
          </a:p>
          <a:p>
            <a:pPr marL="0" indent="0" algn="ctr">
              <a:buFontTx/>
              <a:buNone/>
            </a:pPr>
            <a:r>
              <a:rPr lang="en-US" altLang="en-US" sz="3000" dirty="0"/>
              <a:t>Physical/Tangible objects that are bought &amp; sold (shirt/car/machine/road)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sz="quarter" idx="2"/>
          </p:nvPr>
        </p:nvSpPr>
        <p:spPr>
          <a:xfrm>
            <a:off x="4648200" y="685800"/>
            <a:ext cx="4191000" cy="2514600"/>
          </a:xfrm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0" indent="0" algn="ctr">
              <a:buFontTx/>
              <a:buNone/>
            </a:pPr>
            <a:r>
              <a:rPr lang="en-US" altLang="en-US" sz="3600" b="1" u="sng"/>
              <a:t>Services</a:t>
            </a:r>
            <a:endParaRPr lang="en-US" altLang="en-US" sz="1400" b="1" u="sng"/>
          </a:p>
          <a:p>
            <a:pPr marL="0" indent="0" algn="ctr">
              <a:buFontTx/>
              <a:buNone/>
            </a:pPr>
            <a:r>
              <a:rPr lang="en-US" altLang="en-US" sz="2800"/>
              <a:t>Intangible Actions that a person performs someone</a:t>
            </a:r>
          </a:p>
          <a:p>
            <a:pPr marL="0" indent="0" algn="ctr">
              <a:buFontTx/>
              <a:buNone/>
            </a:pPr>
            <a:r>
              <a:rPr lang="en-US" altLang="en-US" sz="2800"/>
              <a:t>(medical care /movie experience, legal advice)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14739" y="5029200"/>
            <a:ext cx="838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0000"/>
                </a:solidFill>
              </a:rPr>
              <a:t>Structured Academic Discussion</a:t>
            </a:r>
            <a:r>
              <a:rPr lang="en-US" dirty="0">
                <a:solidFill>
                  <a:srgbClr val="000000"/>
                </a:solidFill>
              </a:rPr>
              <a:t>: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The difference between a good and a service is _______________.</a:t>
            </a:r>
          </a:p>
        </p:txBody>
      </p:sp>
    </p:spTree>
    <p:extLst>
      <p:ext uri="{BB962C8B-B14F-4D97-AF65-F5344CB8AC3E}">
        <p14:creationId xmlns:p14="http://schemas.microsoft.com/office/powerpoint/2010/main" val="3236704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animBg="1" autoUpdateAnimBg="0"/>
      <p:bldP spid="5124" grpId="0" animBg="1" autoUpdateAnimBg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3887" y="0"/>
            <a:ext cx="8229600" cy="1143000"/>
          </a:xfrm>
        </p:spPr>
        <p:txBody>
          <a:bodyPr/>
          <a:lstStyle/>
          <a:p>
            <a:r>
              <a:rPr lang="en-US" b="1" u="sng" dirty="0" smtClean="0"/>
              <a:t>Examples</a:t>
            </a:r>
            <a:endParaRPr lang="en-US" b="1" u="sng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53887" y="838200"/>
            <a:ext cx="4040188" cy="639762"/>
          </a:xfrm>
        </p:spPr>
        <p:txBody>
          <a:bodyPr/>
          <a:lstStyle/>
          <a:p>
            <a:pPr algn="ctr"/>
            <a:r>
              <a:rPr lang="en-US" u="sng" dirty="0" smtClean="0"/>
              <a:t>GOOD</a:t>
            </a:r>
            <a:endParaRPr lang="en-US" u="sng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53887" y="1382712"/>
            <a:ext cx="4040188" cy="3951288"/>
          </a:xfrm>
        </p:spPr>
        <p:txBody>
          <a:bodyPr/>
          <a:lstStyle/>
          <a:p>
            <a:r>
              <a:rPr lang="en-US" dirty="0" smtClean="0"/>
              <a:t>Food</a:t>
            </a:r>
          </a:p>
          <a:p>
            <a:r>
              <a:rPr lang="en-US" dirty="0" smtClean="0"/>
              <a:t>Shirt/Jeans</a:t>
            </a:r>
          </a:p>
          <a:p>
            <a:r>
              <a:rPr lang="en-US" dirty="0" smtClean="0"/>
              <a:t>House</a:t>
            </a:r>
          </a:p>
          <a:p>
            <a:r>
              <a:rPr lang="en-US" dirty="0" smtClean="0"/>
              <a:t>Car</a:t>
            </a:r>
          </a:p>
          <a:p>
            <a:r>
              <a:rPr lang="en-US" dirty="0" smtClean="0"/>
              <a:t>Computer</a:t>
            </a:r>
          </a:p>
          <a:p>
            <a:r>
              <a:rPr lang="en-US" dirty="0" smtClean="0"/>
              <a:t>__________________</a:t>
            </a:r>
          </a:p>
          <a:p>
            <a:r>
              <a:rPr lang="en-US" dirty="0" smtClean="0"/>
              <a:t>__________________</a:t>
            </a:r>
          </a:p>
          <a:p>
            <a:r>
              <a:rPr lang="en-US" dirty="0" smtClean="0"/>
              <a:t>__________________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628322" y="914400"/>
            <a:ext cx="4041775" cy="639762"/>
          </a:xfrm>
        </p:spPr>
        <p:txBody>
          <a:bodyPr/>
          <a:lstStyle/>
          <a:p>
            <a:pPr algn="ctr"/>
            <a:r>
              <a:rPr lang="en-US" u="sng" dirty="0" smtClean="0"/>
              <a:t>SERVICE</a:t>
            </a:r>
            <a:endParaRPr lang="en-US" u="sng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644887" y="1419155"/>
            <a:ext cx="4041775" cy="3951288"/>
          </a:xfrm>
        </p:spPr>
        <p:txBody>
          <a:bodyPr/>
          <a:lstStyle/>
          <a:p>
            <a:r>
              <a:rPr lang="en-US" dirty="0" smtClean="0"/>
              <a:t>Waiter/Waitress</a:t>
            </a:r>
          </a:p>
          <a:p>
            <a:r>
              <a:rPr lang="en-US" dirty="0" smtClean="0"/>
              <a:t>Dry cleaning</a:t>
            </a:r>
          </a:p>
          <a:p>
            <a:r>
              <a:rPr lang="en-US" dirty="0" smtClean="0"/>
              <a:t>Plumber</a:t>
            </a:r>
          </a:p>
          <a:p>
            <a:r>
              <a:rPr lang="en-US" dirty="0" smtClean="0"/>
              <a:t>Oil Change from shop</a:t>
            </a:r>
          </a:p>
          <a:p>
            <a:r>
              <a:rPr lang="en-US" dirty="0" smtClean="0"/>
              <a:t>Geek squad at Best Buy</a:t>
            </a:r>
          </a:p>
          <a:p>
            <a:r>
              <a:rPr lang="en-US" dirty="0" smtClean="0"/>
              <a:t>___________________</a:t>
            </a:r>
          </a:p>
          <a:p>
            <a:r>
              <a:rPr lang="en-US" dirty="0" smtClean="0"/>
              <a:t>___________________</a:t>
            </a:r>
          </a:p>
          <a:p>
            <a:r>
              <a:rPr lang="en-US" dirty="0" smtClean="0"/>
              <a:t>___________________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53887" y="5334000"/>
            <a:ext cx="838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00"/>
                </a:solidFill>
              </a:rPr>
              <a:t>Structured Academic Discussion</a:t>
            </a:r>
            <a:r>
              <a:rPr lang="en-US" dirty="0" smtClean="0">
                <a:solidFill>
                  <a:srgbClr val="000000"/>
                </a:solidFill>
              </a:rPr>
              <a:t>: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________ is an example of a good because ________________.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________ is an example of a service because ________________.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8449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 sz="quarter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b="1" dirty="0" smtClean="0"/>
              <a:t>HOW THIS APPLIES TO ME?</a:t>
            </a:r>
            <a:endParaRPr lang="en-US" b="1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152400" y="1143000"/>
            <a:ext cx="4419600" cy="2819400"/>
          </a:xfrm>
          <a:ln>
            <a:solidFill>
              <a:schemeClr val="tx1"/>
            </a:solidFill>
          </a:ln>
        </p:spPr>
        <p:txBody>
          <a:bodyPr/>
          <a:lstStyle/>
          <a:p>
            <a:pPr marL="0" indent="0" algn="ctr">
              <a:buNone/>
            </a:pPr>
            <a:r>
              <a:rPr lang="en-US" u="sng" dirty="0" smtClean="0"/>
              <a:t>Good that is a need</a:t>
            </a:r>
            <a:endParaRPr lang="en-US" u="sng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2"/>
          </p:nvPr>
        </p:nvSpPr>
        <p:spPr>
          <a:xfrm>
            <a:off x="4572000" y="1143000"/>
            <a:ext cx="4495800" cy="2819400"/>
          </a:xfrm>
          <a:ln>
            <a:solidFill>
              <a:schemeClr val="tx1"/>
            </a:solidFill>
          </a:ln>
        </p:spPr>
        <p:txBody>
          <a:bodyPr/>
          <a:lstStyle/>
          <a:p>
            <a:pPr marL="0" indent="0" algn="ctr">
              <a:buNone/>
            </a:pPr>
            <a:r>
              <a:rPr lang="en-US" u="sng" dirty="0" smtClean="0"/>
              <a:t>Service that is a need</a:t>
            </a:r>
            <a:endParaRPr lang="en-US" u="sng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3"/>
          </p:nvPr>
        </p:nvSpPr>
        <p:spPr>
          <a:xfrm>
            <a:off x="152400" y="3962400"/>
            <a:ext cx="4419600" cy="2743200"/>
          </a:xfrm>
          <a:ln>
            <a:solidFill>
              <a:schemeClr val="tx1"/>
            </a:solidFill>
          </a:ln>
        </p:spPr>
        <p:txBody>
          <a:bodyPr/>
          <a:lstStyle/>
          <a:p>
            <a:pPr marL="0" indent="0" algn="ctr">
              <a:buNone/>
            </a:pPr>
            <a:r>
              <a:rPr lang="en-US" u="sng" dirty="0" smtClean="0"/>
              <a:t>Good that is a want</a:t>
            </a:r>
            <a:endParaRPr lang="en-US" u="sng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4"/>
          </p:nvPr>
        </p:nvSpPr>
        <p:spPr>
          <a:xfrm>
            <a:off x="4572000" y="3962400"/>
            <a:ext cx="4495800" cy="2743200"/>
          </a:xfrm>
          <a:ln>
            <a:solidFill>
              <a:schemeClr val="tx1"/>
            </a:solidFill>
          </a:ln>
        </p:spPr>
        <p:txBody>
          <a:bodyPr/>
          <a:lstStyle/>
          <a:p>
            <a:pPr marL="0" indent="0" algn="ctr">
              <a:buNone/>
            </a:pPr>
            <a:r>
              <a:rPr lang="en-US" u="sng" dirty="0" smtClean="0"/>
              <a:t>Service that is a want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2987265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0" y="4197626"/>
            <a:ext cx="9144000" cy="2034785"/>
          </a:xfrm>
        </p:spPr>
        <p:txBody>
          <a:bodyPr/>
          <a:lstStyle/>
          <a:p>
            <a:pPr lvl="0"/>
            <a:r>
              <a:rPr lang="en-US" sz="2800" dirty="0">
                <a:solidFill>
                  <a:srgbClr val="000000"/>
                </a:solidFill>
              </a:rPr>
              <a:t>Limited resources = we can’t have everything</a:t>
            </a:r>
          </a:p>
          <a:p>
            <a:r>
              <a:rPr lang="en-US" sz="2800" dirty="0" smtClean="0"/>
              <a:t>Goods &amp; Services; Needs vs. Wants 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= </a:t>
            </a:r>
            <a:r>
              <a:rPr lang="en-US" sz="2800" u="sng" dirty="0" smtClean="0"/>
              <a:t>CHOICES</a:t>
            </a:r>
            <a:r>
              <a:rPr lang="en-US" sz="2800" dirty="0" smtClean="0"/>
              <a:t> to make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rgbClr val="000000"/>
                </a:solidFill>
              </a:rPr>
              <a:t>Structured Academic Discussion: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rgbClr val="000000"/>
                </a:solidFill>
              </a:rPr>
              <a:t>The fundamental economic problem is _____ because ______.</a:t>
            </a:r>
            <a:endParaRPr lang="en-US" sz="2800" dirty="0">
              <a:solidFill>
                <a:srgbClr val="000000"/>
              </a:solidFill>
            </a:endParaRPr>
          </a:p>
          <a:p>
            <a:endParaRPr lang="en-US" sz="2800" dirty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4572000" y="6626"/>
            <a:ext cx="4267200" cy="2209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en-US" altLang="en-US" sz="3600" b="1" u="sng" kern="0" dirty="0" smtClean="0">
                <a:solidFill>
                  <a:srgbClr val="000000"/>
                </a:solidFill>
              </a:rPr>
              <a:t>Scarcity</a:t>
            </a:r>
          </a:p>
          <a:p>
            <a:pPr marL="0" indent="0" algn="ctr">
              <a:buFontTx/>
              <a:buNone/>
            </a:pPr>
            <a:r>
              <a:rPr lang="en-US" altLang="en-US" kern="0" dirty="0" smtClean="0">
                <a:solidFill>
                  <a:srgbClr val="000000"/>
                </a:solidFill>
              </a:rPr>
              <a:t>Limited Resources to fulfill Unlimited wants and needs</a:t>
            </a:r>
            <a:endParaRPr lang="en-US" altLang="en-US" kern="0" dirty="0">
              <a:solidFill>
                <a:srgbClr val="000000"/>
              </a:solidFill>
            </a:endParaRPr>
          </a:p>
        </p:txBody>
      </p:sp>
      <p:sp>
        <p:nvSpPr>
          <p:cNvPr id="11" name="Rectangle 6"/>
          <p:cNvSpPr txBox="1">
            <a:spLocks noChangeArrowheads="1"/>
          </p:cNvSpPr>
          <p:nvPr/>
        </p:nvSpPr>
        <p:spPr>
          <a:xfrm>
            <a:off x="228600" y="6626"/>
            <a:ext cx="4267200" cy="2209800"/>
          </a:xfrm>
          <a:prstGeom prst="rect">
            <a:avLst/>
          </a:prstGeom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en-US" altLang="en-US" sz="3600" b="1" u="sng" kern="0" smtClean="0">
                <a:solidFill>
                  <a:srgbClr val="000000"/>
                </a:solidFill>
              </a:rPr>
              <a:t>Scarcity</a:t>
            </a:r>
          </a:p>
          <a:p>
            <a:pPr marL="0" indent="0" algn="ctr">
              <a:buFontTx/>
              <a:buNone/>
            </a:pPr>
            <a:r>
              <a:rPr lang="en-US" altLang="en-US" sz="3600" kern="0" smtClean="0">
                <a:solidFill>
                  <a:srgbClr val="000000"/>
                </a:solidFill>
              </a:rPr>
              <a:t>The fundamental economic problem</a:t>
            </a:r>
            <a:endParaRPr lang="en-US" altLang="en-US" sz="3600" kern="0" dirty="0">
              <a:solidFill>
                <a:srgbClr val="000000"/>
              </a:solidFill>
            </a:endParaRPr>
          </a:p>
        </p:txBody>
      </p:sp>
      <p:sp>
        <p:nvSpPr>
          <p:cNvPr id="12" name="Rectangle 5"/>
          <p:cNvSpPr txBox="1">
            <a:spLocks noChangeArrowheads="1"/>
          </p:cNvSpPr>
          <p:nvPr/>
        </p:nvSpPr>
        <p:spPr>
          <a:xfrm>
            <a:off x="228600" y="2216426"/>
            <a:ext cx="8610600" cy="1981200"/>
          </a:xfrm>
          <a:prstGeom prst="rect">
            <a:avLst/>
          </a:prstGeom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140000"/>
              </a:lnSpc>
              <a:buFontTx/>
              <a:buNone/>
            </a:pPr>
            <a:r>
              <a:rPr lang="en-US" altLang="en-US" sz="2400" b="1" kern="0" dirty="0" smtClean="0">
                <a:solidFill>
                  <a:srgbClr val="000000"/>
                </a:solidFill>
              </a:rPr>
              <a:t>Scarcity:</a:t>
            </a:r>
            <a:r>
              <a:rPr lang="en-US" altLang="en-US" sz="2000" kern="0" dirty="0" smtClean="0">
                <a:solidFill>
                  <a:srgbClr val="000000"/>
                </a:solidFill>
              </a:rPr>
              <a:t>  </a:t>
            </a:r>
          </a:p>
          <a:p>
            <a:pPr>
              <a:lnSpc>
                <a:spcPct val="140000"/>
              </a:lnSpc>
              <a:buFont typeface="Wingdings" pitchFamily="2" charset="2"/>
              <a:buChar char="Ø"/>
            </a:pPr>
            <a:r>
              <a:rPr lang="en-US" altLang="en-US" sz="2400" kern="0" dirty="0" smtClean="0">
                <a:solidFill>
                  <a:srgbClr val="000000"/>
                </a:solidFill>
              </a:rPr>
              <a:t> When there are not enough G &amp; S to meet peoples W &amp; N.  </a:t>
            </a:r>
          </a:p>
          <a:p>
            <a:pPr>
              <a:lnSpc>
                <a:spcPct val="140000"/>
              </a:lnSpc>
              <a:buFont typeface="Wingdings" pitchFamily="2" charset="2"/>
              <a:buChar char="Ø"/>
            </a:pPr>
            <a:r>
              <a:rPr lang="en-US" altLang="en-US" sz="2400" kern="0" dirty="0" smtClean="0">
                <a:solidFill>
                  <a:srgbClr val="000000"/>
                </a:solidFill>
              </a:rPr>
              <a:t>  It may be temporary or it may be long term.</a:t>
            </a:r>
            <a:endParaRPr lang="en-US" altLang="en-US" sz="2400" kern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6687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2" grpId="0" build="p" animBg="1" autoUpdateAnimBg="0"/>
    </p:bldLst>
  </p:timing>
</p:sld>
</file>

<file path=ppt/theme/theme1.xml><?xml version="1.0" encoding="utf-8"?>
<a:theme xmlns:a="http://schemas.openxmlformats.org/drawingml/2006/main" name="12_TP03000403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2_TP030004031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1785</TotalTime>
  <Words>624</Words>
  <Application>Microsoft Office PowerPoint</Application>
  <PresentationFormat>On-screen Show (4:3)</PresentationFormat>
  <Paragraphs>121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12_TP030004031</vt:lpstr>
      <vt:lpstr>1_Default Design</vt:lpstr>
      <vt:lpstr>Monday August 17, 2015 Mr. Goblirsch – Economics</vt:lpstr>
      <vt:lpstr>Daily Objective</vt:lpstr>
      <vt:lpstr>CHAPTER 1 Section 1:   Scarcity</vt:lpstr>
      <vt:lpstr>PowerPoint Presentation</vt:lpstr>
      <vt:lpstr>Examples</vt:lpstr>
      <vt:lpstr>PowerPoint Presentation</vt:lpstr>
      <vt:lpstr>Examples</vt:lpstr>
      <vt:lpstr>HOW THIS APPLIES TO ME?</vt:lpstr>
      <vt:lpstr>PowerPoint Presentation</vt:lpstr>
      <vt:lpstr>Full Definition of Economics</vt:lpstr>
      <vt:lpstr>CHOICES:</vt:lpstr>
      <vt:lpstr>CLOSURE: Exit Ticket</vt:lpstr>
    </vt:vector>
  </TitlesOfParts>
  <Company>Modesto City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Economics?</dc:title>
  <dc:creator>Clinton Goblirsch</dc:creator>
  <cp:lastModifiedBy>cgoblirsch</cp:lastModifiedBy>
  <cp:revision>44</cp:revision>
  <dcterms:created xsi:type="dcterms:W3CDTF">2007-01-21T23:05:57Z</dcterms:created>
  <dcterms:modified xsi:type="dcterms:W3CDTF">2015-08-17T19:06:46Z</dcterms:modified>
</cp:coreProperties>
</file>