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79" r:id="rId3"/>
    <p:sldId id="261" r:id="rId4"/>
    <p:sldId id="262" r:id="rId5"/>
    <p:sldId id="287" r:id="rId6"/>
    <p:sldId id="282" r:id="rId7"/>
    <p:sldId id="263" r:id="rId8"/>
    <p:sldId id="288" r:id="rId9"/>
    <p:sldId id="283" r:id="rId10"/>
    <p:sldId id="264" r:id="rId11"/>
    <p:sldId id="289" r:id="rId12"/>
    <p:sldId id="284" r:id="rId13"/>
    <p:sldId id="265" r:id="rId14"/>
    <p:sldId id="266" r:id="rId15"/>
    <p:sldId id="267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0965" autoAdjust="0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A77D2-D130-4D9A-A4D3-B0F8EFF03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27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6CF78-0CDA-4C54-93F3-DC0598C9A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75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EF51A-E517-4A0E-9FE5-DB2007850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79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158D93-9FDB-4699-BC0D-2377CA903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69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BBFDDD-C938-49F7-B6AE-4963EAB30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39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1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09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1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8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810F2-863D-4516-8618-A220501D5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898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69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7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2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9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0344D-2AB2-4886-99BD-D38800F4A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36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7123C-E3C0-48FF-9EDA-09FC85A71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38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A312D-F2D7-479B-8199-A3E7E510C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07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0090E-0EB2-473C-B76F-8086621F7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41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B5E3F-14B1-4565-9FCE-278D12622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98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FD16F-F76F-4218-A29F-C0659274E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89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9A3FC-389A-4635-BAE7-9DDB8F505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83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D3458-B84D-4A91-AA6B-70F4B1C389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.med.va.gov/images-main-page/employment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Thursday August 20,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Describe the economic goals &amp; societal values that a country strives for.</a:t>
            </a:r>
          </a:p>
          <a:p>
            <a:pPr marL="609600" indent="-609600">
              <a:spcBef>
                <a:spcPct val="0"/>
              </a:spcBef>
              <a:defRPr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Opp. Cost Review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CONCEPT: Economic Goals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ASSIGNMENT: </a:t>
            </a:r>
            <a:r>
              <a:rPr lang="en-US" sz="2000" dirty="0" err="1" smtClean="0"/>
              <a:t>Ch</a:t>
            </a:r>
            <a:r>
              <a:rPr lang="en-US" sz="2000" dirty="0" smtClean="0"/>
              <a:t> 1 Workbook Pages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CLOSURE: What I need to Know for Tomorrow’s Quiz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***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HW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Week 2 – DUE TOMORROW –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1 Workbook Pages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*****Chapter 1 Quiz TOMORROW*****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***Select stocks for DOW Stock Simulation - TOMORROW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0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Opp. Cost Review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dirty="0" smtClean="0"/>
              <a:t>***5 minutes***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Answer the following in a paragraph.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If your best friend asked you to borrow $100, would you loan it to them?  Why or Why not?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Regardless of your answer to Part 1, if you </a:t>
            </a:r>
            <a:r>
              <a:rPr lang="en-US" sz="2400" b="1" dirty="0" smtClean="0"/>
              <a:t>DID</a:t>
            </a:r>
            <a:r>
              <a:rPr lang="en-US" sz="2400" dirty="0" smtClean="0"/>
              <a:t> loan your friend a $100 and he/she paid you back one year later, what was the opportunity cost of lending your friend the money?</a:t>
            </a:r>
          </a:p>
        </p:txBody>
      </p:sp>
    </p:spTree>
    <p:extLst>
      <p:ext uri="{BB962C8B-B14F-4D97-AF65-F5344CB8AC3E}">
        <p14:creationId xmlns:p14="http://schemas.microsoft.com/office/powerpoint/2010/main" val="29044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goal of economic security mean?</a:t>
            </a:r>
          </a:p>
          <a:p>
            <a:pPr lvl="1"/>
            <a:r>
              <a:rPr lang="en-US" dirty="0" smtClean="0"/>
              <a:t>Economic security means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LEVEL THINKING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of Economic Security often clashes with the goals of Economic Freedom and Economic Efficiency.  </a:t>
            </a:r>
          </a:p>
          <a:p>
            <a:r>
              <a:rPr lang="en-US" dirty="0" smtClean="0"/>
              <a:t>Explain why this statement is true.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sz="4000" b="1">
                <a:sym typeface="Wingdings 2" pitchFamily="18" charset="2"/>
              </a:rPr>
              <a:t>  Economic Equity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191000" cy="21336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/>
              <a:t>Who gets paid what?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/>
              <a:t>Discrimination?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/>
              <a:t>Disabled?</a:t>
            </a:r>
          </a:p>
        </p:txBody>
      </p:sp>
      <p:pic>
        <p:nvPicPr>
          <p:cNvPr id="11271" name="Picture 7" descr="http://www.smartphonesmarts.com/dollars-thum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323975"/>
            <a:ext cx="2133600" cy="2105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9" descr="http://www.madufflaw.com/images/header/hd-race-se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5844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://www.madufflaw.com/images/header/hd-housing-discri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10000"/>
            <a:ext cx="2566987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/>
          <a:lstStyle/>
          <a:p>
            <a:r>
              <a:rPr lang="en-US" altLang="en-US" sz="4000" b="1">
                <a:sym typeface="Wingdings 2" pitchFamily="18" charset="2"/>
              </a:rPr>
              <a:t>  Economic Growth &amp; Innovation</a:t>
            </a:r>
            <a:endParaRPr lang="en-US" altLang="en-US" b="1">
              <a:sym typeface="Wingdings 2" pitchFamily="18" charset="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191000" cy="3886200"/>
          </a:xfrm>
        </p:spPr>
        <p:txBody>
          <a:bodyPr/>
          <a:lstStyle/>
          <a:p>
            <a:pPr marL="455613" indent="-455613">
              <a:buFont typeface="Wingdings" pitchFamily="2" charset="2"/>
              <a:buChar char="Ø"/>
            </a:pPr>
            <a:r>
              <a:rPr lang="en-US" altLang="en-US"/>
              <a:t>The economy must grow to create new jobs</a:t>
            </a:r>
          </a:p>
          <a:p>
            <a:pPr marL="455613" indent="-455613">
              <a:buFont typeface="Wingdings" pitchFamily="2" charset="2"/>
              <a:buNone/>
            </a:pPr>
            <a:endParaRPr lang="en-US" altLang="en-US"/>
          </a:p>
          <a:p>
            <a:pPr marL="455613" indent="-455613">
              <a:buFont typeface="Wingdings" pitchFamily="2" charset="2"/>
              <a:buChar char="Ø"/>
            </a:pPr>
            <a:r>
              <a:rPr lang="en-US" altLang="en-US"/>
              <a:t>innovations bring about efficiency and lowers prices</a:t>
            </a:r>
          </a:p>
        </p:txBody>
      </p:sp>
      <p:pic>
        <p:nvPicPr>
          <p:cNvPr id="12293" name="Picture 5" descr="http://www.top-computers.com/images/pc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4919663"/>
            <a:ext cx="3124200" cy="1938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 descr="http://www.photographers.com/rongould/images/industrial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001838" cy="3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://www.geocities.com/greeneggsandblub/May05/gradu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368675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b="1">
                <a:sym typeface="Wingdings 2" pitchFamily="18" charset="2"/>
              </a:rPr>
              <a:t>  Additional Goals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191000" cy="2667000"/>
          </a:xfrm>
        </p:spPr>
        <p:txBody>
          <a:bodyPr/>
          <a:lstStyle/>
          <a:p>
            <a:r>
              <a:rPr lang="en-US" altLang="en-US"/>
              <a:t>Environmental Protections</a:t>
            </a:r>
          </a:p>
          <a:p>
            <a:endParaRPr lang="en-US" altLang="en-US" sz="900"/>
          </a:p>
          <a:p>
            <a:r>
              <a:rPr lang="en-US" altLang="en-US"/>
              <a:t>Full Employment</a:t>
            </a:r>
          </a:p>
          <a:p>
            <a:endParaRPr lang="en-US" altLang="en-US" sz="900"/>
          </a:p>
          <a:p>
            <a:r>
              <a:rPr lang="en-US" altLang="en-US"/>
              <a:t>Universal healthcare</a:t>
            </a:r>
          </a:p>
        </p:txBody>
      </p:sp>
      <p:pic>
        <p:nvPicPr>
          <p:cNvPr id="13319" name="Picture 7" descr="http://www.3d-screensaver-downloads.com/images/free-nature-screensaver/big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143000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1" name="Picture 9" descr="http://images.google.com/images?q=tbn:xB_1HCt_iTiQRM:http://www.sf.med.va.gov/images-main-page/employm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1986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http://www.paterson-healthcare.co.uk/images/ho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16375"/>
            <a:ext cx="3657600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CLOSURE: What Do I Need To Know For Tomorrow’s Quiz?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5455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3 Basic Econ Questions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Factors of Production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Good vs. Service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Want vs. Need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Reading a Production Possibilities Curve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3116" y="1447800"/>
            <a:ext cx="4495800" cy="54274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What’s the fundamental economic problem?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Opportunity cost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Relationship of Trade-Offs and Opportunity Costs</a:t>
            </a:r>
          </a:p>
        </p:txBody>
      </p:sp>
    </p:spTree>
    <p:extLst>
      <p:ext uri="{BB962C8B-B14F-4D97-AF65-F5344CB8AC3E}">
        <p14:creationId xmlns:p14="http://schemas.microsoft.com/office/powerpoint/2010/main" val="31677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685800"/>
          </a:xfrm>
        </p:spPr>
        <p:txBody>
          <a:bodyPr/>
          <a:lstStyle/>
          <a:p>
            <a:r>
              <a:rPr lang="en-US" altLang="en-US" b="1"/>
              <a:t>Economic Goals &amp; Societal Values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en-US" b="1">
                <a:sym typeface="Wingdings 2" pitchFamily="18" charset="2"/>
              </a:rPr>
              <a:t>  Economic Efficiency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b="1">
                <a:sym typeface="Wingdings 2" pitchFamily="18" charset="2"/>
              </a:rPr>
              <a:t>  Economic Freedom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b="1">
                <a:sym typeface="Wingdings 2" pitchFamily="18" charset="2"/>
              </a:rPr>
              <a:t>  Economic Security &amp; Predictability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b="1">
                <a:sym typeface="Wingdings 2" pitchFamily="18" charset="2"/>
              </a:rPr>
              <a:t>  Economic Equity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b="1">
                <a:sym typeface="Wingdings 2" pitchFamily="18" charset="2"/>
              </a:rPr>
              <a:t>  Economic Growth &amp; Innovation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b="1">
                <a:sym typeface="Wingdings 2" pitchFamily="18" charset="2"/>
              </a:rPr>
              <a:t>  Additional Goals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b="1">
                <a:sym typeface="Wingdings 2" pitchFamily="18" charset="2"/>
              </a:rPr>
              <a:t>  Economic Efficiency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114800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Society must maximize its scarce resources by accurately assessing:</a:t>
            </a:r>
          </a:p>
          <a:p>
            <a:pPr marL="0" indent="0">
              <a:buFontTx/>
              <a:buNone/>
            </a:pPr>
            <a:r>
              <a:rPr lang="en-US" altLang="en-US"/>
              <a:t> </a:t>
            </a:r>
            <a:r>
              <a:rPr lang="en-US" altLang="en-US" b="1"/>
              <a:t>“What to Produce?”</a:t>
            </a:r>
          </a:p>
          <a:p>
            <a:pPr marL="0" indent="0">
              <a:buFontTx/>
              <a:buNone/>
            </a:pPr>
            <a:endParaRPr lang="en-US" altLang="en-US" sz="1000" b="1">
              <a:sym typeface="Wingdings" pitchFamily="2" charset="2"/>
            </a:endParaRPr>
          </a:p>
          <a:p>
            <a:pPr marL="0" indent="0">
              <a:buFontTx/>
              <a:buNone/>
            </a:pPr>
            <a:r>
              <a:rPr lang="en-US" altLang="en-US" b="1">
                <a:sym typeface="Wingdings" pitchFamily="2" charset="2"/>
              </a:rPr>
              <a:t>CDs or cassette tape</a:t>
            </a:r>
          </a:p>
          <a:p>
            <a:pPr marL="0" indent="0">
              <a:buFontTx/>
              <a:buNone/>
            </a:pPr>
            <a:endParaRPr lang="en-US" altLang="en-US" sz="1200" b="1">
              <a:sym typeface="Wingdings" pitchFamily="2" charset="2"/>
            </a:endParaRPr>
          </a:p>
          <a:p>
            <a:pPr marL="0" indent="0">
              <a:buFontTx/>
              <a:buNone/>
            </a:pPr>
            <a:r>
              <a:rPr lang="en-US" altLang="en-US" b="1">
                <a:sym typeface="Wingdings" pitchFamily="2" charset="2"/>
              </a:rPr>
              <a:t>typewriters or 			computers</a:t>
            </a:r>
          </a:p>
        </p:txBody>
      </p:sp>
      <p:pic>
        <p:nvPicPr>
          <p:cNvPr id="8199" name="Picture 7" descr="http://www.top-computers.com/images/pc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5156200"/>
            <a:ext cx="2743200" cy="170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17" descr="http://www.mypencil.com/mall/brtml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45088"/>
            <a:ext cx="2057400" cy="17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www.thorcentral.com/mp_redesign/images/discography/cassettes/detroit-tape-livepics-c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2011363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http://upload.wikimedia.org/wikipedia/commons/d/d5/CD_autolev_cr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2078038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http://www.apple.com/ipod/gallery/images/ipod03_200609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973388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goal of economic efficiency mean?</a:t>
            </a:r>
          </a:p>
          <a:p>
            <a:pPr lvl="1"/>
            <a:r>
              <a:rPr lang="en-US" dirty="0" smtClean="0"/>
              <a:t>Economic efficiency means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LEVEL THINKING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governments sometimes interfere with the economic goal of economic efficiency?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b="1">
                <a:sym typeface="Wingdings 2" pitchFamily="18" charset="2"/>
              </a:rPr>
              <a:t>  Economic Freedom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2057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b="1"/>
              <a:t>You can be whatever you want to be</a:t>
            </a:r>
          </a:p>
        </p:txBody>
      </p:sp>
      <p:pic>
        <p:nvPicPr>
          <p:cNvPr id="9223" name="Picture 7" descr="http://www.mikesjournal.com/Homeles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495800"/>
            <a:ext cx="3810000" cy="2038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7" name="Picture 11" descr="http://www.valleyvethospital.com/images/doc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248025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http://www.lockheedmartin.com/data/assets/5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2133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http://www.sagalradio.net/somali%20pol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886200"/>
            <a:ext cx="2041525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goal of economic freedom mean?</a:t>
            </a:r>
          </a:p>
          <a:p>
            <a:pPr lvl="1"/>
            <a:r>
              <a:rPr lang="en-US" dirty="0" smtClean="0"/>
              <a:t>Economic freedom means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LEVEL THINKING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governments sometimes interfere with the economic goal of economic freedom?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533400"/>
          </a:xfrm>
        </p:spPr>
        <p:txBody>
          <a:bodyPr/>
          <a:lstStyle/>
          <a:p>
            <a:r>
              <a:rPr lang="en-US" altLang="en-US" sz="3600" b="1">
                <a:sym typeface="Wingdings 2" pitchFamily="18" charset="2"/>
              </a:rPr>
              <a:t>  Economic Security &amp; Predictability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114800" cy="5410200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en-US" altLang="en-US"/>
              <a:t>Economic Systems are there to ensure that people get what they want.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altLang="en-US"/>
              <a:t>Government is there to ensure that we have safety nets to protect people in hard times.</a:t>
            </a:r>
          </a:p>
        </p:txBody>
      </p:sp>
      <p:pic>
        <p:nvPicPr>
          <p:cNvPr id="10251" name="Picture 11" descr="http://images.google.com/url?q=http://upload.wikimedia.org/wikipedia/en/f/f5/Ssi_card.gif&amp;usg=__RJBsKjfKP6NxNr_qbMSzSCQ716c=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85838"/>
            <a:ext cx="3810000" cy="2443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3" name="Picture 13" descr="http://www.publicagenda.org/issues/images/welfare/poverty_foodstam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4000500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463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12_TP030004031</vt:lpstr>
      <vt:lpstr>Thursday August 20, 2015 Mr. Goblirsch – Economics</vt:lpstr>
      <vt:lpstr>Economic Goals &amp; Societal Values</vt:lpstr>
      <vt:lpstr>  Economic Efficiency</vt:lpstr>
      <vt:lpstr>STRUCTURED ACADEMIC DISCUSSION</vt:lpstr>
      <vt:lpstr>HIGHER LEVEL THINKING</vt:lpstr>
      <vt:lpstr>  Economic Freedom</vt:lpstr>
      <vt:lpstr>STRUCTURED ACADEMIC DISCUSSION</vt:lpstr>
      <vt:lpstr>HIGHER LEVEL THINKING</vt:lpstr>
      <vt:lpstr>  Economic Security &amp; Predictability</vt:lpstr>
      <vt:lpstr>STRUCTURED ACADEMIC DISCUSSION</vt:lpstr>
      <vt:lpstr>HIGHER LEVEL THINKING</vt:lpstr>
      <vt:lpstr>  Economic Equity</vt:lpstr>
      <vt:lpstr>  Economic Growth &amp; Innovation</vt:lpstr>
      <vt:lpstr>  Additional Goals</vt:lpstr>
      <vt:lpstr>CLOSURE: What Do I Need To Know For Tomorrow’s Quiz?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Economic Systems</dc:title>
  <dc:creator>Muncrief.d</dc:creator>
  <cp:lastModifiedBy>cgoblirsch</cp:lastModifiedBy>
  <cp:revision>15</cp:revision>
  <dcterms:created xsi:type="dcterms:W3CDTF">2007-01-23T21:58:22Z</dcterms:created>
  <dcterms:modified xsi:type="dcterms:W3CDTF">2015-08-20T20:22:19Z</dcterms:modified>
</cp:coreProperties>
</file>