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5158" r:id="rId2"/>
    <p:sldMasterId id="2147485821" r:id="rId3"/>
  </p:sldMasterIdLst>
  <p:handoutMasterIdLst>
    <p:handoutMasterId r:id="rId9"/>
  </p:handoutMasterIdLst>
  <p:sldIdLst>
    <p:sldId id="291" r:id="rId4"/>
    <p:sldId id="297" r:id="rId5"/>
    <p:sldId id="298" r:id="rId6"/>
    <p:sldId id="299" r:id="rId7"/>
    <p:sldId id="296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35A22F-5122-471A-96DC-EB9720B3FF27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AD0B11-C402-4E56-A84D-D6FBEBB06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78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43B29A0-8FC2-469C-BAE2-6217362FAFBF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3348096-DBE3-44EB-86C5-633630E24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6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E6EC22D-D3AE-4C5F-BA03-991A8F90745A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64F5BF14-AD8E-4030-941E-76DE3928B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1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D75ED92-88B0-406F-84C6-AF18ECAE4B15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4F6D55F4-F021-47EE-84B7-77E72CBF3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04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3A707E-4136-4C6A-BAA6-485D080BA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29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DD2DF3-16D4-4E42-952F-A80C76681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2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994FB1-DC3E-4988-AA47-6ACDE1FBF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92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385CF0-A4ED-4A34-AEC4-5187D5241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67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E1FBFE-A19A-48D8-960A-B5FFCDEA4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07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E0CA7E-6125-44D7-A649-C11A4625B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06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E31586-A049-4C61-AB06-CE891554D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82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02231A-2BE8-431C-9ED5-981244FD2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53E622D-45AA-4B9B-97BF-A8F0C0490308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F4B67C-314A-47C6-8A1B-E21209B7A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06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2986BD-EA0E-4D3D-A606-EDF70219C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90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A87BF0-0066-49BC-83D9-0971CFD5F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12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BAC222-3246-431D-87CA-8FA37A33F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83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14EAC93B-D1CF-4FE6-9332-2408897D4801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mtClean="0">
                <a:cs typeface="Arial" charset="0"/>
              </a:defRPr>
            </a:lvl1pPr>
          </a:lstStyle>
          <a:p>
            <a:pPr>
              <a:defRPr/>
            </a:pPr>
            <a:fld id="{41D7708E-6AC0-4CB7-9AC6-0E6669326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30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E051F304-A9A1-4A2C-8A96-B56B1ACDDFB4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E8EE682-0869-4706-B8A0-4EABEA290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6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DC9FF32-84FE-44E6-8DCA-2F0B1DA1D9E3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005DC41-8B59-422E-A329-BFBAAC36E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74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F6AC471-F701-4CF8-A529-3D4B1130DB2C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448FD858-8578-4F0B-8C65-CF138858B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14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FF1C605-7326-4CCC-BBDC-3B9534C1D0BC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EE21BC2-01AC-4D08-BDA1-3FE2F92C8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25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C0BD616-BB3D-46F6-88E3-4CC28FBE4723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820DB61-DA65-4B7F-8F68-2CAD748DC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36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4668601-B3A2-4F66-BA50-D997E45C2975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472094C3-7F4B-41CA-ACB0-2E8DF7900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2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DE5E3A4-AF1A-47B9-9C87-DC00C4F9EC2E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A4C0C5F-549C-4BF1-AFAE-50E024E38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16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47F8DD1-5449-46BD-9DD0-E5689F7045C2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628BC37-7FE0-4803-AF0B-B27282902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63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8BD7674-1880-4553-9FF0-A86AAEB6A2A2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0EE1A14-61B1-4C93-82E4-2CFFCE4D3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5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4D628B0-5CE0-4B37-88BA-ECFFF1A6C04F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9A053BC-92DA-4ECA-BEA6-EE350993F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73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D6146F2-B318-4089-B922-DAEDC1A3E163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431D852-F4A6-47FC-8C36-59AC901FE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6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0013D434-E385-4358-80A7-83D9F01731EB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AEC4518-6F0D-4EFA-A30C-56C7D91BB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2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A690E0D-D2E7-4B12-B1EA-CF9A9A57172A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25B32D4-8404-4906-9BBC-577C8F23C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2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4384B47A-E991-4636-A32B-D6A1E24EC207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46A2BF39-1310-479D-AECA-9B4201AA6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B9AA1CE-820C-4C72-8A27-0D12F31BBAFE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F3000D7-964B-4FFD-A2EF-710D52B5F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7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45DCEDD-A56D-48B2-8D38-5C1039519E36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C71D5AB-7D46-4E1A-9F32-341883C8B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7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2DBE87B-956A-48ED-9C73-0082B241E137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60AF853D-984C-482C-8EE7-903357461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8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A95400-BABE-4D95-B9D4-BCBCF972B3D1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3807DD-7982-4027-855A-D897E9158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6" r:id="rId1"/>
    <p:sldLayoutId id="2147485867" r:id="rId2"/>
    <p:sldLayoutId id="2147485868" r:id="rId3"/>
    <p:sldLayoutId id="2147485869" r:id="rId4"/>
    <p:sldLayoutId id="2147485870" r:id="rId5"/>
    <p:sldLayoutId id="2147485871" r:id="rId6"/>
    <p:sldLayoutId id="2147485872" r:id="rId7"/>
    <p:sldLayoutId id="2147485873" r:id="rId8"/>
    <p:sldLayoutId id="2147485874" r:id="rId9"/>
    <p:sldLayoutId id="2147485875" r:id="rId10"/>
    <p:sldLayoutId id="2147485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2DC9B2-121A-4516-B689-72459EE27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7" r:id="rId1"/>
    <p:sldLayoutId id="2147485878" r:id="rId2"/>
    <p:sldLayoutId id="2147485879" r:id="rId3"/>
    <p:sldLayoutId id="2147485880" r:id="rId4"/>
    <p:sldLayoutId id="2147485881" r:id="rId5"/>
    <p:sldLayoutId id="2147485882" r:id="rId6"/>
    <p:sldLayoutId id="2147485883" r:id="rId7"/>
    <p:sldLayoutId id="2147485884" r:id="rId8"/>
    <p:sldLayoutId id="2147485885" r:id="rId9"/>
    <p:sldLayoutId id="2147485886" r:id="rId10"/>
    <p:sldLayoutId id="2147485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8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283138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F11E9C56-9FFF-44D0-8ADF-7142605222FF}" type="datetimeFigureOut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83138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283138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F3931C69-B0D8-47E2-BE72-56B5BEE16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8" r:id="rId1"/>
    <p:sldLayoutId id="2147485889" r:id="rId2"/>
    <p:sldLayoutId id="2147485890" r:id="rId3"/>
    <p:sldLayoutId id="2147485891" r:id="rId4"/>
    <p:sldLayoutId id="2147485892" r:id="rId5"/>
    <p:sldLayoutId id="2147485893" r:id="rId6"/>
    <p:sldLayoutId id="2147485894" r:id="rId7"/>
    <p:sldLayoutId id="2147485895" r:id="rId8"/>
    <p:sldLayoutId id="2147485896" r:id="rId9"/>
    <p:sldLayoutId id="2147485897" r:id="rId10"/>
    <p:sldLayoutId id="21474858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Friday January 30,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OBJECTIVE – </a:t>
            </a:r>
            <a:r>
              <a:rPr lang="en-US" sz="2600" b="1" u="sng" dirty="0" smtClean="0">
                <a:solidFill>
                  <a:schemeClr val="tx2"/>
                </a:solidFill>
              </a:rPr>
              <a:t>S</a:t>
            </a:r>
            <a:r>
              <a:rPr lang="en-US" sz="2600" b="1" dirty="0" smtClean="0">
                <a:solidFill>
                  <a:schemeClr val="tx2"/>
                </a:solidFill>
              </a:rPr>
              <a:t>tudents </a:t>
            </a:r>
            <a:r>
              <a:rPr lang="en-US" sz="2600" b="1" u="sng" dirty="0" smtClean="0">
                <a:solidFill>
                  <a:schemeClr val="tx2"/>
                </a:solidFill>
              </a:rPr>
              <a:t>W</a:t>
            </a:r>
            <a:r>
              <a:rPr lang="en-US" sz="2600" b="1" dirty="0" smtClean="0">
                <a:solidFill>
                  <a:schemeClr val="tx2"/>
                </a:solidFill>
              </a:rPr>
              <a:t>ill </a:t>
            </a:r>
            <a:r>
              <a:rPr lang="en-US" sz="2600" b="1" u="sng" dirty="0" smtClean="0">
                <a:solidFill>
                  <a:schemeClr val="tx2"/>
                </a:solidFill>
              </a:rPr>
              <a:t>B</a:t>
            </a:r>
            <a:r>
              <a:rPr lang="en-US" sz="2600" b="1" dirty="0" smtClean="0">
                <a:solidFill>
                  <a:schemeClr val="tx2"/>
                </a:solidFill>
              </a:rPr>
              <a:t>e </a:t>
            </a:r>
            <a:r>
              <a:rPr lang="en-US" sz="2600" b="1" u="sng" dirty="0" smtClean="0">
                <a:solidFill>
                  <a:schemeClr val="tx2"/>
                </a:solidFill>
              </a:rPr>
              <a:t>A</a:t>
            </a:r>
            <a:r>
              <a:rPr lang="en-US" sz="2600" b="1" dirty="0" smtClean="0">
                <a:solidFill>
                  <a:schemeClr val="tx2"/>
                </a:solidFill>
              </a:rPr>
              <a:t>ble </a:t>
            </a:r>
            <a:r>
              <a:rPr lang="en-US" sz="2600" b="1" u="sng" dirty="0" smtClean="0">
                <a:solidFill>
                  <a:schemeClr val="tx2"/>
                </a:solidFill>
              </a:rPr>
              <a:t>T</a:t>
            </a:r>
            <a:r>
              <a:rPr lang="en-US" sz="2600" b="1" dirty="0" smtClean="0">
                <a:solidFill>
                  <a:schemeClr val="tx2"/>
                </a:solidFill>
              </a:rPr>
              <a:t>o – SWBAT</a:t>
            </a:r>
            <a:r>
              <a:rPr lang="en-US" sz="2600" dirty="0" smtClean="0">
                <a:solidFill>
                  <a:schemeClr val="tx2"/>
                </a:solidFill>
              </a:rPr>
              <a:t>:</a:t>
            </a:r>
            <a:endParaRPr lang="en-US" sz="26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Describe the cause &amp; effects of the Great Depression.</a:t>
            </a:r>
            <a:endParaRPr lang="en-US" sz="11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7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rgbClr val="FF0000"/>
                </a:solidFill>
              </a:rPr>
              <a:t>AGENDA:</a:t>
            </a:r>
            <a:endParaRPr lang="en-US" sz="26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Cause &amp; Effect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VIDEO: America the Story of Us: Bust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INDEPENDENT: Finish Depression Review ?s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***Depression Review Questions DUE TODAY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7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Cause &amp; Effect 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***5 Minutes***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Use your notes and what we’ve covered this week to fill in the chart.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-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88" y="4857750"/>
            <a:ext cx="2030412" cy="2000250"/>
          </a:xfrm>
          <a:prstGeom prst="rect">
            <a:avLst/>
          </a:prstGeom>
          <a:noFill/>
          <a:ln w="571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894263"/>
            <a:ext cx="2030413" cy="1477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kern="0" dirty="0" smtClean="0">
                <a:solidFill>
                  <a:srgbClr val="000000"/>
                </a:solidFill>
              </a:rPr>
              <a:t>CAUSES: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u="sng" kern="0" dirty="0" smtClean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  1.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 smtClean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  2.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7213" y="4857750"/>
            <a:ext cx="4776787" cy="2000250"/>
          </a:xfrm>
          <a:prstGeom prst="rect">
            <a:avLst/>
          </a:prstGeom>
          <a:noFill/>
          <a:ln w="571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86263" y="4953000"/>
            <a:ext cx="4783137" cy="1754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kern="0" dirty="0" smtClean="0">
                <a:solidFill>
                  <a:srgbClr val="000000"/>
                </a:solidFill>
              </a:rPr>
              <a:t>EFFECTS:</a:t>
            </a:r>
            <a:endParaRPr lang="en-US" b="1" kern="0" dirty="0" smtClean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1.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 smtClean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 smtClean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2.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09813" y="4857750"/>
            <a:ext cx="1828800" cy="1981200"/>
          </a:xfrm>
          <a:prstGeom prst="ellipse">
            <a:avLst/>
          </a:prstGeom>
          <a:noFill/>
          <a:ln w="571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74888" y="5546725"/>
            <a:ext cx="18288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GREAT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DEPRESSION</a:t>
            </a:r>
          </a:p>
        </p:txBody>
      </p:sp>
      <p:cxnSp>
        <p:nvCxnSpPr>
          <p:cNvPr id="37898" name="Straight Arrow Connector 9"/>
          <p:cNvCxnSpPr>
            <a:cxnSpLocks noChangeShapeType="1"/>
            <a:endCxn id="8" idx="1"/>
          </p:cNvCxnSpPr>
          <p:nvPr/>
        </p:nvCxnSpPr>
        <p:spPr bwMode="auto">
          <a:xfrm>
            <a:off x="2057400" y="4857750"/>
            <a:ext cx="520700" cy="290513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9" name="Straight Arrow Connector 10"/>
          <p:cNvCxnSpPr>
            <a:cxnSpLocks noChangeShapeType="1"/>
            <a:endCxn id="8" idx="3"/>
          </p:cNvCxnSpPr>
          <p:nvPr/>
        </p:nvCxnSpPr>
        <p:spPr bwMode="auto">
          <a:xfrm flipV="1">
            <a:off x="2057400" y="6548438"/>
            <a:ext cx="520700" cy="280987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0" name="Straight Arrow Connector 11"/>
          <p:cNvCxnSpPr>
            <a:cxnSpLocks noChangeShapeType="1"/>
            <a:stCxn id="8" idx="5"/>
          </p:cNvCxnSpPr>
          <p:nvPr/>
        </p:nvCxnSpPr>
        <p:spPr bwMode="auto">
          <a:xfrm>
            <a:off x="3870325" y="6548438"/>
            <a:ext cx="468313" cy="309562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1" name="Straight Arrow Connector 12"/>
          <p:cNvCxnSpPr>
            <a:cxnSpLocks noChangeShapeType="1"/>
            <a:stCxn id="8" idx="7"/>
          </p:cNvCxnSpPr>
          <p:nvPr/>
        </p:nvCxnSpPr>
        <p:spPr bwMode="auto">
          <a:xfrm flipV="1">
            <a:off x="3870325" y="4894263"/>
            <a:ext cx="468313" cy="254000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 Video: The Crash of 1929 and the Panic of 1930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209800"/>
            <a:ext cx="6705600" cy="3382963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Crash of 1929 (Oct. 1929)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Panic of 1930 (Dec. 1930)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Banks close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home foreclosure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unemployment</a:t>
            </a: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6" name="Picture 2" descr="http://pearlsofprofundity.files.wordpress.com/2013/11/fear-depressi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124325"/>
            <a:ext cx="3213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http://www.sechistorical.org/collection/photos/full/1930_0701_milbu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2057400"/>
            <a:ext cx="2701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 Video: The Hoover Dam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654969"/>
            <a:ext cx="6516688" cy="3970338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Frank Crowe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Hoover Dam employment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Hoover Dam construction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 monoxide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poison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Vegas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0" name="Picture 2" descr="http://www.reviewjournal.com/sites/default/files/field/media/frank-crowe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1524000"/>
            <a:ext cx="17589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http://www.nps.gov/nr/travel/ReclamationDamsIrrigationProjectsAndPowerplants/photos/Parker%20Dam-6%20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40138"/>
            <a:ext cx="182880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http://waterandpower.org/Historical_DWP_Photo_Collection_LA_Public_Library/Hoover_Dam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290988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965950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 Video: The Dust Bowl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3675" y="1447800"/>
            <a:ext cx="6196013" cy="4275138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Massive dust storm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soil from Great Plains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Darkness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4" name="Picture 2" descr="http://s.hswstatic.com/gif/dust-bowl-caus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30563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 descr="http://upload.wikimedia.org/wikipedia/commons/4/44/Oklahoman_boy_during_the_Dust_Bowl_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8" t="14017" r="18430" b="5505"/>
          <a:stretch>
            <a:fillRect/>
          </a:stretch>
        </p:blipFill>
        <p:spPr bwMode="auto">
          <a:xfrm>
            <a:off x="1219200" y="3625850"/>
            <a:ext cx="21844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http://geol105naturalhazards.voices.wooster.edu/files/2013/04/80729789-dust-bowl-masks-bdcb7392edb1b938fe6bf692cfafbee5642d6f03-s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58900"/>
            <a:ext cx="257651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463"/>
            <a:ext cx="9144000" cy="715962"/>
          </a:xfrm>
        </p:spPr>
        <p:txBody>
          <a:bodyPr/>
          <a:lstStyle/>
          <a:p>
            <a:pPr eaLnBrk="1" hangingPunct="1"/>
            <a:r>
              <a:rPr lang="en-US" altLang="en-US" sz="3600" b="1" u="sng" smtClean="0">
                <a:latin typeface="Comic Sans MS" pitchFamily="66" charset="0"/>
              </a:rPr>
              <a:t>Depression Review Questions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200" b="1" u="sng" dirty="0" smtClean="0">
                <a:latin typeface="Comic Sans MS" pitchFamily="66" charset="0"/>
              </a:rPr>
              <a:t>DIRECTIONS</a:t>
            </a:r>
            <a:r>
              <a:rPr lang="en-US" altLang="en-US" sz="2200" dirty="0" smtClean="0">
                <a:latin typeface="Comic Sans MS" pitchFamily="66" charset="0"/>
              </a:rPr>
              <a:t>: After reading Ch. 14, answer the following questions.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200" b="1" dirty="0" smtClean="0">
                <a:latin typeface="Comic Sans MS" pitchFamily="66" charset="0"/>
              </a:rPr>
              <a:t>***DUE FRIDAY***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200" b="1" dirty="0" smtClean="0">
                <a:latin typeface="Californian FB" panose="0207040306080B030204" pitchFamily="18" charset="0"/>
              </a:rPr>
              <a:t>“Economic Troubles on the Horizon”</a:t>
            </a:r>
            <a:endParaRPr lang="en-US" altLang="en-US" sz="2200" dirty="0" smtClean="0">
              <a:latin typeface="Californian FB" panose="0207040306080B030204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  <a:defRPr/>
            </a:pPr>
            <a:r>
              <a:rPr lang="en-US" altLang="en-US" sz="2200" dirty="0" smtClean="0">
                <a:latin typeface="Californian FB" panose="0207040306080B030204" pitchFamily="18" charset="0"/>
              </a:rPr>
              <a:t>Why did businesses fail after housing fell off?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  <a:defRPr/>
            </a:pPr>
            <a:r>
              <a:rPr lang="en-US" altLang="en-US" sz="2200" dirty="0" smtClean="0">
                <a:latin typeface="Californian FB" panose="0207040306080B030204" pitchFamily="18" charset="0"/>
              </a:rPr>
              <a:t>Why did the farming industry grow weak?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  <a:defRPr/>
            </a:pPr>
            <a:r>
              <a:rPr lang="en-US" altLang="en-US" sz="2200" dirty="0" smtClean="0">
                <a:latin typeface="Californian FB" panose="0207040306080B030204" pitchFamily="18" charset="0"/>
              </a:rPr>
              <a:t>Why did more Americans start living on credit?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  <a:defRPr/>
            </a:pPr>
            <a:r>
              <a:rPr lang="en-US" altLang="en-US" sz="2200" dirty="0" smtClean="0">
                <a:latin typeface="Californian FB" panose="0207040306080B030204" pitchFamily="18" charset="0"/>
              </a:rPr>
              <a:t>Why did the uneven distribution of income affect producers of goods?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200" b="1" dirty="0" smtClean="0">
                <a:latin typeface="Californian FB" panose="0207040306080B030204" pitchFamily="18" charset="0"/>
              </a:rPr>
              <a:t>“The Crash”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 startAt="5"/>
              <a:defRPr/>
            </a:pPr>
            <a:r>
              <a:rPr lang="en-US" altLang="en-US" sz="2200" dirty="0" smtClean="0">
                <a:latin typeface="Californian FB" panose="0207040306080B030204" pitchFamily="18" charset="0"/>
              </a:rPr>
              <a:t>Describe what happened on Black Tuesday.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 startAt="5"/>
              <a:defRPr/>
            </a:pPr>
            <a:r>
              <a:rPr lang="en-US" altLang="en-US" sz="2200" dirty="0" smtClean="0">
                <a:latin typeface="Californian FB" panose="0207040306080B030204" pitchFamily="18" charset="0"/>
              </a:rPr>
              <a:t>Explain what a bank run is and the impact bank failures had on the American economy.</a:t>
            </a:r>
            <a:r>
              <a:rPr lang="en-US" altLang="en-US" sz="2200" b="1" dirty="0" smtClean="0">
                <a:latin typeface="Californian FB" panose="0207040306080B030204" pitchFamily="18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200" b="1" dirty="0" smtClean="0">
                <a:latin typeface="Californian FB" panose="0207040306080B030204" pitchFamily="18" charset="0"/>
              </a:rPr>
              <a:t>“Depression Impact”</a:t>
            </a:r>
            <a:endParaRPr lang="en-US" sz="2200" dirty="0">
              <a:latin typeface="Californian FB" panose="0207040306080B030204" pitchFamily="18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arenR" startAt="7"/>
              <a:defRPr/>
            </a:pPr>
            <a:r>
              <a:rPr lang="en-US" sz="2200" dirty="0">
                <a:latin typeface="Californian FB" panose="0207040306080B030204" pitchFamily="18" charset="0"/>
              </a:rPr>
              <a:t>Why were conditions for African Americans and Latinos especially difficult during the Depression</a:t>
            </a:r>
            <a:r>
              <a:rPr lang="en-US" sz="2200" dirty="0" smtClean="0">
                <a:latin typeface="Californian FB" panose="0207040306080B030204" pitchFamily="18" charset="0"/>
              </a:rPr>
              <a:t>?</a:t>
            </a:r>
            <a:endParaRPr lang="en-US" sz="2200" dirty="0">
              <a:latin typeface="Californian FB" panose="0207040306080B030204" pitchFamily="18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arenR" startAt="7"/>
              <a:defRPr/>
            </a:pPr>
            <a:r>
              <a:rPr lang="en-US" sz="2200" dirty="0">
                <a:latin typeface="Californian FB" panose="0207040306080B030204" pitchFamily="18" charset="0"/>
              </a:rPr>
              <a:t>What was the Dust Bowl and it’s impact</a:t>
            </a:r>
            <a:r>
              <a:rPr lang="en-US" sz="2200" dirty="0" smtClean="0">
                <a:latin typeface="Californian FB" panose="0207040306080B030204" pitchFamily="18" charset="0"/>
              </a:rPr>
              <a:t>?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arenR" startAt="7"/>
              <a:defRPr/>
            </a:pPr>
            <a:r>
              <a:rPr lang="en-US" sz="2200" dirty="0">
                <a:latin typeface="Californian FB" panose="0207040306080B030204" pitchFamily="18" charset="0"/>
              </a:rPr>
              <a:t>Why were working women met with such resentment during the Depression</a:t>
            </a:r>
            <a:r>
              <a:rPr lang="en-US" sz="2200" dirty="0" smtClean="0">
                <a:latin typeface="Californian FB" panose="0207040306080B030204" pitchFamily="18" charset="0"/>
              </a:rPr>
              <a:t>?</a:t>
            </a:r>
            <a:endParaRPr lang="en-US" sz="2200" dirty="0">
              <a:latin typeface="Californian FB" panose="0207040306080B030204" pitchFamily="18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arenR" startAt="7"/>
              <a:defRPr/>
            </a:pPr>
            <a:r>
              <a:rPr lang="en-US" sz="2200" dirty="0">
                <a:latin typeface="Californian FB" panose="0207040306080B030204" pitchFamily="18" charset="0"/>
              </a:rPr>
              <a:t>How did the Depression affect the country’s children</a:t>
            </a:r>
            <a:r>
              <a:rPr lang="en-US" sz="2200" dirty="0" smtClean="0">
                <a:latin typeface="Californian FB" panose="0207040306080B030204" pitchFamily="18" charset="0"/>
              </a:rPr>
              <a:t>?</a:t>
            </a:r>
            <a:endParaRPr lang="en-US" sz="2200" dirty="0">
              <a:latin typeface="Californian FB" panose="0207040306080B030204" pitchFamily="18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arenR" startAt="7"/>
              <a:defRPr/>
            </a:pPr>
            <a:r>
              <a:rPr lang="en-US" sz="2200" dirty="0">
                <a:latin typeface="Californian FB" panose="0207040306080B030204" pitchFamily="18" charset="0"/>
              </a:rPr>
              <a:t>What social and psychological impact did the Depression have on Americans</a:t>
            </a:r>
            <a:r>
              <a:rPr lang="en-US" sz="2200" dirty="0" smtClean="0">
                <a:latin typeface="Californian FB" panose="0207040306080B030204" pitchFamily="18" charset="0"/>
              </a:rPr>
              <a:t>?</a:t>
            </a:r>
            <a:endParaRPr lang="en-US" sz="2200" dirty="0">
              <a:latin typeface="Californian FB" panose="0207040306080B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ushpin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331</Words>
  <Application>Microsoft Office PowerPoint</Application>
  <PresentationFormat>On-screen Show (4:3)</PresentationFormat>
  <Paragraphs>67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Calibri</vt:lpstr>
      <vt:lpstr>Constantia</vt:lpstr>
      <vt:lpstr>Franklin Gothic Book</vt:lpstr>
      <vt:lpstr>Brush Script MT</vt:lpstr>
      <vt:lpstr>Rage Italic</vt:lpstr>
      <vt:lpstr>ＭＳ Ｐゴシック</vt:lpstr>
      <vt:lpstr>Comic Sans MS</vt:lpstr>
      <vt:lpstr>Times New Roman</vt:lpstr>
      <vt:lpstr>Californian FB</vt:lpstr>
      <vt:lpstr>15_TP030004031</vt:lpstr>
      <vt:lpstr>2_Default Design</vt:lpstr>
      <vt:lpstr>Pushpin</vt:lpstr>
      <vt:lpstr>Friday January 30, 2015 Mr. Goblirsch – U.S. History</vt:lpstr>
      <vt:lpstr>America Video: The Crash of 1929 and the Panic of 1930</vt:lpstr>
      <vt:lpstr>America Video: The Hoover Dam</vt:lpstr>
      <vt:lpstr>America Video: The Dust Bowl</vt:lpstr>
      <vt:lpstr>Depression Review Questions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cgoblirsch</cp:lastModifiedBy>
  <cp:revision>73</cp:revision>
  <cp:lastPrinted>2015-01-16T15:11:17Z</cp:lastPrinted>
  <dcterms:created xsi:type="dcterms:W3CDTF">2013-10-22T21:15:14Z</dcterms:created>
  <dcterms:modified xsi:type="dcterms:W3CDTF">2015-01-30T16:30:26Z</dcterms:modified>
</cp:coreProperties>
</file>