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49" r:id="rId3"/>
    <p:sldMasterId id="2147483864" r:id="rId4"/>
  </p:sldMasterIdLst>
  <p:notesMasterIdLst>
    <p:notesMasterId r:id="rId14"/>
  </p:notesMasterIdLst>
  <p:sldIdLst>
    <p:sldId id="265" r:id="rId5"/>
    <p:sldId id="263" r:id="rId6"/>
    <p:sldId id="264" r:id="rId7"/>
    <p:sldId id="266" r:id="rId8"/>
    <p:sldId id="269" r:id="rId9"/>
    <p:sldId id="267" r:id="rId10"/>
    <p:sldId id="268" r:id="rId11"/>
    <p:sldId id="261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05AF14-6006-4730-B27D-176B5AB50F5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8B625B2-A826-4E4B-82BC-37810E5F1F5F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C264E3-A0C7-4723-9A4B-061E0DD5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8BF7D27-A344-45CB-A4A3-DAB057B373E5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751EC0-9172-4D96-A007-2A37D76E6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6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B39903-F78E-4AF7-8152-D5B6D63BE0E0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F1C0435-1E57-4366-B69A-01C7916CC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7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98E4-AF91-42AC-BFE8-42F6EC6E4C98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D805-3EB5-47AC-A422-F7A62957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E026-17D6-4BFB-979D-39895950C48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651B-3534-43AB-A2B1-255FCE576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6CF4-6AE6-4095-9BC9-0B7002F7F9A2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A8E1-A352-4EA4-8C1D-5762D5F2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71D4-2715-423E-8DAF-9CABCCE4EF33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098F-06BD-48A8-B4C9-824475F4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22C4-9455-4C63-98B6-F47622644305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8A76-0F69-48AC-9BFF-814F7D68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DF04-FBC9-4D7E-AFB3-C0D26E751C8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2C8F-E64C-41F5-9642-58974472B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8E16-A518-4702-94F6-9F6365099CF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D254-422D-4C45-B0CA-1CBDF56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F834-5FDC-43E3-9C1D-D17FF9429B8C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97DF-C6EC-477B-904F-3CC08035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3138180-DA70-410A-BB83-54CBEB125A0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A938F57-9A8A-42AC-AD28-D6F466C25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94E6-E317-4E3E-8165-A75F193399F2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853A-32A6-4C76-A2B1-FEE2FF593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0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936D-590C-4DCD-9056-EBF68F5E76A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FF18-52FB-4BF2-B8D3-721D80AB3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889F-F421-4722-A8B7-44EC6A61103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49D7-AAC9-4231-845C-5AA9CA6E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50" name="Picture 38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51" name="Object 39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52" name="Rectangle 40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37014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1342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47575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4051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3420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1905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35668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84024BC-B1F4-4703-8FBA-4DBA36E07F84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78E9F6F-6E65-4B55-AEDF-211603D47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1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112446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700966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540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965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1668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6130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536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7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38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81697D-E5C6-444F-BCB9-E1B5FA14453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6307908-F0A7-456B-85ED-092E9C886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57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0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4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34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49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51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73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20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267E587-B4C0-428D-B065-3AC188A4FE76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3816E32-0157-4183-9576-2A707D7A3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89C00E-52F9-4BA0-B123-4C66CB5EF145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F98A521-AD3C-4695-92EF-7D63F0F22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37874E2-95F1-4929-8FC6-ECF01D978AF7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5FEF324-ACCC-4BF6-8064-E55DD0A8D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DE7DD53-5545-4538-8FD3-909679D668C3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7D4D20F-85EA-4898-B323-DA8647750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B1987B-53DA-4733-81CE-B1E918CED08F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1EBFD01-2BEF-42A5-8092-885B0082F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C5F6AF6-28F9-47C7-89B7-C037B29C0B90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54DA8E0-E7AA-4502-84AF-A085301E6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14F1AA-81B1-4CD0-8335-270D1193A4FE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E8DB4-02F3-48D5-BB21-6C3CB00D9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70" name="AutoShape 82"/>
          <p:cNvSpPr>
            <a:spLocks noChangeArrowheads="1"/>
          </p:cNvSpPr>
          <p:nvPr/>
        </p:nvSpPr>
        <p:spPr bwMode="auto">
          <a:xfrm>
            <a:off x="4748213" y="6283325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30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5</a:t>
            </a:r>
          </a:p>
        </p:txBody>
      </p:sp>
      <p:pic>
        <p:nvPicPr>
          <p:cNvPr id="370776" name="Picture 88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7" name="Object 89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8" name="Rectangle 90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January 20,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the weaknesses of the Articles of Confederation.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9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Government Powers Journal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Articles of Confederation</a:t>
            </a:r>
            <a:endParaRPr lang="en-US" sz="20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</a:t>
            </a:r>
            <a:r>
              <a:rPr lang="en-US" sz="2400" baseline="30000" dirty="0" smtClean="0">
                <a:solidFill>
                  <a:prstClr val="black"/>
                </a:solidFill>
              </a:rPr>
              <a:t>nd</a:t>
            </a:r>
            <a:r>
              <a:rPr lang="en-US" sz="2400" dirty="0" smtClean="0">
                <a:solidFill>
                  <a:prstClr val="black"/>
                </a:solidFill>
              </a:rPr>
              <a:t> Congressional Vote: Taxes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COMMITTEE WORK: Declaration Newspaper</a:t>
            </a:r>
            <a:endParaRPr lang="en-US" sz="19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endParaRPr lang="en-US" sz="17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*****Declaration Newspaper Assignment DUE FRIDAY*****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***FAFSA Presentation w/ Ms. </a:t>
            </a:r>
            <a:r>
              <a:rPr lang="en-US" sz="2000" b="1" dirty="0" err="1" smtClean="0">
                <a:solidFill>
                  <a:prstClr val="black"/>
                </a:solidFill>
              </a:rPr>
              <a:t>Srouji</a:t>
            </a:r>
            <a:r>
              <a:rPr lang="en-US" sz="2000" b="1" dirty="0" smtClean="0">
                <a:solidFill>
                  <a:prstClr val="black"/>
                </a:solidFill>
              </a:rPr>
              <a:t> Thurs &amp; Fri in Comp Lab 76***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*NEED BLUE FORM FOR FAFSA PRESENATION THURSDAY*</a:t>
            </a:r>
            <a:endParaRPr lang="en-US" sz="900" b="1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Government Powers Journal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 answering the question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We’ve talked about the purpose of government as outlined in the Preamble of the Constitution.  What are some specific powers that you feel are absolutely necessary in order for a government to function well?  (EX – raise/maintain a military)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Articles of Confederation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The Articles of Confederation established “a firm league of friendship” among the States.</a:t>
            </a:r>
            <a:endParaRPr lang="en-US" altLang="en-US"/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2, Section 3</a:t>
            </a:r>
            <a:endParaRPr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304800" y="2390775"/>
            <a:ext cx="42672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003300"/>
                </a:solidFill>
                <a:latin typeface="Arial" charset="0"/>
                <a:cs typeface="+mn-cs"/>
              </a:rPr>
              <a:t>Powers</a:t>
            </a:r>
            <a:r>
              <a:rPr lang="en-US" altLang="en-US" sz="2400" b="1">
                <a:solidFill>
                  <a:srgbClr val="003300"/>
                </a:solidFill>
                <a:latin typeface="Arial" charset="0"/>
                <a:cs typeface="+mn-cs"/>
              </a:rPr>
              <a:t> </a:t>
            </a:r>
            <a:endParaRPr lang="en-US" altLang="en-US" sz="24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cs typeface="+mn-cs"/>
              </a:rPr>
              <a:t>Congress was given the power to declare war, deal with national finance issues, and settle disputes among  the States.</a:t>
            </a:r>
            <a:r>
              <a:rPr lang="en-US" altLang="en-US" sz="300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en-US" altLang="en-US" sz="3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4572000" y="2390775"/>
            <a:ext cx="42672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Arial" charset="0"/>
                <a:cs typeface="+mn-cs"/>
              </a:rPr>
              <a:t>Obligations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  <a:endParaRPr lang="en-US" altLang="en-US" sz="240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cs typeface="+mn-cs"/>
              </a:rPr>
              <a:t>The States promised to obey Congress, and to respect the laws of the other States.  Most other powers were retained by each State.</a:t>
            </a:r>
          </a:p>
        </p:txBody>
      </p:sp>
      <p:sp>
        <p:nvSpPr>
          <p:cNvPr id="396302" name="AutoShape 1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3" name="AutoShape 1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4" name="AutoShape 1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5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6306" name="AutoShape 1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7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6308" name="AutoShape 20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9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6310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9800" y="6297613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11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51400" y="6300788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411790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utoUpdateAnimBg="0"/>
      <p:bldP spid="396291" grpId="0" build="p" bldLvl="2" autoUpdateAnimBg="0"/>
      <p:bldP spid="396298" grpId="0" autoUpdateAnimBg="0"/>
      <p:bldP spid="3962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altLang="en-US"/>
              <a:t>Weaknesses of the Articles of Confederation</a:t>
            </a: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2, Section 3</a:t>
            </a:r>
            <a:endParaRPr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7323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4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5" name="AutoShape 13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6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7327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8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7329" name="AutoShape 1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3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7335" name="AutoShape 23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9800" y="6297613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36" name="Text 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51400" y="6300788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5</a:t>
            </a:r>
          </a:p>
        </p:txBody>
      </p:sp>
      <p:pic>
        <p:nvPicPr>
          <p:cNvPr id="397339" name="Picture 27" descr="MAG01se0203a5003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6950"/>
            <a:ext cx="80899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584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CONGRESSIONAL VOTE</a:t>
            </a:r>
            <a:r>
              <a:rPr lang="en-US" dirty="0" smtClean="0"/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PROPOSED BILL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Currently in </a:t>
            </a:r>
            <a:r>
              <a:rPr lang="en-US" dirty="0" err="1" smtClean="0"/>
              <a:t>Goblirsch’s</a:t>
            </a:r>
            <a:r>
              <a:rPr lang="en-US" dirty="0" smtClean="0"/>
              <a:t> class, there is a 	</a:t>
            </a:r>
            <a:r>
              <a:rPr lang="en-US" u="sng" dirty="0" smtClean="0"/>
              <a:t>progressive</a:t>
            </a:r>
            <a:r>
              <a:rPr lang="en-US" dirty="0" smtClean="0"/>
              <a:t> tax system with 3 tax brackets 	(28% - 33% - 38%).  Tax calculations would 	be easier with only 1 tax bracket, therefore 	this is a proposal for a </a:t>
            </a:r>
            <a:r>
              <a:rPr lang="en-US" u="sng" dirty="0" smtClean="0"/>
              <a:t>proportional</a:t>
            </a:r>
            <a:r>
              <a:rPr lang="en-US" dirty="0" smtClean="0"/>
              <a:t> tax rate 	of 30%.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A “Yes” vote creates a proportional tax system</a:t>
            </a:r>
          </a:p>
          <a:p>
            <a:r>
              <a:rPr lang="en-US" dirty="0" smtClean="0"/>
              <a:t>A “No” vote will keep the progressive tax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Representative/Senator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4400" dirty="0" smtClean="0"/>
              <a:t>_____   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_____   NO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65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ASSIGNMENT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Declaration News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DIRECTIONS</a:t>
            </a:r>
            <a:r>
              <a:rPr lang="en-US" dirty="0" smtClean="0"/>
              <a:t>: Each committee will suppose 	they are news paper editors on the day </a:t>
            </a:r>
            <a:r>
              <a:rPr lang="en-US" dirty="0" smtClean="0"/>
              <a:t>of 	the </a:t>
            </a:r>
            <a:r>
              <a:rPr lang="en-US" dirty="0" smtClean="0"/>
              <a:t>signing of the Declaration of 	Independence.  Your committee’s task </a:t>
            </a:r>
            <a:r>
              <a:rPr lang="en-US" dirty="0" smtClean="0"/>
              <a:t>is </a:t>
            </a:r>
            <a:r>
              <a:rPr lang="en-US" dirty="0" smtClean="0"/>
              <a:t>to </a:t>
            </a:r>
            <a:r>
              <a:rPr lang="en-US" dirty="0" smtClean="0"/>
              <a:t>	complete </a:t>
            </a:r>
            <a:r>
              <a:rPr lang="en-US" dirty="0" smtClean="0"/>
              <a:t>the front page of the </a:t>
            </a:r>
            <a:r>
              <a:rPr lang="en-US" dirty="0" smtClean="0"/>
              <a:t>newspaper 	with </a:t>
            </a:r>
            <a:r>
              <a:rPr lang="en-US" dirty="0" smtClean="0"/>
              <a:t>4 articles relating to the </a:t>
            </a:r>
            <a:r>
              <a:rPr lang="en-US" dirty="0" smtClean="0"/>
              <a:t>event.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***$50 Bonus to each group member for “Best Looking” 	newspaper (to be voted on by the class)</a:t>
            </a:r>
          </a:p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***$50 Bonus to each group member for “Best Overall Score” 	(as graded by Goblirsch)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*****NEWSPAPERS DUE FRIDAY******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 smtClean="0">
                <a:latin typeface="Algerian" panose="04020705040A02060702" pitchFamily="82" charset="0"/>
              </a:rPr>
              <a:t>Newspaper Title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Arial Black" panose="020B0A04020102020204" pitchFamily="34" charset="0"/>
              </a:rPr>
              <a:t>HEADLINE!!!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3048000" cy="35814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 smtClean="0">
                <a:latin typeface="Bradley Hand ITC" panose="03070402050302030203" pitchFamily="66" charset="0"/>
              </a:rPr>
              <a:t>Article Title</a:t>
            </a:r>
          </a:p>
          <a:p>
            <a:pPr marL="0" indent="0" algn="ctr">
              <a:buNone/>
            </a:pPr>
            <a:endParaRPr lang="en-US" sz="2000" b="1" i="1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2400" b="1" i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latin typeface="Bradley Hand ITC" panose="03070402050302030203" pitchFamily="66" charset="0"/>
              </a:rPr>
              <a:t>Summary of Rights</a:t>
            </a:r>
          </a:p>
          <a:p>
            <a:pPr marL="0" indent="0" algn="ctr">
              <a:buNone/>
            </a:pPr>
            <a:r>
              <a:rPr lang="en-US" sz="2400" b="1" i="1" dirty="0" smtClean="0">
                <a:latin typeface="Bradley Hand ITC" panose="03070402050302030203" pitchFamily="66" charset="0"/>
              </a:rPr>
              <a:t>(Make sure to give credit to Thomas Jefferson and John Locke)</a:t>
            </a:r>
            <a:endParaRPr lang="en-US" sz="2400" b="1" i="1" dirty="0">
              <a:latin typeface="Bradley Hand ITC" panose="03070402050302030203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1382" y="1143000"/>
            <a:ext cx="30480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Article Title</a:t>
            </a:r>
          </a:p>
          <a:p>
            <a:pPr marL="0" indent="0" algn="ctr">
              <a:buFont typeface="Arial" pitchFamily="34" charset="0"/>
              <a:buNone/>
            </a:pPr>
            <a:endParaRPr lang="en-US" sz="2000" b="1" i="1" dirty="0" smtClean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2400" b="1" i="1" dirty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Importance /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Significance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of Declaration</a:t>
            </a:r>
            <a:endParaRPr lang="en-US" sz="2400" b="1" i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724400"/>
            <a:ext cx="4572000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Article Title</a:t>
            </a:r>
          </a:p>
          <a:p>
            <a:pPr marL="0" indent="0" algn="ctr">
              <a:buFont typeface="Arial" pitchFamily="34" charset="0"/>
              <a:buNone/>
            </a:pPr>
            <a:endParaRPr lang="en-US" sz="2000" b="1" i="1" dirty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Summary of Grievances</a:t>
            </a:r>
            <a:endParaRPr lang="en-US" sz="2400" b="1" i="1" dirty="0">
              <a:solidFill>
                <a:prstClr val="black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67382" y="4724400"/>
            <a:ext cx="4572000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Article Title</a:t>
            </a:r>
          </a:p>
          <a:p>
            <a:pPr marL="0" indent="0" algn="ctr">
              <a:buFont typeface="Arial" pitchFamily="34" charset="0"/>
              <a:buNone/>
            </a:pPr>
            <a:endParaRPr lang="en-US" sz="2000" b="1" i="1" dirty="0">
              <a:solidFill>
                <a:prstClr val="black"/>
              </a:solidFill>
              <a:latin typeface="Bradley Hand ITC" panose="03070402050302030203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2 Interviews: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1 with a patriot (supporter) and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1 with a loyalist (against/</a:t>
            </a:r>
            <a:r>
              <a:rPr lang="en-US" sz="2000" b="1" i="1" dirty="0" err="1" smtClean="0">
                <a:solidFill>
                  <a:prstClr val="black"/>
                </a:solidFill>
                <a:latin typeface="Bradley Hand ITC" panose="03070402050302030203" pitchFamily="66" charset="0"/>
              </a:rPr>
              <a:t>skepticlal</a:t>
            </a:r>
            <a:r>
              <a:rPr lang="en-US" sz="2000" b="1" i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4338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smtClean="0"/>
              <a:t>Ch 2 Sec 3</a:t>
            </a:r>
            <a:br>
              <a:rPr lang="en-US" altLang="en-US" sz="3600" b="1" smtClean="0"/>
            </a:br>
            <a:r>
              <a:rPr lang="en-US" altLang="en-US" sz="3600" b="1" smtClean="0"/>
              <a:t>TITLE: The Articles of Confederation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10000"/>
          </a:bodyPr>
          <a:lstStyle/>
          <a:p>
            <a:pPr marL="400050" indent="-400050">
              <a:buFont typeface="+mj-lt"/>
              <a:buAutoNum type="romanUcPeriod"/>
              <a:defRPr/>
            </a:pPr>
            <a:r>
              <a:rPr lang="en-US" sz="2600" u="sng" dirty="0" smtClean="0"/>
              <a:t>WEAKNESSES</a:t>
            </a:r>
            <a:endParaRPr lang="en-US" sz="2600" dirty="0"/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No power to tax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Can’t regulate trade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Can’t force states to follow laws passed by the national gov’t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Need 9 of 13 states to pass a measure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 smtClean="0"/>
              <a:t>need </a:t>
            </a:r>
            <a:r>
              <a:rPr lang="en-US" sz="1900" dirty="0"/>
              <a:t>all 13 states to </a:t>
            </a:r>
            <a:r>
              <a:rPr lang="en-US" sz="1900" dirty="0" smtClean="0"/>
              <a:t>approve changes</a:t>
            </a:r>
            <a:endParaRPr lang="en-US" sz="1900" dirty="0"/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No executive branch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No judicial branch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Accomplishments of the Confederation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900" dirty="0">
                <a:solidFill>
                  <a:srgbClr val="FF0000"/>
                </a:solidFill>
              </a:rPr>
              <a:t>Northwest Ordinance, 1787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900" dirty="0">
                <a:solidFill>
                  <a:srgbClr val="FF0000"/>
                </a:solidFill>
              </a:rPr>
              <a:t>Final peace treaty with Great Britain</a:t>
            </a:r>
          </a:p>
          <a:p>
            <a:pPr marL="571500" indent="-571500">
              <a:buFont typeface="+mj-lt"/>
              <a:buAutoNum type="romanUcPeriod" startAt="2"/>
              <a:defRPr/>
            </a:pPr>
            <a:r>
              <a:rPr lang="en-US" sz="2600" dirty="0"/>
              <a:t>Need for Stronger Government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States begin arguing, acting as independent </a:t>
            </a:r>
            <a:r>
              <a:rPr lang="en-US" sz="1900" dirty="0" smtClean="0"/>
              <a:t>nations </a:t>
            </a:r>
            <a:r>
              <a:rPr lang="en-US" sz="1900" dirty="0" smtClean="0">
                <a:solidFill>
                  <a:srgbClr val="FF0000"/>
                </a:solidFill>
              </a:rPr>
              <a:t>(taxing goods from other states)</a:t>
            </a:r>
            <a:endParaRPr lang="en-US" sz="1900" dirty="0"/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Debt.  Gov’t owed $40 million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1900" dirty="0"/>
              <a:t>Shay’s </a:t>
            </a:r>
            <a:r>
              <a:rPr lang="en-US" sz="1900" dirty="0" smtClean="0"/>
              <a:t>Rebellion </a:t>
            </a:r>
            <a:r>
              <a:rPr lang="en-US" sz="1900" dirty="0" smtClean="0">
                <a:solidFill>
                  <a:srgbClr val="FF0000"/>
                </a:solidFill>
              </a:rPr>
              <a:t>(armed farmers forced courts to close in order to prevent foreclosure on farms – Daniel Shays leads 1200 men toward federal arsenal, put down by Mass. State militia)</a:t>
            </a:r>
            <a:endParaRPr lang="en-US" sz="1900" dirty="0"/>
          </a:p>
          <a:p>
            <a:pPr marL="0" indent="0">
              <a:buFont typeface="Arial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Founding Fathers Begin to Meet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900" dirty="0">
                <a:solidFill>
                  <a:srgbClr val="FF0000"/>
                </a:solidFill>
              </a:rPr>
              <a:t>1785, George Washington invites representatives from MD and VA to Mount Vernon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900" dirty="0" smtClean="0">
                <a:solidFill>
                  <a:srgbClr val="FF0000"/>
                </a:solidFill>
              </a:rPr>
              <a:t>1786, Second </a:t>
            </a:r>
            <a:r>
              <a:rPr lang="en-US" sz="1900" dirty="0">
                <a:solidFill>
                  <a:srgbClr val="FF0000"/>
                </a:solidFill>
              </a:rPr>
              <a:t>meeting held in Annapolis, discuss </a:t>
            </a:r>
            <a:r>
              <a:rPr lang="en-US" sz="1900" dirty="0" smtClean="0">
                <a:solidFill>
                  <a:srgbClr val="FF0000"/>
                </a:solidFill>
              </a:rPr>
              <a:t>commerce problems (5 present)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900" dirty="0">
                <a:solidFill>
                  <a:srgbClr val="FF0000"/>
                </a:solidFill>
              </a:rPr>
              <a:t>C</a:t>
            </a:r>
            <a:r>
              <a:rPr lang="en-US" sz="1900" dirty="0" smtClean="0">
                <a:solidFill>
                  <a:srgbClr val="FF0000"/>
                </a:solidFill>
              </a:rPr>
              <a:t>all </a:t>
            </a:r>
            <a:r>
              <a:rPr lang="en-US" sz="1900" dirty="0">
                <a:solidFill>
                  <a:srgbClr val="FF0000"/>
                </a:solidFill>
              </a:rPr>
              <a:t>for another convention in Philadelphia in </a:t>
            </a:r>
            <a:r>
              <a:rPr lang="en-US" sz="1900" dirty="0" smtClean="0">
                <a:solidFill>
                  <a:srgbClr val="FF0000"/>
                </a:solidFill>
              </a:rPr>
              <a:t>May 1787, Constitutional Convention </a:t>
            </a:r>
            <a:endParaRPr lang="en-US" sz="1900" dirty="0">
              <a:solidFill>
                <a:srgbClr val="FF0000"/>
              </a:solidFill>
            </a:endParaRPr>
          </a:p>
          <a:p>
            <a:pPr marL="2286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b="1" smtClean="0"/>
              <a:t>Government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 u="sng" dirty="0" smtClean="0"/>
              <a:t>DIRECTIONS</a:t>
            </a:r>
            <a:r>
              <a:rPr lang="en-US" dirty="0" smtClean="0"/>
              <a:t>: </a:t>
            </a:r>
            <a:r>
              <a:rPr lang="en-US" sz="2000" dirty="0" smtClean="0"/>
              <a:t>Analyze the structure and powers of the government below.  		Discuss with you partner what you feel might be missing, and what 		problems/weaknesses this government could have.</a:t>
            </a:r>
          </a:p>
          <a:p>
            <a:pPr marL="0" indent="0">
              <a:buFont typeface="Arial" charset="0"/>
              <a:buNone/>
              <a:defRPr/>
            </a:pPr>
            <a:endParaRPr lang="en-US" sz="1100" dirty="0"/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STRUCTURE</a:t>
            </a:r>
            <a:r>
              <a:rPr lang="en-US" sz="2000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Unicameral – 1 House – Confederation Congress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Committee of States w/ 1 delegate each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Each state has 1 vote in Congress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State Legislatures selected representative to Congress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POWERS</a:t>
            </a:r>
            <a:r>
              <a:rPr lang="en-US" sz="2000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Make war and peace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Send &amp; receive ambassadors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Enter into treaties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Raise &amp; equip a navy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Maintain an army by requesting troops from the states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Appoint senior military officers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Fix standard weights &amp; measures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Regulate Indian affairs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Establish post offices</a:t>
            </a:r>
          </a:p>
          <a:p>
            <a:pPr>
              <a:buFontTx/>
              <a:buChar char="-"/>
              <a:defRPr/>
            </a:pPr>
            <a:r>
              <a:rPr lang="en-US" sz="2000" dirty="0" smtClean="0"/>
              <a:t>Decide certain disputes among the states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3500" b="1" dirty="0" smtClean="0"/>
              <a:t>= ARTICLES OF CONFEDERATION</a:t>
            </a:r>
            <a:endParaRPr lang="en-US" sz="39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499</Words>
  <Application>Microsoft Office PowerPoint</Application>
  <PresentationFormat>On-screen Show (4:3)</PresentationFormat>
  <Paragraphs>118</Paragraphs>
  <Slides>9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12_TP030004031</vt:lpstr>
      <vt:lpstr>1_Office Theme</vt:lpstr>
      <vt:lpstr>PHTemplate</vt:lpstr>
      <vt:lpstr>14_TP030004031</vt:lpstr>
      <vt:lpstr>Picture</vt:lpstr>
      <vt:lpstr>Tuesday January 20, 2015 Mr. Goblirsch – American Government</vt:lpstr>
      <vt:lpstr>The Articles of Confederation</vt:lpstr>
      <vt:lpstr>Weaknesses of the Articles of Confederation</vt:lpstr>
      <vt:lpstr>CONGRESSIONAL VOTE: Taxes</vt:lpstr>
      <vt:lpstr>BALLOT</vt:lpstr>
      <vt:lpstr>ASSIGNMENT:  Declaration News Article</vt:lpstr>
      <vt:lpstr>Newspaper Title HEADLINE!!!</vt:lpstr>
      <vt:lpstr>Ch 2 Sec 3 TITLE: The Articles of Confederation</vt:lpstr>
      <vt:lpstr>Government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20</cp:revision>
  <dcterms:created xsi:type="dcterms:W3CDTF">2013-08-14T05:03:00Z</dcterms:created>
  <dcterms:modified xsi:type="dcterms:W3CDTF">2015-01-20T15:07:46Z</dcterms:modified>
</cp:coreProperties>
</file>