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688" r:id="rId4"/>
    <p:sldMasterId id="2147483700" r:id="rId5"/>
    <p:sldMasterId id="2147483724" r:id="rId6"/>
  </p:sldMasterIdLst>
  <p:sldIdLst>
    <p:sldId id="286" r:id="rId7"/>
    <p:sldId id="292" r:id="rId8"/>
    <p:sldId id="294" r:id="rId9"/>
    <p:sldId id="291" r:id="rId10"/>
    <p:sldId id="290" r:id="rId11"/>
    <p:sldId id="287" r:id="rId12"/>
    <p:sldId id="283" r:id="rId13"/>
    <p:sldId id="288" r:id="rId14"/>
    <p:sldId id="289" r:id="rId15"/>
    <p:sldId id="285" r:id="rId16"/>
    <p:sldId id="28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CC9900"/>
    <a:srgbClr val="CC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97" d="100"/>
          <a:sy n="97" d="100"/>
        </p:scale>
        <p:origin x="-1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C7551-5111-4BE2-B146-08B9CDBB02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33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75690-F3E7-4BEB-B88B-2F7013ACF9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93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A46B6-01DA-4C3C-BFB5-763451E3C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11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55A5CA-D461-4FF6-AB2D-39C98CD363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52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56258C7-38D4-467E-8144-3B5DF4514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921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334E23A-3BDF-479E-847C-B1AB201B500D}" type="datetimeFigureOut">
              <a:rPr lang="en-US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B78D603-9AF7-4A8B-9287-05DD3A16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4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5743970-EB6C-4FF2-BE3D-13E3CA6BA4B7}" type="datetimeFigureOut">
              <a:rPr lang="en-US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5C91E8A-90B5-4AEA-B894-2AE7A9A14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10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DDC2FD4-0B8A-4B4F-8208-9AA83C812604}" type="datetimeFigureOut">
              <a:rPr lang="en-US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729D4DE-40BC-444A-B418-6DAC85F23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2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A61FC1A-FE8E-4CD2-A327-976C0BC2C465}" type="datetimeFigureOut">
              <a:rPr lang="en-US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C4528EF-8F74-4A86-96E1-40EF1178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67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C34C3A3-BB5A-4E59-9302-585998514784}" type="datetimeFigureOut">
              <a:rPr lang="en-US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9DBFA96-8CCF-48DD-99A5-77D98BCD3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1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9A579FE-9098-441A-BB62-50961085B598}" type="datetimeFigureOut">
              <a:rPr lang="en-US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B58FF76-7538-4FE9-B430-BFB182EC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7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095EF-1757-4964-9490-532D1C499E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131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707767C-155E-4560-9970-14125E40AB7C}" type="datetimeFigureOut">
              <a:rPr lang="en-US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159642-69CE-44AA-8B4E-D136203AD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41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F89034E-EBB9-40DD-BA48-31EFAF81FEAC}" type="datetimeFigureOut">
              <a:rPr lang="en-US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C102C37-F13E-42F2-BA39-81839277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11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9CE7C50-2A3C-4D3C-808A-88DACBC34BFC}" type="datetimeFigureOut">
              <a:rPr lang="en-US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CB6B1C6-F464-4CB4-B8DB-DA5F9744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65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3FB273-C1F4-41CA-B423-75DE9FF798EE}" type="datetimeFigureOut">
              <a:rPr lang="en-US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DC4069A-CCB5-4AE8-A1B0-A18329E1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80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E90CEA8-4A3A-4F30-8597-D40F12A16B46}" type="datetimeFigureOut">
              <a:rPr lang="en-US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F0FA2BC-DCDC-476F-B952-FBAD10BB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05FCF-8C5B-4D34-8CB3-B0776F1C28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02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0C1C4-A2D8-44E3-9364-F9FAA7D8C5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707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67334-C101-4F6F-9430-A3A157104F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91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6ED26-37AA-4DE1-95E6-C1553DEC12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81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CFBC6-D09E-4C8D-A544-03819D8732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0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1F6-00EF-46E0-8DE6-240EFD992E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7227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66D9F-8525-4F81-898E-01194F6C2E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735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44646-FE5D-4029-9B61-9C3B78A6E9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59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FA77F-5853-43FD-B4DD-13E2A47166F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66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C4B44-8321-4297-8358-35FF25BBC0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861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CDA83-7CFF-4AAA-B39B-E2ADF0B600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845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DB3E-A629-4ACD-AF32-EE5FE735EA5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674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6788E9B-2002-4F33-90B3-38F930A29C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75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4CDE86F-CAAB-48B4-B91E-323C689BAE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27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DC87A52-25DA-4AF3-9202-6D11161407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88430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337164E-DAAF-4A33-8404-1D33ADC3CB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891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13584-5FAC-4519-A03A-F2A2DF4E23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5156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48E77E4-8182-4D46-997F-599AF24D67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70594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D4F383A-CEC2-4C92-AA2F-FF30E80AEE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37507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F16724D-2C7B-4D95-BD87-F7E0FC9AFB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832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204AA65-FB93-4367-8250-4B7AD97D3C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094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A4C7142-4E94-4E97-8B60-FA43000F623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15475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1727D04-4BAF-474A-ABC4-F21E2EF00E8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09283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89DFF4A-EB58-4A1A-A204-FE4D573F601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32114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2EB41F1-5DF7-4887-9102-E9D685E0CC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225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C1CBA92-E6F5-4DE3-A796-BA4F89DCBC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28687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115801E9-2FF6-4903-86DF-E3E450A0CED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833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0CD6F-67F6-48B3-982F-FCA0351D87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4589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33BB73B6-08EB-4031-A95C-CFC9E2C26A5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28373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C7422EB3-D41C-49D6-A69E-98387F38E2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6156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408A80FD-5FE2-4AA5-9927-742460247C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4706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CC7B7BFD-CD31-4FD6-A175-D58ED50284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17615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22D713A2-20C0-476A-9379-7A90DA5D69C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3376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D91AB348-1FA0-4188-B3CF-2F706102AE6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81514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20145D6D-F3D0-47F2-B3B4-C24FBC4B0F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65801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9E36C430-8243-47CA-9D4C-03FA859F27D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88270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8B16D015-9C4D-4A37-897B-4C4D1111BB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22873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7B20E63B-9C8C-4C68-B8D0-8E882313BE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22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2FA7D-5C44-4E18-BF81-CBA92A098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0104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7B69782E-A093-4D88-82FD-93D3302ED9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94974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07B4422E-FF1F-49DB-8F0D-70475E7ED79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47161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7D5C64DE-B1E6-4A4E-A96F-CC319F34ED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64910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03F25C34-0398-4DBE-BCC4-7C88D5EECE4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6994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8B218B5E-6115-4FFB-80FD-309BA1DEADF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40067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3B1B35E2-0B59-4617-B52A-23DA8EB0DB2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61195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B85CBFE5-3615-4D90-9D2D-BA72462B473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59491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982BF69D-403B-40D5-8F52-3F3C887CBA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78253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5D09C4C9-D8A5-4717-B2CC-55EB00885B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73485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691D58D7-09CA-4BC1-B4E2-BA8A901E0C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73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01873-1532-4DC0-807E-2475876598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9016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0B3810DD-84C0-4CB0-93CC-E80D507D39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428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6B844-01EA-4743-ADA1-2D0F30213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92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60962-3C45-4876-9772-8EC5B4C517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19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hyperlink" Target="EPP%20Reference%20Atlas.ppt#-1,1,Welcome to Presentation Plus!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hyperlink" Target="EPP%20Reference%20Atlas.ppt#-1,1,Welcome to Presentation Plus!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hyperlink" Target="EPP%20Reference%20Atlas.ppt#-1,1,Welcome to Presentation Plus!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FE16DC-F1BE-48CF-AF27-9ADA5C5983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AB81C17-337F-4E10-AB08-129457F3C484}" type="datetimeFigureOut">
              <a:rPr lang="en-US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40231D5-5E41-4DF7-930C-D6699A46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7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4A9BE0-D751-4A66-9B3B-820A844E36D8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4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400" i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99FB7AFA-3A05-4224-A6A0-7760C09052B0}" type="slidenum">
              <a:rPr lang="en-US" altLang="en-US">
                <a:cs typeface="Arial" charset="0"/>
              </a:rPr>
              <a:pPr>
                <a:defRPr/>
              </a:pPr>
              <a:t>‹#›</a:t>
            </a:fld>
            <a:endParaRPr lang="en-US" altLang="en-US" dirty="0">
              <a:cs typeface="Arial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9600" y="68580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1268" name="Picture 26" descr="c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7" descr="RefAtlas">
            <a:hlinkClick r:id="rId14" action="ppaction://hlinkpres?slideindex=1&amp;slidetitle=Welcome to Presentation Plus!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68363"/>
            <a:ext cx="1004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7272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40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9D97B2-407B-4C36-ADD5-CE542C54E1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9600" y="68580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44" name="Picture 26" descr="c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7" descr="RefAtlas">
            <a:hlinkClick r:id="rId14" action="ppaction://hlinkpres?slideindex=1&amp;slidetitle=Welcome to Presentation Plus!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68363"/>
            <a:ext cx="1004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1639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40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284613-8F5A-4C44-A17F-35C038812A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9600" y="68580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7172" name="Picture 26" descr="c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7" descr="RefAtlas">
            <a:hlinkClick r:id="rId14" action="ppaction://hlinkpres?slideindex=1&amp;slidetitle=Welcome to Presentation Plus!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68363"/>
            <a:ext cx="1004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8397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Tuesday August 26, 2014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Economics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OBJECTIVE – </a:t>
            </a:r>
            <a:r>
              <a:rPr lang="en-US" sz="2400" b="1" u="sng" dirty="0" smtClean="0">
                <a:solidFill>
                  <a:schemeClr val="tx2"/>
                </a:solidFill>
              </a:rPr>
              <a:t>S</a:t>
            </a:r>
            <a:r>
              <a:rPr lang="en-US" sz="2400" b="1" dirty="0" smtClean="0">
                <a:solidFill>
                  <a:schemeClr val="tx2"/>
                </a:solidFill>
              </a:rPr>
              <a:t>tudents </a:t>
            </a:r>
            <a:r>
              <a:rPr lang="en-US" sz="2400" b="1" u="sng" dirty="0" smtClean="0">
                <a:solidFill>
                  <a:schemeClr val="tx2"/>
                </a:solidFill>
              </a:rPr>
              <a:t>W</a:t>
            </a:r>
            <a:r>
              <a:rPr lang="en-US" sz="2400" b="1" dirty="0" smtClean="0">
                <a:solidFill>
                  <a:schemeClr val="tx2"/>
                </a:solidFill>
              </a:rPr>
              <a:t>ill </a:t>
            </a:r>
            <a:r>
              <a:rPr lang="en-US" sz="2400" b="1" u="sng" dirty="0" smtClean="0">
                <a:solidFill>
                  <a:schemeClr val="tx2"/>
                </a:solidFill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</a:rPr>
              <a:t>e </a:t>
            </a:r>
            <a:r>
              <a:rPr lang="en-US" sz="2400" b="1" u="sng" dirty="0" smtClean="0">
                <a:solidFill>
                  <a:schemeClr val="tx2"/>
                </a:solidFill>
              </a:rPr>
              <a:t>A</a:t>
            </a:r>
            <a:r>
              <a:rPr lang="en-US" sz="2400" b="1" dirty="0" smtClean="0">
                <a:solidFill>
                  <a:schemeClr val="tx2"/>
                </a:solidFill>
              </a:rPr>
              <a:t>ble </a:t>
            </a:r>
            <a:r>
              <a:rPr lang="en-US" sz="2400" b="1" u="sng" dirty="0" smtClean="0">
                <a:solidFill>
                  <a:schemeClr val="tx2"/>
                </a:solidFill>
              </a:rPr>
              <a:t>T</a:t>
            </a:r>
            <a:r>
              <a:rPr lang="en-US" sz="2400" b="1" dirty="0" smtClean="0">
                <a:solidFill>
                  <a:schemeClr val="tx2"/>
                </a:solidFill>
              </a:rPr>
              <a:t>o – SWBAT:</a:t>
            </a:r>
            <a:endParaRPr lang="en-US" sz="24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000" dirty="0" smtClean="0"/>
              <a:t> - Identify the factor and product markets of a capitalist system, and explain </a:t>
            </a:r>
            <a:r>
              <a:rPr lang="en-US" sz="2000" dirty="0" smtClean="0"/>
              <a:t>the concept of the invisible hand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defRPr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AGENDA: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WARM-UP: </a:t>
            </a:r>
            <a:r>
              <a:rPr lang="en-US" sz="2000" dirty="0" smtClean="0"/>
              <a:t>Types of Econ Systems Chart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READING: Adam Smith on a Free Market (P. 33)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INSTRUCTION: The Free Market </a:t>
            </a:r>
            <a:r>
              <a:rPr lang="en-US" sz="2000" dirty="0" smtClean="0"/>
              <a:t>Continued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CLOSURE: Free Market </a:t>
            </a:r>
            <a:r>
              <a:rPr lang="en-US" sz="2000" dirty="0" smtClean="0"/>
              <a:t>Review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***Get your Stock Simulation Worksheets Stamped TODAY &amp; TOMORROW***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0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Types of Econ Systems Chart WARM-UP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(Follow the directions below)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400" dirty="0" smtClean="0"/>
              <a:t>***5 minutes***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Analyze the chart on the next slide.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Answer the 2 questions based off the info in the chart.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3184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497"/>
            <a:ext cx="7772400" cy="1143000"/>
          </a:xfrm>
        </p:spPr>
        <p:txBody>
          <a:bodyPr/>
          <a:lstStyle/>
          <a:p>
            <a:r>
              <a:rPr lang="en-US" b="1" dirty="0" smtClean="0"/>
              <a:t>Free Market </a:t>
            </a:r>
            <a:r>
              <a:rPr lang="en-US" b="1" dirty="0" smtClean="0"/>
              <a:t>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Competition </a:t>
            </a:r>
            <a:r>
              <a:rPr lang="en-US" dirty="0" smtClean="0"/>
              <a:t>is important to a Capitalist/free market system because </a:t>
            </a:r>
            <a:r>
              <a:rPr lang="en-US" dirty="0" smtClean="0"/>
              <a:t>…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“invisible hand” is …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difference between the Factor market and the Product market is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1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/>
              <a:t>THE DOW STOCK SIMULATION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DIRECTIONS</a:t>
            </a:r>
            <a:r>
              <a:rPr lang="en-US" dirty="0" smtClean="0"/>
              <a:t>:</a:t>
            </a:r>
          </a:p>
          <a:p>
            <a:r>
              <a:rPr lang="en-US" dirty="0" smtClean="0"/>
              <a:t>You have $5,000 to invest in the stock market.  </a:t>
            </a:r>
            <a:r>
              <a:rPr lang="en-US" b="1" dirty="0" smtClean="0"/>
              <a:t>***You cannot spend over $5,000***</a:t>
            </a:r>
          </a:p>
          <a:p>
            <a:r>
              <a:rPr lang="en-US" dirty="0" smtClean="0"/>
              <a:t>Select 5 stocks from The Dow Jones Industrial Average to invest your money in.</a:t>
            </a:r>
          </a:p>
          <a:p>
            <a:r>
              <a:rPr lang="en-US" dirty="0" smtClean="0"/>
              <a:t>How many shares you buy of each stock is up to you.</a:t>
            </a:r>
          </a:p>
          <a:p>
            <a:r>
              <a:rPr lang="en-US" dirty="0" smtClean="0"/>
              <a:t>Multiply the # of shares you want by the Last trade amount to calculate the Total Worth of that stock.</a:t>
            </a:r>
          </a:p>
          <a:p>
            <a:pPr lvl="1"/>
            <a:r>
              <a:rPr lang="en-US" sz="3200" u="sng" dirty="0" smtClean="0"/>
              <a:t># shares</a:t>
            </a:r>
            <a:r>
              <a:rPr lang="en-US" sz="3200" dirty="0" smtClean="0"/>
              <a:t>   X   </a:t>
            </a:r>
            <a:r>
              <a:rPr lang="en-US" sz="3200" u="sng" dirty="0" smtClean="0"/>
              <a:t>Last Trade $</a:t>
            </a:r>
            <a:r>
              <a:rPr lang="en-US" sz="3200" dirty="0" smtClean="0"/>
              <a:t>  =  </a:t>
            </a:r>
            <a:r>
              <a:rPr lang="en-US" sz="3200" u="sng" dirty="0" smtClean="0"/>
              <a:t>Total Worth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823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19" descr="EPP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Focus Activity 1.1</a:t>
            </a:r>
          </a:p>
        </p:txBody>
      </p:sp>
    </p:spTree>
    <p:extLst>
      <p:ext uri="{BB962C8B-B14F-4D97-AF65-F5344CB8AC3E}">
        <p14:creationId xmlns:p14="http://schemas.microsoft.com/office/powerpoint/2010/main" val="1028139532"/>
      </p:ext>
    </p:extLst>
  </p:cSld>
  <p:clrMapOvr>
    <a:masterClrMapping/>
  </p:clrMapOvr>
  <p:transition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defRPr/>
            </a:pPr>
            <a:fld id="{FA5302B0-4134-4938-A363-A8A04F38F0C1}" type="slidenum">
              <a:rPr lang="en-US" altLang="en-US" smtClean="0">
                <a:solidFill>
                  <a:srgbClr val="FFFFFF"/>
                </a:solidFill>
                <a:latin typeface="Arial" charset="0"/>
              </a:rPr>
              <a:pPr fontAlgn="base">
                <a:defRPr/>
              </a:pPr>
              <a:t>3</a:t>
            </a:fld>
            <a:endParaRPr lang="en-US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Section 2-Assessment 1</a:t>
            </a:r>
          </a:p>
        </p:txBody>
      </p:sp>
      <p:sp>
        <p:nvSpPr>
          <p:cNvPr id="588803" name="Text Box 3"/>
          <p:cNvSpPr txBox="1">
            <a:spLocks noChangeArrowheads="1"/>
          </p:cNvSpPr>
          <p:nvPr/>
        </p:nvSpPr>
        <p:spPr bwMode="auto">
          <a:xfrm>
            <a:off x="1484313" y="436563"/>
            <a:ext cx="421798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39725" indent="-3397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 smtClean="0">
                <a:solidFill>
                  <a:srgbClr val="FFCC00"/>
                </a:solidFill>
                <a:latin typeface="Arial" charset="0"/>
              </a:rPr>
              <a:t>Discussion Question</a:t>
            </a:r>
            <a:endParaRPr lang="en-US" altLang="en-US" sz="2000" b="1" smtClean="0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588808" name="Text Box 8"/>
          <p:cNvSpPr txBox="1">
            <a:spLocks noChangeArrowheads="1"/>
          </p:cNvSpPr>
          <p:nvPr/>
        </p:nvSpPr>
        <p:spPr bwMode="auto">
          <a:xfrm>
            <a:off x="2155825" y="838200"/>
            <a:ext cx="6988175" cy="560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dirty="0" smtClean="0">
                <a:solidFill>
                  <a:srgbClr val="FFFFFF"/>
                </a:solidFill>
                <a:latin typeface="Arial" charset="0"/>
              </a:rPr>
              <a:t>The idea of a minimum wage supports the goal of economic equity.  With which goals does the idea of a minimum wage conflict?</a:t>
            </a:r>
          </a:p>
          <a:p>
            <a:pPr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endParaRPr lang="en-US" altLang="en-US" sz="2800" b="1" dirty="0" smtClean="0">
              <a:solidFill>
                <a:srgbClr val="FFFFCC"/>
              </a:solidFill>
              <a:latin typeface="Arial" charset="0"/>
            </a:endParaRPr>
          </a:p>
          <a:p>
            <a:pPr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en-US" sz="2800" b="1" dirty="0" smtClean="0">
                <a:solidFill>
                  <a:srgbClr val="FFFFCC"/>
                </a:solidFill>
                <a:latin typeface="Arial" charset="0"/>
              </a:rPr>
              <a:t>Explain</a:t>
            </a:r>
            <a:r>
              <a:rPr lang="en-US" altLang="en-US" sz="2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en-US" sz="2800" dirty="0" smtClean="0">
                <a:solidFill>
                  <a:srgbClr val="FFFFFF"/>
                </a:solidFill>
                <a:latin typeface="Arial" charset="0"/>
              </a:rPr>
              <a:t>how an increase in the minimum wage might involve a conflict of goals.</a:t>
            </a:r>
          </a:p>
          <a:p>
            <a:pPr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endParaRPr lang="en-US" altLang="en-US" sz="2800" dirty="0" smtClean="0">
              <a:solidFill>
                <a:srgbClr val="FFFFFF"/>
              </a:solidFill>
              <a:latin typeface="Arial" charset="0"/>
            </a:endParaRPr>
          </a:p>
          <a:p>
            <a:pPr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en-US" sz="2800" b="1" u="sng" dirty="0" smtClean="0">
                <a:solidFill>
                  <a:srgbClr val="FFFFFF"/>
                </a:solidFill>
                <a:latin typeface="Arial" charset="0"/>
              </a:rPr>
              <a:t>GOAL</a:t>
            </a:r>
            <a:r>
              <a:rPr lang="en-US" altLang="en-US" sz="2800" dirty="0" smtClean="0">
                <a:solidFill>
                  <a:srgbClr val="FFFFFF"/>
                </a:solidFill>
                <a:latin typeface="Arial" charset="0"/>
              </a:rPr>
              <a:t>			</a:t>
            </a:r>
            <a:r>
              <a:rPr lang="en-US" altLang="en-US" sz="2800" b="1" u="sng" dirty="0" smtClean="0">
                <a:solidFill>
                  <a:srgbClr val="FFFFFF"/>
                </a:solidFill>
                <a:latin typeface="Arial" charset="0"/>
              </a:rPr>
              <a:t>CONFLICT</a:t>
            </a:r>
          </a:p>
          <a:p>
            <a:pPr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en-US" sz="2800" dirty="0" smtClean="0">
                <a:solidFill>
                  <a:srgbClr val="FFFFFF"/>
                </a:solidFill>
                <a:latin typeface="Arial" charset="0"/>
              </a:rPr>
              <a:t>Equity			</a:t>
            </a:r>
            <a:r>
              <a:rPr lang="en-US" altLang="en-US" sz="2800" dirty="0" smtClean="0">
                <a:solidFill>
                  <a:srgbClr val="FFFFFF"/>
                </a:solidFill>
                <a:latin typeface="Arial" charset="0"/>
              </a:rPr>
              <a:t>Freedom</a:t>
            </a:r>
          </a:p>
          <a:p>
            <a:pPr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en-US" sz="2800" dirty="0">
                <a:solidFill>
                  <a:srgbClr val="FFFFFF"/>
                </a:solidFill>
                <a:latin typeface="Arial" charset="0"/>
              </a:rPr>
              <a:t>	</a:t>
            </a:r>
            <a:r>
              <a:rPr lang="en-US" altLang="en-US" sz="2800" dirty="0" smtClean="0">
                <a:solidFill>
                  <a:srgbClr val="FFFFFF"/>
                </a:solidFill>
                <a:latin typeface="Arial" charset="0"/>
              </a:rPr>
              <a:t>			Efficiency</a:t>
            </a:r>
            <a:endParaRPr lang="en-US" altLang="en-US" sz="2800" dirty="0" smtClean="0">
              <a:solidFill>
                <a:srgbClr val="FFFFFF"/>
              </a:solidFill>
              <a:latin typeface="Arial" charset="0"/>
            </a:endParaRPr>
          </a:p>
          <a:p>
            <a:pPr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en-US" sz="2800" dirty="0" smtClean="0">
                <a:solidFill>
                  <a:srgbClr val="FFFFFF"/>
                </a:solidFill>
                <a:latin typeface="Arial" charset="0"/>
              </a:rPr>
              <a:t>				Full Employment</a:t>
            </a:r>
          </a:p>
          <a:p>
            <a:pPr>
              <a:lnSpc>
                <a:spcPct val="8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en-US" sz="2800" dirty="0" smtClean="0">
                <a:solidFill>
                  <a:srgbClr val="FFFFFF"/>
                </a:solidFill>
                <a:latin typeface="Arial" charset="0"/>
              </a:rPr>
              <a:t>				Price Stability</a:t>
            </a:r>
          </a:p>
        </p:txBody>
      </p:sp>
      <p:pic>
        <p:nvPicPr>
          <p:cNvPr id="588810" name="Picture 10" descr="qu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1477963" y="966788"/>
            <a:ext cx="6492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9" name="Picture 13" descr="S2_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62875" y="0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2900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"/>
                                        <p:tgtEl>
                                          <p:spTgt spid="58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8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8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8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88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88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88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888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88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88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88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88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88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888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88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88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888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88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88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3" grpId="0" autoUpdateAnimBg="0"/>
      <p:bldP spid="58880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0BA0E88-D8CB-4351-9844-8F15297A759F}" type="slidenum">
              <a:rPr lang="en-US" altLang="en-US" smtClean="0">
                <a:solidFill>
                  <a:srgbClr val="FFFFFF"/>
                </a:solidFill>
              </a:rPr>
              <a:pPr eaLnBrk="1" hangingPunct="1"/>
              <a:t>4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Section 3-13</a:t>
            </a:r>
          </a:p>
        </p:txBody>
      </p:sp>
      <p:pic>
        <p:nvPicPr>
          <p:cNvPr id="135172" name="Picture 17" descr="S3_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62875" y="0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2199" name="Text Box 23"/>
          <p:cNvSpPr txBox="1">
            <a:spLocks noChangeArrowheads="1"/>
          </p:cNvSpPr>
          <p:nvPr/>
        </p:nvSpPr>
        <p:spPr bwMode="auto">
          <a:xfrm>
            <a:off x="1484313" y="433388"/>
            <a:ext cx="6727825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39725" indent="-3397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 smtClean="0">
                <a:solidFill>
                  <a:srgbClr val="FFCC00"/>
                </a:solidFill>
                <a:latin typeface="Arial" charset="0"/>
              </a:rPr>
              <a:t>Competition and Free Enterprise</a:t>
            </a:r>
            <a:endParaRPr lang="en-US" altLang="en-US" sz="1800" b="1" smtClean="0">
              <a:solidFill>
                <a:srgbClr val="FFCC00"/>
              </a:solidFill>
              <a:latin typeface="Arial" charset="0"/>
            </a:endParaRPr>
          </a:p>
        </p:txBody>
      </p:sp>
      <p:pic>
        <p:nvPicPr>
          <p:cNvPr id="135174" name="Picture 28" descr="slide6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838200"/>
            <a:ext cx="7286625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7507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2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99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295400"/>
          </a:xfrm>
        </p:spPr>
        <p:txBody>
          <a:bodyPr/>
          <a:lstStyle/>
          <a:p>
            <a:r>
              <a:rPr lang="en-US" altLang="en-US" sz="4000" b="1" u="sng" dirty="0" smtClean="0"/>
              <a:t>CHAPTER 2 SECTION 2 Continued</a:t>
            </a:r>
            <a:r>
              <a:rPr lang="en-US" altLang="en-US" sz="4000" b="1" dirty="0" smtClean="0"/>
              <a:t/>
            </a:r>
            <a:br>
              <a:rPr lang="en-US" altLang="en-US" sz="4000" b="1" dirty="0" smtClean="0"/>
            </a:br>
            <a:r>
              <a:rPr lang="en-US" altLang="en-US" sz="4000" b="1" dirty="0" smtClean="0"/>
              <a:t>Self-Regulating </a:t>
            </a:r>
            <a:r>
              <a:rPr lang="en-US" altLang="en-US" sz="4000" b="1" dirty="0"/>
              <a:t>Nature of the Marketplace</a:t>
            </a:r>
            <a:r>
              <a:rPr lang="en-US" altLang="en-US" dirty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82000" cy="4495800"/>
          </a:xfrm>
        </p:spPr>
        <p:txBody>
          <a:bodyPr/>
          <a:lstStyle/>
          <a:p>
            <a:r>
              <a:rPr lang="en-US" altLang="en-US" dirty="0"/>
              <a:t>Self Interest</a:t>
            </a:r>
          </a:p>
          <a:p>
            <a:pPr lvl="1"/>
            <a:r>
              <a:rPr lang="en-US" altLang="en-US" dirty="0"/>
              <a:t>Buyers &amp; Sellers only consider their personal gain</a:t>
            </a:r>
          </a:p>
          <a:p>
            <a:r>
              <a:rPr lang="en-US" altLang="en-US" dirty="0"/>
              <a:t>Competition</a:t>
            </a:r>
          </a:p>
          <a:p>
            <a:pPr lvl="1"/>
            <a:r>
              <a:rPr lang="en-US" altLang="en-US" dirty="0"/>
              <a:t>Drives prices down</a:t>
            </a:r>
          </a:p>
          <a:p>
            <a:pPr lvl="1"/>
            <a:r>
              <a:rPr lang="en-US" altLang="en-US" dirty="0"/>
              <a:t>People want to buy the highest quality at the cheapest price.</a:t>
            </a:r>
          </a:p>
          <a:p>
            <a:r>
              <a:rPr lang="en-US" altLang="en-US" dirty="0"/>
              <a:t>The invisible </a:t>
            </a:r>
            <a:r>
              <a:rPr lang="en-US" altLang="en-US" dirty="0" smtClean="0"/>
              <a:t>hand</a:t>
            </a:r>
            <a:endParaRPr lang="en-US" altLang="en-US" dirty="0"/>
          </a:p>
          <a:p>
            <a:pPr lvl="1"/>
            <a:r>
              <a:rPr lang="en-US" altLang="en-US" dirty="0"/>
              <a:t>Self-Interest and Competition drives the market</a:t>
            </a:r>
          </a:p>
        </p:txBody>
      </p:sp>
    </p:spTree>
    <p:extLst>
      <p:ext uri="{BB962C8B-B14F-4D97-AF65-F5344CB8AC3E}">
        <p14:creationId xmlns:p14="http://schemas.microsoft.com/office/powerpoint/2010/main" val="195643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altLang="en-US"/>
              <a:t>Factor and Product Markets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219200"/>
            <a:ext cx="83058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 u="sng" dirty="0">
                <a:sym typeface="Wingdings" pitchFamily="2" charset="2"/>
              </a:rPr>
              <a:t>Factor Market</a:t>
            </a:r>
            <a:endParaRPr lang="en-US" altLang="en-US" sz="2400" dirty="0"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altLang="en-US" sz="2400" b="1" dirty="0">
                <a:sym typeface="Wingdings" pitchFamily="2" charset="2"/>
              </a:rPr>
              <a:t></a:t>
            </a:r>
            <a:r>
              <a:rPr lang="en-US" altLang="en-US" sz="2400" dirty="0">
                <a:sym typeface="Wingdings" pitchFamily="2" charset="2"/>
              </a:rPr>
              <a:t>Buy &amp; sell land, labor, and </a:t>
            </a:r>
            <a:r>
              <a:rPr lang="en-US" altLang="en-US" sz="2400" dirty="0" smtClean="0">
                <a:sym typeface="Wingdings" pitchFamily="2" charset="2"/>
              </a:rPr>
              <a:t>capital</a:t>
            </a:r>
            <a:endParaRPr lang="en-US" altLang="en-US" sz="2400" dirty="0"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altLang="en-US" sz="2400" b="1" dirty="0">
                <a:sym typeface="Wingdings" pitchFamily="2" charset="2"/>
              </a:rPr>
              <a:t></a:t>
            </a:r>
            <a:r>
              <a:rPr lang="en-US" altLang="en-US" sz="2400" dirty="0"/>
              <a:t> Households directly or indirectly own all economic resources and supply these to businesses</a:t>
            </a:r>
          </a:p>
          <a:p>
            <a:pPr>
              <a:buFontTx/>
              <a:buNone/>
            </a:pPr>
            <a:r>
              <a:rPr lang="en-US" altLang="en-US" sz="2400" b="1" dirty="0">
                <a:sym typeface="Wingdings" pitchFamily="2" charset="2"/>
              </a:rPr>
              <a:t></a:t>
            </a:r>
            <a:r>
              <a:rPr lang="en-US" altLang="en-US" sz="2400" dirty="0"/>
              <a:t> Businesses demand resources and make payments to owner as rent, interest, wages, or profit income</a:t>
            </a:r>
            <a:endParaRPr lang="en-US" altLang="en-US" sz="2400" dirty="0"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altLang="en-US" sz="2400" b="1" u="sng" dirty="0">
                <a:sym typeface="Wingdings" pitchFamily="2" charset="2"/>
              </a:rPr>
              <a:t>Product Market</a:t>
            </a:r>
            <a:r>
              <a:rPr lang="en-US" altLang="en-US" sz="2400" dirty="0">
                <a:sym typeface="Wingdings" pitchFamily="2" charset="2"/>
              </a:rPr>
              <a:t> </a:t>
            </a:r>
          </a:p>
          <a:p>
            <a:pPr>
              <a:buFontTx/>
              <a:buNone/>
            </a:pPr>
            <a:r>
              <a:rPr lang="en-US" altLang="en-US" sz="2400" b="1" dirty="0">
                <a:sym typeface="Wingdings" pitchFamily="2" charset="2"/>
              </a:rPr>
              <a:t></a:t>
            </a:r>
            <a:r>
              <a:rPr lang="en-US" altLang="en-US" sz="2400" dirty="0">
                <a:sym typeface="Wingdings" pitchFamily="2" charset="2"/>
              </a:rPr>
              <a:t>where people buy G &amp; S from businesses</a:t>
            </a:r>
          </a:p>
          <a:p>
            <a:pPr>
              <a:buFontTx/>
              <a:buNone/>
            </a:pPr>
            <a:r>
              <a:rPr lang="en-US" altLang="en-US" sz="2400" b="1" dirty="0">
                <a:sym typeface="Wingdings" pitchFamily="2" charset="2"/>
              </a:rPr>
              <a:t></a:t>
            </a:r>
            <a:r>
              <a:rPr lang="en-US" altLang="en-US" sz="2400" dirty="0"/>
              <a:t>Income received from the selling of economic resources is used to purchase goods and services in the product market</a:t>
            </a:r>
          </a:p>
          <a:p>
            <a:pPr>
              <a:buFontTx/>
              <a:buNone/>
            </a:pPr>
            <a:r>
              <a:rPr lang="en-US" altLang="en-US" sz="2400" b="1" dirty="0">
                <a:sym typeface="Wingdings" pitchFamily="2" charset="2"/>
              </a:rPr>
              <a:t></a:t>
            </a:r>
            <a:r>
              <a:rPr lang="en-US" altLang="en-US" sz="2400" dirty="0"/>
              <a:t> Interaction of supply and demand determines prices</a:t>
            </a:r>
          </a:p>
        </p:txBody>
      </p:sp>
    </p:spTree>
    <p:extLst>
      <p:ext uri="{BB962C8B-B14F-4D97-AF65-F5344CB8AC3E}">
        <p14:creationId xmlns:p14="http://schemas.microsoft.com/office/powerpoint/2010/main" val="238047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497"/>
            <a:ext cx="9144000" cy="1143000"/>
          </a:xfrm>
        </p:spPr>
        <p:txBody>
          <a:bodyPr/>
          <a:lstStyle/>
          <a:p>
            <a:r>
              <a:rPr lang="en-US" b="1" u="sng" dirty="0" smtClean="0"/>
              <a:t>STRUCTURED ACADEMIC DISCUSSION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 marL="742950" indent="-742950">
              <a:buFont typeface="+mj-lt"/>
              <a:buAutoNum type="alphaUcPeriod"/>
            </a:pPr>
            <a:endParaRPr lang="en-US" sz="3600" dirty="0" smtClean="0"/>
          </a:p>
          <a:p>
            <a:pPr marL="742950" indent="-742950">
              <a:buFont typeface="+mj-lt"/>
              <a:buAutoNum type="alphaUcPeriod"/>
            </a:pPr>
            <a:r>
              <a:rPr lang="en-US" sz="3600" dirty="0" smtClean="0"/>
              <a:t>The Factor Market is …</a:t>
            </a:r>
          </a:p>
          <a:p>
            <a:pPr marL="742950" indent="-742950">
              <a:buFont typeface="+mj-lt"/>
              <a:buAutoNum type="alphaUcPeriod"/>
            </a:pPr>
            <a:endParaRPr lang="en-US" sz="3600" dirty="0" smtClean="0"/>
          </a:p>
          <a:p>
            <a:pPr marL="742950" indent="-742950">
              <a:buFont typeface="+mj-lt"/>
              <a:buAutoNum type="alphaUcPeriod"/>
            </a:pPr>
            <a:r>
              <a:rPr lang="en-US" sz="3600" dirty="0" smtClean="0"/>
              <a:t>The Product Market is 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1001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200400" y="838200"/>
            <a:ext cx="2819400" cy="822325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 smtClean="0">
                <a:solidFill>
                  <a:srgbClr val="000000"/>
                </a:solidFill>
              </a:rPr>
              <a:t>Resource Owners</a:t>
            </a:r>
            <a:br>
              <a:rPr lang="en-US" altLang="en-US" b="1" smtClean="0">
                <a:solidFill>
                  <a:srgbClr val="000000"/>
                </a:solidFill>
              </a:rPr>
            </a:br>
            <a:r>
              <a:rPr lang="en-US" altLang="en-US" b="1" smtClean="0">
                <a:solidFill>
                  <a:srgbClr val="000000"/>
                </a:solidFill>
              </a:rPr>
              <a:t>(Households)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200400" y="4572000"/>
            <a:ext cx="2971800" cy="822325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 smtClean="0">
                <a:solidFill>
                  <a:srgbClr val="000000"/>
                </a:solidFill>
              </a:rPr>
              <a:t>Business Organ.</a:t>
            </a:r>
            <a:br>
              <a:rPr lang="en-US" altLang="en-US" b="1" smtClean="0">
                <a:solidFill>
                  <a:srgbClr val="000000"/>
                </a:solidFill>
              </a:rPr>
            </a:br>
            <a:r>
              <a:rPr lang="en-US" altLang="en-US" b="1" smtClean="0">
                <a:solidFill>
                  <a:srgbClr val="000000"/>
                </a:solidFill>
              </a:rPr>
              <a:t>(Producers)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400800" y="2667000"/>
            <a:ext cx="22860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smtClean="0">
                <a:solidFill>
                  <a:srgbClr val="000000"/>
                </a:solidFill>
              </a:rPr>
              <a:t>Factor Markets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81000" y="2743200"/>
            <a:ext cx="2438400" cy="4572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smtClean="0">
                <a:solidFill>
                  <a:srgbClr val="000000"/>
                </a:solidFill>
              </a:rPr>
              <a:t>Product Markets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3558" name="Arc 6"/>
          <p:cNvSpPr>
            <a:spLocks/>
          </p:cNvSpPr>
          <p:nvPr/>
        </p:nvSpPr>
        <p:spPr bwMode="auto">
          <a:xfrm>
            <a:off x="6019800" y="1143000"/>
            <a:ext cx="1828800" cy="1524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59" name="Arc 7"/>
          <p:cNvSpPr>
            <a:spLocks/>
          </p:cNvSpPr>
          <p:nvPr/>
        </p:nvSpPr>
        <p:spPr bwMode="auto">
          <a:xfrm rot="21536244" flipH="1">
            <a:off x="1371600" y="1143000"/>
            <a:ext cx="1828800" cy="1600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60" name="Arc 8"/>
          <p:cNvSpPr>
            <a:spLocks/>
          </p:cNvSpPr>
          <p:nvPr/>
        </p:nvSpPr>
        <p:spPr bwMode="auto">
          <a:xfrm rot="-10930981">
            <a:off x="1447800" y="3200400"/>
            <a:ext cx="1752600" cy="1828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 rot="-16128391">
            <a:off x="2704307" y="4763293"/>
            <a:ext cx="533400" cy="455613"/>
          </a:xfrm>
          <a:prstGeom prst="flowChartExtra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1066800" y="2362200"/>
            <a:ext cx="609600" cy="381000"/>
          </a:xfrm>
          <a:prstGeom prst="flowChartMerg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 rot="-16328069">
            <a:off x="5865813" y="992187"/>
            <a:ext cx="533400" cy="377825"/>
          </a:xfrm>
          <a:prstGeom prst="flowChartMerg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64" name="Arc 12"/>
          <p:cNvSpPr>
            <a:spLocks/>
          </p:cNvSpPr>
          <p:nvPr/>
        </p:nvSpPr>
        <p:spPr bwMode="auto">
          <a:xfrm rot="10647796" flipH="1">
            <a:off x="6175375" y="3275013"/>
            <a:ext cx="1676400" cy="1905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21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898" y="0"/>
                  <a:pt x="21556" y="9622"/>
                  <a:pt x="21599" y="21521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898" y="0"/>
                  <a:pt x="21556" y="9622"/>
                  <a:pt x="21599" y="21521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7620000" y="3124200"/>
            <a:ext cx="381000" cy="4572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66" name="Arc 14"/>
          <p:cNvSpPr>
            <a:spLocks/>
          </p:cNvSpPr>
          <p:nvPr/>
        </p:nvSpPr>
        <p:spPr bwMode="auto">
          <a:xfrm flipH="1">
            <a:off x="1752600" y="1447800"/>
            <a:ext cx="1447800" cy="1295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67" name="Arc 15"/>
          <p:cNvSpPr>
            <a:spLocks/>
          </p:cNvSpPr>
          <p:nvPr/>
        </p:nvSpPr>
        <p:spPr bwMode="auto">
          <a:xfrm rot="-10766421">
            <a:off x="1828800" y="3200400"/>
            <a:ext cx="1371600" cy="1524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68" name="Arc 16"/>
          <p:cNvSpPr>
            <a:spLocks/>
          </p:cNvSpPr>
          <p:nvPr/>
        </p:nvSpPr>
        <p:spPr bwMode="auto">
          <a:xfrm flipV="1">
            <a:off x="6172200" y="3124200"/>
            <a:ext cx="1143000" cy="1752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69" name="Arc 17"/>
          <p:cNvSpPr>
            <a:spLocks/>
          </p:cNvSpPr>
          <p:nvPr/>
        </p:nvSpPr>
        <p:spPr bwMode="auto">
          <a:xfrm>
            <a:off x="6019800" y="1524000"/>
            <a:ext cx="1295400" cy="1143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70" name="AutoShape 18"/>
          <p:cNvSpPr>
            <a:spLocks noChangeArrowheads="1"/>
          </p:cNvSpPr>
          <p:nvPr/>
        </p:nvSpPr>
        <p:spPr bwMode="auto">
          <a:xfrm>
            <a:off x="7010400" y="2362200"/>
            <a:ext cx="533400" cy="304800"/>
          </a:xfrm>
          <a:prstGeom prst="flowChartMerg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71" name="AutoShape 19"/>
          <p:cNvSpPr>
            <a:spLocks noChangeArrowheads="1"/>
          </p:cNvSpPr>
          <p:nvPr/>
        </p:nvSpPr>
        <p:spPr bwMode="auto">
          <a:xfrm rot="4393915">
            <a:off x="6083300" y="4638675"/>
            <a:ext cx="457200" cy="457200"/>
          </a:xfrm>
          <a:prstGeom prst="flowChartMerg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72" name="AutoShape 20"/>
          <p:cNvSpPr>
            <a:spLocks noChangeArrowheads="1"/>
          </p:cNvSpPr>
          <p:nvPr/>
        </p:nvSpPr>
        <p:spPr bwMode="auto">
          <a:xfrm>
            <a:off x="1600200" y="3200400"/>
            <a:ext cx="457200" cy="457200"/>
          </a:xfrm>
          <a:prstGeom prst="flowChartExtra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73" name="AutoShape 21"/>
          <p:cNvSpPr>
            <a:spLocks noChangeArrowheads="1"/>
          </p:cNvSpPr>
          <p:nvPr/>
        </p:nvSpPr>
        <p:spPr bwMode="auto">
          <a:xfrm rot="4721404">
            <a:off x="2895600" y="1295400"/>
            <a:ext cx="381000" cy="381000"/>
          </a:xfrm>
          <a:prstGeom prst="flowChartExtra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1219200" y="5358916"/>
            <a:ext cx="723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b="1" smtClean="0">
                <a:solidFill>
                  <a:srgbClr val="000000"/>
                </a:solidFill>
              </a:rPr>
              <a:t>The Circular Flow Model</a:t>
            </a:r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4572000" y="0"/>
            <a:ext cx="0" cy="60960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381000" y="2286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00"/>
                </a:solidFill>
              </a:rPr>
              <a:t>PRODUCT MARKET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5486400" y="2286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00"/>
                </a:solidFill>
              </a:rPr>
              <a:t>FACTOR MARKET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1219200" y="5791200"/>
            <a:ext cx="723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9900"/>
                </a:solidFill>
              </a:rPr>
              <a:t>Green Arrows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represent flow of money</a:t>
            </a:r>
            <a:br>
              <a:rPr lang="en-US" altLang="en-US" sz="2800" b="1" dirty="0" smtClean="0">
                <a:solidFill>
                  <a:srgbClr val="000000"/>
                </a:solidFill>
              </a:rPr>
            </a:br>
            <a:r>
              <a:rPr lang="en-US" altLang="en-US" sz="2800" b="1" dirty="0" smtClean="0">
                <a:solidFill>
                  <a:srgbClr val="000000"/>
                </a:solidFill>
              </a:rPr>
              <a:t>Black Arrows represent flow of goods/services</a:t>
            </a:r>
          </a:p>
        </p:txBody>
      </p:sp>
    </p:spTree>
    <p:extLst>
      <p:ext uri="{BB962C8B-B14F-4D97-AF65-F5344CB8AC3E}">
        <p14:creationId xmlns:p14="http://schemas.microsoft.com/office/powerpoint/2010/main" val="167084640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59" grpId="0" animBg="1"/>
      <p:bldP spid="23560" grpId="0" animBg="1"/>
      <p:bldP spid="23564" grpId="0" animBg="1"/>
      <p:bldP spid="23566" grpId="0" animBg="1"/>
      <p:bldP spid="23567" grpId="0" animBg="1"/>
      <p:bldP spid="23568" grpId="0" animBg="1"/>
      <p:bldP spid="235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200400" y="838200"/>
            <a:ext cx="2819400" cy="822325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 smtClean="0">
                <a:solidFill>
                  <a:srgbClr val="000000"/>
                </a:solidFill>
              </a:rPr>
              <a:t>Resource Owners</a:t>
            </a:r>
            <a:br>
              <a:rPr lang="en-US" altLang="en-US" b="1" smtClean="0">
                <a:solidFill>
                  <a:srgbClr val="000000"/>
                </a:solidFill>
              </a:rPr>
            </a:br>
            <a:r>
              <a:rPr lang="en-US" altLang="en-US" b="1" smtClean="0">
                <a:solidFill>
                  <a:srgbClr val="000000"/>
                </a:solidFill>
              </a:rPr>
              <a:t>(Households)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200400" y="4572000"/>
            <a:ext cx="2971800" cy="822325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b="1" smtClean="0">
                <a:solidFill>
                  <a:srgbClr val="000000"/>
                </a:solidFill>
              </a:rPr>
              <a:t>Business Organ.</a:t>
            </a:r>
            <a:br>
              <a:rPr lang="en-US" altLang="en-US" b="1" smtClean="0">
                <a:solidFill>
                  <a:srgbClr val="000000"/>
                </a:solidFill>
              </a:rPr>
            </a:br>
            <a:r>
              <a:rPr lang="en-US" altLang="en-US" b="1" smtClean="0">
                <a:solidFill>
                  <a:srgbClr val="000000"/>
                </a:solidFill>
              </a:rPr>
              <a:t>(Producers)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400800" y="2667000"/>
            <a:ext cx="22860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smtClean="0">
                <a:solidFill>
                  <a:srgbClr val="000000"/>
                </a:solidFill>
              </a:rPr>
              <a:t>Factor Markets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81000" y="2743200"/>
            <a:ext cx="2438400" cy="4572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smtClean="0">
                <a:solidFill>
                  <a:srgbClr val="000000"/>
                </a:solidFill>
              </a:rPr>
              <a:t>Product Markets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6" name="Arc 6"/>
          <p:cNvSpPr>
            <a:spLocks/>
          </p:cNvSpPr>
          <p:nvPr/>
        </p:nvSpPr>
        <p:spPr bwMode="auto">
          <a:xfrm>
            <a:off x="6019800" y="1143000"/>
            <a:ext cx="1828800" cy="1524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07" name="Arc 7"/>
          <p:cNvSpPr>
            <a:spLocks/>
          </p:cNvSpPr>
          <p:nvPr/>
        </p:nvSpPr>
        <p:spPr bwMode="auto">
          <a:xfrm rot="21536244" flipH="1">
            <a:off x="1371600" y="1143000"/>
            <a:ext cx="1828800" cy="1600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08" name="Arc 8"/>
          <p:cNvSpPr>
            <a:spLocks/>
          </p:cNvSpPr>
          <p:nvPr/>
        </p:nvSpPr>
        <p:spPr bwMode="auto">
          <a:xfrm rot="-10930981">
            <a:off x="1447800" y="3200400"/>
            <a:ext cx="1752600" cy="1828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 rot="-16128391">
            <a:off x="2704307" y="4763293"/>
            <a:ext cx="533400" cy="455613"/>
          </a:xfrm>
          <a:prstGeom prst="flowChartExtra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1066800" y="2362200"/>
            <a:ext cx="609600" cy="381000"/>
          </a:xfrm>
          <a:prstGeom prst="flowChartMerg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 rot="-16328069">
            <a:off x="5865813" y="992187"/>
            <a:ext cx="533400" cy="377825"/>
          </a:xfrm>
          <a:prstGeom prst="flowChartMerg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12" name="Arc 12"/>
          <p:cNvSpPr>
            <a:spLocks/>
          </p:cNvSpPr>
          <p:nvPr/>
        </p:nvSpPr>
        <p:spPr bwMode="auto">
          <a:xfrm rot="10647796" flipH="1">
            <a:off x="6175375" y="3275013"/>
            <a:ext cx="1676400" cy="1905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21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898" y="0"/>
                  <a:pt x="21556" y="9622"/>
                  <a:pt x="21599" y="21521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898" y="0"/>
                  <a:pt x="21556" y="9622"/>
                  <a:pt x="21599" y="21521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>
            <a:off x="7620000" y="3124200"/>
            <a:ext cx="381000" cy="4572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14" name="Arc 14"/>
          <p:cNvSpPr>
            <a:spLocks/>
          </p:cNvSpPr>
          <p:nvPr/>
        </p:nvSpPr>
        <p:spPr bwMode="auto">
          <a:xfrm flipH="1">
            <a:off x="1752600" y="1447800"/>
            <a:ext cx="1447800" cy="1295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15" name="Arc 15"/>
          <p:cNvSpPr>
            <a:spLocks/>
          </p:cNvSpPr>
          <p:nvPr/>
        </p:nvSpPr>
        <p:spPr bwMode="auto">
          <a:xfrm rot="-10766421">
            <a:off x="1828800" y="3200400"/>
            <a:ext cx="1371600" cy="1524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16" name="Arc 16"/>
          <p:cNvSpPr>
            <a:spLocks/>
          </p:cNvSpPr>
          <p:nvPr/>
        </p:nvSpPr>
        <p:spPr bwMode="auto">
          <a:xfrm flipV="1">
            <a:off x="6172200" y="3124200"/>
            <a:ext cx="1143000" cy="1752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17" name="Arc 17"/>
          <p:cNvSpPr>
            <a:spLocks/>
          </p:cNvSpPr>
          <p:nvPr/>
        </p:nvSpPr>
        <p:spPr bwMode="auto">
          <a:xfrm>
            <a:off x="6019800" y="1524000"/>
            <a:ext cx="1295400" cy="1143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18" name="AutoShape 18"/>
          <p:cNvSpPr>
            <a:spLocks noChangeArrowheads="1"/>
          </p:cNvSpPr>
          <p:nvPr/>
        </p:nvSpPr>
        <p:spPr bwMode="auto">
          <a:xfrm>
            <a:off x="7010400" y="2362200"/>
            <a:ext cx="533400" cy="304800"/>
          </a:xfrm>
          <a:prstGeom prst="flowChartMerg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19" name="AutoShape 19"/>
          <p:cNvSpPr>
            <a:spLocks noChangeArrowheads="1"/>
          </p:cNvSpPr>
          <p:nvPr/>
        </p:nvSpPr>
        <p:spPr bwMode="auto">
          <a:xfrm rot="4393915">
            <a:off x="6083300" y="4638675"/>
            <a:ext cx="457200" cy="457200"/>
          </a:xfrm>
          <a:prstGeom prst="flowChartMerg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20" name="AutoShape 20"/>
          <p:cNvSpPr>
            <a:spLocks noChangeArrowheads="1"/>
          </p:cNvSpPr>
          <p:nvPr/>
        </p:nvSpPr>
        <p:spPr bwMode="auto">
          <a:xfrm>
            <a:off x="1600200" y="3200400"/>
            <a:ext cx="457200" cy="457200"/>
          </a:xfrm>
          <a:prstGeom prst="flowChartExtra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21" name="AutoShape 21"/>
          <p:cNvSpPr>
            <a:spLocks noChangeArrowheads="1"/>
          </p:cNvSpPr>
          <p:nvPr/>
        </p:nvSpPr>
        <p:spPr bwMode="auto">
          <a:xfrm rot="4721404">
            <a:off x="2895600" y="1295400"/>
            <a:ext cx="381000" cy="381000"/>
          </a:xfrm>
          <a:prstGeom prst="flowChartExtra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1219200" y="5791200"/>
            <a:ext cx="723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9900"/>
                </a:solidFill>
              </a:rPr>
              <a:t>Green Arrows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represent flow of money</a:t>
            </a:r>
            <a:br>
              <a:rPr lang="en-US" altLang="en-US" sz="2800" b="1" dirty="0" smtClean="0">
                <a:solidFill>
                  <a:srgbClr val="000000"/>
                </a:solidFill>
              </a:rPr>
            </a:br>
            <a:r>
              <a:rPr lang="en-US" altLang="en-US" sz="2800" b="1" dirty="0" smtClean="0">
                <a:solidFill>
                  <a:srgbClr val="000000"/>
                </a:solidFill>
              </a:rPr>
              <a:t>Black Arrows represent flow of goods/services</a:t>
            </a: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6934200" y="8382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smtClean="0">
                <a:solidFill>
                  <a:srgbClr val="009900"/>
                </a:solidFill>
              </a:rPr>
              <a:t>Earn Income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7467600" y="4495800"/>
            <a:ext cx="167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smtClean="0">
                <a:solidFill>
                  <a:srgbClr val="009900"/>
                </a:solidFill>
              </a:rPr>
              <a:t>Pay for Resources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457200" y="4343400"/>
            <a:ext cx="1371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smtClean="0">
                <a:solidFill>
                  <a:srgbClr val="009900"/>
                </a:solidFill>
              </a:rPr>
              <a:t>Receive Revenue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838200" y="685800"/>
            <a:ext cx="160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smtClean="0">
                <a:solidFill>
                  <a:srgbClr val="009900"/>
                </a:solidFill>
              </a:rPr>
              <a:t>Spend Income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2438400" y="1828800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smtClean="0">
                <a:solidFill>
                  <a:srgbClr val="000000"/>
                </a:solidFill>
              </a:rPr>
              <a:t>Buy Goods </a:t>
            </a:r>
            <a:br>
              <a:rPr lang="en-US" altLang="en-US" b="1" smtClean="0">
                <a:solidFill>
                  <a:srgbClr val="000000"/>
                </a:solidFill>
              </a:rPr>
            </a:br>
            <a:r>
              <a:rPr lang="en-US" altLang="en-US" b="1" smtClean="0">
                <a:solidFill>
                  <a:srgbClr val="000000"/>
                </a:solidFill>
              </a:rPr>
              <a:t>&amp; Services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2438400" y="3505200"/>
            <a:ext cx="167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smtClean="0">
                <a:solidFill>
                  <a:srgbClr val="000000"/>
                </a:solidFill>
              </a:rPr>
              <a:t>Sell Goods</a:t>
            </a:r>
            <a:br>
              <a:rPr lang="en-US" altLang="en-US" b="1" smtClean="0">
                <a:solidFill>
                  <a:srgbClr val="000000"/>
                </a:solidFill>
              </a:rPr>
            </a:br>
            <a:r>
              <a:rPr lang="en-US" altLang="en-US" b="1" smtClean="0">
                <a:solidFill>
                  <a:srgbClr val="000000"/>
                </a:solidFill>
              </a:rPr>
              <a:t>&amp; Services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5257800" y="1752600"/>
            <a:ext cx="175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smtClean="0">
                <a:solidFill>
                  <a:srgbClr val="000000"/>
                </a:solidFill>
              </a:rPr>
              <a:t>Sell Scarce Resources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5257800" y="3429000"/>
            <a:ext cx="167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smtClean="0">
                <a:solidFill>
                  <a:srgbClr val="000000"/>
                </a:solidFill>
              </a:rPr>
              <a:t>Buy Scarce Resources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381000" y="2286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00"/>
                </a:solidFill>
              </a:rPr>
              <a:t>PRODUCT MARKET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5486400" y="2286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00"/>
                </a:solidFill>
              </a:rPr>
              <a:t>FACTOR MARKET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06332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CC"/>
      </a:accent2>
      <a:accent3>
        <a:srgbClr val="AAAAAA"/>
      </a:accent3>
      <a:accent4>
        <a:srgbClr val="DADADA"/>
      </a:accent4>
      <a:accent5>
        <a:srgbClr val="CAAAAA"/>
      </a:accent5>
      <a:accent6>
        <a:srgbClr val="2D2DB9"/>
      </a:accent6>
      <a:hlink>
        <a:srgbClr val="FFFF99"/>
      </a:hlink>
      <a:folHlink>
        <a:srgbClr val="FFFF99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CC"/>
      </a:accent2>
      <a:accent3>
        <a:srgbClr val="AAAAAA"/>
      </a:accent3>
      <a:accent4>
        <a:srgbClr val="DADADA"/>
      </a:accent4>
      <a:accent5>
        <a:srgbClr val="CAAAAA"/>
      </a:accent5>
      <a:accent6>
        <a:srgbClr val="2D2DB9"/>
      </a:accent6>
      <a:hlink>
        <a:srgbClr val="FFFF99"/>
      </a:hlink>
      <a:folHlink>
        <a:srgbClr val="FFFF99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CC"/>
      </a:accent2>
      <a:accent3>
        <a:srgbClr val="AAAAAA"/>
      </a:accent3>
      <a:accent4>
        <a:srgbClr val="DADADA"/>
      </a:accent4>
      <a:accent5>
        <a:srgbClr val="CAAAAA"/>
      </a:accent5>
      <a:accent6>
        <a:srgbClr val="2D2DB9"/>
      </a:accent6>
      <a:hlink>
        <a:srgbClr val="FFFF99"/>
      </a:hlink>
      <a:folHlink>
        <a:srgbClr val="FFFF99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492</Words>
  <Application>Microsoft Office PowerPoint</Application>
  <PresentationFormat>On-screen Show (4:3)</PresentationFormat>
  <Paragraphs>90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Default Design</vt:lpstr>
      <vt:lpstr>12_TP030004031</vt:lpstr>
      <vt:lpstr>1_Default Design</vt:lpstr>
      <vt:lpstr>6_Blank Presentation</vt:lpstr>
      <vt:lpstr>8_Blank Presentation</vt:lpstr>
      <vt:lpstr>4_Blank Presentation</vt:lpstr>
      <vt:lpstr>Tuesday August 26, 2014 Mr. Goblirsch – Economics</vt:lpstr>
      <vt:lpstr>Focus Activity 1.1</vt:lpstr>
      <vt:lpstr>Section 2-Assessment 1</vt:lpstr>
      <vt:lpstr>Section 3-13</vt:lpstr>
      <vt:lpstr>CHAPTER 2 SECTION 2 Continued Self-Regulating Nature of the Marketplace </vt:lpstr>
      <vt:lpstr>Factor and Product Markets</vt:lpstr>
      <vt:lpstr>STRUCTURED ACADEMIC DISCUSSION</vt:lpstr>
      <vt:lpstr>PowerPoint Presentation</vt:lpstr>
      <vt:lpstr>PowerPoint Presentation</vt:lpstr>
      <vt:lpstr>Free Market Review</vt:lpstr>
      <vt:lpstr>THE DOW STOCK SIMULATION</vt:lpstr>
    </vt:vector>
  </TitlesOfParts>
  <Company>Modesto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 Economic Systems</dc:title>
  <dc:creator>Muncrief.d</dc:creator>
  <cp:lastModifiedBy>cgoblirsch</cp:lastModifiedBy>
  <cp:revision>17</cp:revision>
  <dcterms:created xsi:type="dcterms:W3CDTF">2007-01-23T21:58:22Z</dcterms:created>
  <dcterms:modified xsi:type="dcterms:W3CDTF">2014-08-26T18:56:55Z</dcterms:modified>
</cp:coreProperties>
</file>