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36" r:id="rId3"/>
    <p:sldMasterId id="2147483748" r:id="rId4"/>
    <p:sldMasterId id="2147483760" r:id="rId5"/>
    <p:sldMasterId id="2147483774" r:id="rId6"/>
    <p:sldMasterId id="2147483801" r:id="rId7"/>
  </p:sldMasterIdLst>
  <p:sldIdLst>
    <p:sldId id="286" r:id="rId8"/>
    <p:sldId id="285" r:id="rId9"/>
    <p:sldId id="298" r:id="rId10"/>
    <p:sldId id="312" r:id="rId11"/>
    <p:sldId id="297" r:id="rId12"/>
    <p:sldId id="313" r:id="rId13"/>
    <p:sldId id="300" r:id="rId14"/>
    <p:sldId id="301" r:id="rId15"/>
    <p:sldId id="305" r:id="rId16"/>
    <p:sldId id="295" r:id="rId17"/>
    <p:sldId id="310" r:id="rId18"/>
    <p:sldId id="28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2" d="100"/>
          <a:sy n="72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93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5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2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1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6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3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5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0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9085316B-BE02-4FD4-A30A-9D2A18C8B1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0861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1AE55DCB-4AE3-462A-9703-C02F7C9D1F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448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8DBA426-E422-437F-8A9C-BB4485FB2D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9435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D68B814-8161-4741-A97A-E20045A305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6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6E28A01-6338-42B4-BB5C-741F126FA8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8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72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50B7586B-B7FC-43FF-86AF-9BDD764FBD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3719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13DA8FA8-7804-4597-BB8E-A304FCA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091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397E32E-5C67-4378-85BA-09B076AF10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229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1AAAB41-3830-4988-B857-435D4590EE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25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8E63AEA-77DE-49B7-A0CD-13C3CFF81E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615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1EA329C6-F919-4ADB-B776-6667BF2B1B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7113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6BB7CA92-FCC0-44FB-AC20-E8EB3AE72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820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5F5110E8-8ADC-4180-8980-7527CF888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838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7D145CF3-789F-44D3-940E-0FAACA464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48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E4A1A3C2-B85F-4C3B-9F60-5ECB1351B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9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51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A3390D45-6E2B-48F6-AAFB-7B5A458F1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998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537CC53C-3396-4A1E-809D-22E72A178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605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C5F8CD1C-1BC2-40DF-9682-E09E4E0AA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220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218185E2-7AF5-4FB0-953F-8035A9FB7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58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5521E5EE-5060-4F7D-9DEE-169805CA6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126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8C303ADC-5346-4964-9EE6-F2BE86D2F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322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16087B5E-C286-4EB4-85BC-39F0BB50F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394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88231-4412-44CA-8328-7B32CD0012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49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0D06B-81D7-444F-9E0F-E908E11BC2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21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9038D-1517-4163-B676-1D8FB21B7C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58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7F679-AF39-49AE-A61C-8EC0488269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48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C7DF0-A817-474D-A91D-D2A55509B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56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5C9C7-AA51-4F31-A39D-4316C02163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44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6CAB9-D5DA-469D-956E-FC825F7324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517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F0059-4952-4A61-8EDA-C37218A430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29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F5020-6DD2-4DC4-9734-DEBEED8DD6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15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FC2B-5DFB-4581-B330-83133F3A7F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01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10B30-9C5F-4251-9501-12351AD3EE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20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3EFE5A-633A-4791-BE21-AED3E9969C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91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AFB2F1-2AFF-44AB-9CA8-8F2AC91E68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10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6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39302" name="Object 6"/>
          <p:cNvGraphicFramePr>
            <a:graphicFrameLocks noChangeAspect="1"/>
          </p:cNvGraphicFramePr>
          <p:nvPr/>
        </p:nvGraphicFramePr>
        <p:xfrm>
          <a:off x="8216900" y="6261100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icture" r:id="rId3" imgW="2331720" imgH="1490472" progId="Word.Picture.8">
                  <p:embed/>
                </p:oleObj>
              </mc:Choice>
              <mc:Fallback>
                <p:oleObj name="Picture" r:id="rId3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1100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8215313" y="6262688"/>
            <a:ext cx="898525" cy="569912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01169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3280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700460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05788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8093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5999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77686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523948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876344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6367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01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93675"/>
            <a:ext cx="2152650" cy="26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3675"/>
            <a:ext cx="6305550" cy="26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12433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3675"/>
            <a:ext cx="83820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229100" cy="189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990600"/>
            <a:ext cx="4229100" cy="1895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23473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03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81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87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13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66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799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591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2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9269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068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3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564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304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1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9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A4FE5-A79D-4973-AB39-FBFFDC4DDF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4" name="Picture 26" descr="c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021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b="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D914058E-36AD-4FAC-8E6D-67EC2C75D452}" type="slidenum">
              <a:rPr lang="en-US" altLang="en-US">
                <a:cs typeface="Arial" charset="0"/>
              </a:rPr>
              <a:pPr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  <p:pic>
        <p:nvPicPr>
          <p:cNvPr id="2051" name="Picture 26" descr="c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3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42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465693-9B9D-4EDC-B863-FFED7C28371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9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276" name="Picture 4"/>
          <p:cNvPicPr preferRelativeResize="0"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6369050"/>
            <a:ext cx="287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3675"/>
            <a:ext cx="838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0" y="6373813"/>
            <a:ext cx="121443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smtClean="0">
                <a:solidFill>
                  <a:srgbClr val="FFFFFF"/>
                </a:solidFill>
                <a:latin typeface="Arial" charset="0"/>
              </a:rPr>
              <a:t>Chapter 2</a:t>
            </a:r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1408113" y="6373813"/>
            <a:ext cx="28781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smtClean="0">
                <a:solidFill>
                  <a:srgbClr val="FFFFFF"/>
                </a:solidFill>
                <a:latin typeface="Arial" charset="0"/>
              </a:rPr>
              <a:t>Section</a:t>
            </a:r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4552950" y="6584950"/>
            <a:ext cx="113665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>
            <a:off x="1409700" y="6597650"/>
            <a:ext cx="276225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 flipH="1">
            <a:off x="0" y="6604000"/>
            <a:ext cx="120650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4543425" y="6373813"/>
            <a:ext cx="914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smtClean="0">
                <a:solidFill>
                  <a:srgbClr val="FFFFFF"/>
                </a:solidFill>
                <a:latin typeface="Arial" charset="0"/>
              </a:rPr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222224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8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8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8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8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7" grpId="0" build="p" bldLvl="5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82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827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82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827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82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82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82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82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8278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1E74D2"/>
        </a:buClr>
        <a:buChar char="•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0066CC"/>
        </a:buClr>
        <a:buChar char="–"/>
        <a:defRPr kumimoji="1"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0066CC"/>
        </a:buClr>
        <a:buChar char="•"/>
        <a:defRPr kumimoji="1"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1E74D2"/>
        </a:buClr>
        <a:buChar char="–"/>
        <a:defRPr kumimoji="1"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Wednesday August 27,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Describe the differences between a Free Market/Capitalism economy and a Centrally Planned/Command economy.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Centrally Planned Journal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REVIEW: Free Market Characteristics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INSTRUCTION: Free Market vs. Centrally Planned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INDEPENDENT PRACTICE: </a:t>
            </a:r>
            <a:r>
              <a:rPr lang="en-US" sz="2000" dirty="0" err="1" smtClean="0"/>
              <a:t>Ch</a:t>
            </a:r>
            <a:r>
              <a:rPr lang="en-US" sz="2000" dirty="0" smtClean="0"/>
              <a:t> 2 Sec 2&amp;3 Workbook Pgs. 21 &amp; 22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CLOSURE: Free Market vs. Centrally Planned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***Get your Stock Simulation Worksheets Stamped TODAY***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Centrally Planned Journal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Write a paragraph journal entry on the prompt below: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 smtClean="0"/>
              <a:t>Imagine you are a worker with a guaranteed job.  You are told what and how much to produce and when to produce it.  How deeply committed would you be to efficiency, quality, and innovation?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9318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defRPr/>
            </a:pPr>
            <a:fld id="{3C9B0D90-BF14-4770-984F-0009BE9089CA}" type="slidenum">
              <a:rPr lang="en-US" altLang="en-US" smtClean="0">
                <a:solidFill>
                  <a:srgbClr val="FFFFFF"/>
                </a:solidFill>
                <a:latin typeface="Arial" charset="0"/>
              </a:rPr>
              <a:pPr fontAlgn="base">
                <a:defRPr/>
              </a:pPr>
              <a:t>10</a:t>
            </a:fld>
            <a:endParaRPr lang="en-US" altLang="en-US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1-29</a:t>
            </a:r>
          </a:p>
        </p:txBody>
      </p:sp>
      <p:pic>
        <p:nvPicPr>
          <p:cNvPr id="117764" name="Picture 9" descr="S1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4463" y="0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32" name="Text Box 24"/>
          <p:cNvSpPr txBox="1">
            <a:spLocks noChangeArrowheads="1"/>
          </p:cNvSpPr>
          <p:nvPr/>
        </p:nvSpPr>
        <p:spPr bwMode="auto">
          <a:xfrm>
            <a:off x="1484313" y="433388"/>
            <a:ext cx="45815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  <a:latin typeface="Arial" charset="0"/>
              </a:rPr>
              <a:t>Market Economies </a:t>
            </a:r>
            <a:r>
              <a:rPr lang="en-US" altLang="en-US" sz="1800" b="1" smtClean="0">
                <a:solidFill>
                  <a:srgbClr val="FFCC00"/>
                </a:solidFill>
                <a:latin typeface="Arial" charset="0"/>
              </a:rPr>
              <a:t>(cont.)</a:t>
            </a:r>
          </a:p>
        </p:txBody>
      </p:sp>
      <p:pic>
        <p:nvPicPr>
          <p:cNvPr id="117766" name="Picture 29" descr="slide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715000" cy="501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880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CLOSURE: </a:t>
            </a:r>
            <a:br>
              <a:rPr lang="en-US" dirty="0" smtClean="0"/>
            </a:br>
            <a:r>
              <a:rPr lang="en-US" dirty="0" smtClean="0"/>
              <a:t>Free Market vs. Centrally Planned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I, ___________, would want to live in a __________ economic system because 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I, __________, would </a:t>
            </a:r>
            <a:r>
              <a:rPr lang="en-US" b="1" dirty="0" smtClean="0"/>
              <a:t>NOT</a:t>
            </a:r>
            <a:r>
              <a:rPr lang="en-US" dirty="0" smtClean="0"/>
              <a:t> want to live in a __________ economic system because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THE DOW STOCK SIMULATION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DIRECTIONS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You have $5,000 to invest in the stock market.  </a:t>
            </a:r>
            <a:r>
              <a:rPr lang="en-US" b="1" dirty="0" smtClean="0"/>
              <a:t>***You cannot spend over $5,000***</a:t>
            </a:r>
          </a:p>
          <a:p>
            <a:r>
              <a:rPr lang="en-US" dirty="0" smtClean="0"/>
              <a:t>Select 5 stocks from The Dow Jones Industrial Average to invest your money in.</a:t>
            </a:r>
          </a:p>
          <a:p>
            <a:r>
              <a:rPr lang="en-US" dirty="0" smtClean="0"/>
              <a:t>How many shares you buy of each stock is up to you.</a:t>
            </a:r>
          </a:p>
          <a:p>
            <a:r>
              <a:rPr lang="en-US" dirty="0" smtClean="0"/>
              <a:t>Multiply the # of shares you want by the Last trade amount to calculate the Total Worth of that stock.</a:t>
            </a:r>
          </a:p>
          <a:p>
            <a:pPr lvl="1"/>
            <a:r>
              <a:rPr lang="en-US" sz="3200" u="sng" dirty="0" smtClean="0"/>
              <a:t># shares</a:t>
            </a:r>
            <a:r>
              <a:rPr lang="en-US" sz="3200" dirty="0" smtClean="0"/>
              <a:t>   X   </a:t>
            </a:r>
            <a:r>
              <a:rPr lang="en-US" sz="3200" u="sng" dirty="0" smtClean="0"/>
              <a:t>Last Trade $</a:t>
            </a:r>
            <a:r>
              <a:rPr lang="en-US" sz="3200" dirty="0" smtClean="0"/>
              <a:t>  =  </a:t>
            </a:r>
            <a:r>
              <a:rPr lang="en-US" sz="3200" u="sng" dirty="0" smtClean="0"/>
              <a:t>Total Worth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82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84903"/>
          </a:xfrm>
        </p:spPr>
        <p:txBody>
          <a:bodyPr/>
          <a:lstStyle/>
          <a:p>
            <a:r>
              <a:rPr lang="en-US" b="1" u="sng" dirty="0" smtClean="0"/>
              <a:t>PRIOR KNOWLEDGE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 smtClean="0"/>
              <a:t>Free Market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Competition is important to a Capitalist/free market system because …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“invisible hand” is …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difference between </a:t>
            </a:r>
          </a:p>
          <a:p>
            <a:pPr marL="0" indent="0">
              <a:buNone/>
            </a:pPr>
            <a:r>
              <a:rPr lang="en-US" dirty="0" smtClean="0"/>
              <a:t>     the Factor market and</a:t>
            </a:r>
          </a:p>
          <a:p>
            <a:pPr marL="0" indent="0">
              <a:buNone/>
            </a:pPr>
            <a:r>
              <a:rPr lang="en-US" dirty="0" smtClean="0"/>
              <a:t>     the Product market is 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664075" cy="436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381000"/>
            <a:ext cx="7391400" cy="5867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Market Economies (Capitalism)</a:t>
            </a:r>
            <a:endParaRPr lang="en-US" altLang="en-US" sz="24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endParaRPr lang="en-US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Market:  Any medium to get buyers and sellers 	together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endParaRPr lang="en-US" altLang="en-US" sz="24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Advantages</a:t>
            </a: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Invisible hand = efficiency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Can adjust to change – innovation encourages growth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Individual freedom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Less government interference</a:t>
            </a:r>
            <a:endParaRPr lang="en-US" altLang="en-US" sz="18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Variety of goods available = consumer satisfaction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endParaRPr lang="en-US" altLang="en-US" sz="2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Disadvantages</a:t>
            </a: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Does not provide for the basic needs of everyone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Gov’t must provide for justice, national defense, education, “comprehensive health care”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Uncertainty. </a:t>
            </a:r>
            <a:endParaRPr lang="en-US" altLang="en-US" sz="18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Market economies can fail if three conditions not met:  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en-US" alt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must have competition</a:t>
            </a:r>
            <a:endParaRPr lang="en-US" altLang="en-US" sz="16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en-US" alt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resources must be able to move freely</a:t>
            </a:r>
            <a:endParaRPr lang="en-US" altLang="en-US" sz="16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en-US" alt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consumers need information</a:t>
            </a:r>
            <a:endParaRPr lang="en-US" altLang="en-US" sz="16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defRPr/>
            </a:pPr>
            <a:fld id="{5483B710-64EC-4D64-B3E4-905BFE30D9BC}" type="slidenum">
              <a:rPr lang="en-US" altLang="en-US" smtClean="0">
                <a:solidFill>
                  <a:srgbClr val="FFFFFF"/>
                </a:solidFill>
                <a:latin typeface="Franklin Gothic Book" pitchFamily="34" charset="0"/>
              </a:rPr>
              <a:pPr fontAlgn="base">
                <a:defRPr/>
              </a:pPr>
              <a:t>3</a:t>
            </a:fld>
            <a:endParaRPr lang="en-US" altLang="en-US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STRUCTURED ACADEMIC DISCUSSION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An advantage of a Free Market economy is …</a:t>
            </a:r>
          </a:p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A disadvantage of a Free Market economy  is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5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1447800" y="381000"/>
            <a:ext cx="73914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Command Economies (Socialism)</a:t>
            </a:r>
            <a:endParaRPr lang="en-US" altLang="en-US" sz="27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Advantages</a:t>
            </a: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Government can change economy quickly.  </a:t>
            </a: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Soviet Union &amp; China industrialized quickly</a:t>
            </a: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(cost of millions of lives… but hey, got the job done). 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Health care and public services available to all at little or no cost.  </a:t>
            </a: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quality sucks, but hey “access to some services is better than none.”  (Really?)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endParaRPr lang="en-US" altLang="en-US" sz="2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Disadvantages</a:t>
            </a: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Not designed for consumers. </a:t>
            </a:r>
            <a:endParaRPr lang="en-US" altLang="en-US" sz="20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No incentive to work hard.</a:t>
            </a:r>
            <a:endParaRPr lang="en-US" altLang="en-US" sz="20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Ex)  Soviets measured production quotas of electric 	motors based on tonnage produced.  Workers 	started producing the heaviest motors in the world.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HUGE government bureaucracy.  SLOW decision making process.  Inefficient.  Can’t adapt</a:t>
            </a:r>
            <a:endParaRPr lang="en-US" altLang="en-US" sz="20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Doesn’t reward innovation</a:t>
            </a:r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defRPr/>
            </a:pPr>
            <a:fld id="{3DF637F8-5AFA-4706-9F9D-9021D4FD9EEF}" type="slidenum">
              <a:rPr lang="en-US" altLang="en-US" smtClean="0">
                <a:solidFill>
                  <a:srgbClr val="FFFFFF"/>
                </a:solidFill>
                <a:latin typeface="Franklin Gothic Book" pitchFamily="34" charset="0"/>
              </a:rPr>
              <a:pPr fontAlgn="base">
                <a:defRPr/>
              </a:pPr>
              <a:t>5</a:t>
            </a:fld>
            <a:endParaRPr lang="en-US" altLang="en-US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STRUCTURED ACADEMIC DISCUSSION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An advantage of a Centrally Planned economy is …</a:t>
            </a:r>
          </a:p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A disadvantage of a Centrally Planned economy  is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21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4000" b="1"/>
              <a:t>The Former Soviet Union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153400" cy="5029200"/>
          </a:xfrm>
        </p:spPr>
        <p:txBody>
          <a:bodyPr/>
          <a:lstStyle/>
          <a:p>
            <a:r>
              <a:rPr lang="en-US" altLang="en-US" b="1"/>
              <a:t>Soviet Agriculture</a:t>
            </a:r>
          </a:p>
          <a:p>
            <a:pPr lvl="1"/>
            <a:r>
              <a:rPr lang="en-US" altLang="en-US"/>
              <a:t>Use of collectives</a:t>
            </a:r>
          </a:p>
          <a:p>
            <a:pPr lvl="1"/>
            <a:r>
              <a:rPr lang="en-US" altLang="en-US"/>
              <a:t>Little incentives to work hard or create better product.</a:t>
            </a:r>
          </a:p>
          <a:p>
            <a:r>
              <a:rPr lang="en-US" altLang="en-US" b="1"/>
              <a:t>Soviet Industry</a:t>
            </a:r>
          </a:p>
          <a:p>
            <a:pPr lvl="1"/>
            <a:r>
              <a:rPr lang="en-US" altLang="en-US"/>
              <a:t>Inefficient &amp; wasteful</a:t>
            </a:r>
          </a:p>
          <a:p>
            <a:pPr lvl="1"/>
            <a:r>
              <a:rPr lang="en-US" altLang="en-US"/>
              <a:t>Lack of a Profit motive</a:t>
            </a:r>
          </a:p>
          <a:p>
            <a:r>
              <a:rPr lang="en-US" altLang="en-US" b="1"/>
              <a:t>Soviet Consumers</a:t>
            </a:r>
          </a:p>
          <a:p>
            <a:pPr lvl="1"/>
            <a:r>
              <a:rPr lang="en-US" altLang="en-US"/>
              <a:t>Excessive shortages of everything</a:t>
            </a:r>
          </a:p>
        </p:txBody>
      </p:sp>
    </p:spTree>
    <p:extLst>
      <p:ext uri="{BB962C8B-B14F-4D97-AF65-F5344CB8AC3E}">
        <p14:creationId xmlns:p14="http://schemas.microsoft.com/office/powerpoint/2010/main" val="29633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219200"/>
          </a:xfrm>
        </p:spPr>
        <p:txBody>
          <a:bodyPr/>
          <a:lstStyle/>
          <a:p>
            <a:r>
              <a:rPr lang="en-US" altLang="en-US" sz="3600" b="1"/>
              <a:t>Problems with Centrally Planned Economies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572000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altLang="en-US"/>
              <a:t>Inferior Products</a:t>
            </a:r>
          </a:p>
          <a:p>
            <a:pPr>
              <a:lnSpc>
                <a:spcPct val="135000"/>
              </a:lnSpc>
            </a:pPr>
            <a:r>
              <a:rPr lang="en-US" altLang="en-US"/>
              <a:t>Shortages</a:t>
            </a:r>
          </a:p>
          <a:p>
            <a:pPr>
              <a:lnSpc>
                <a:spcPct val="135000"/>
              </a:lnSpc>
            </a:pPr>
            <a:r>
              <a:rPr lang="en-US" altLang="en-US"/>
              <a:t>Cannot meet the needs &amp; wants of consumers</a:t>
            </a:r>
          </a:p>
          <a:p>
            <a:pPr>
              <a:lnSpc>
                <a:spcPct val="135000"/>
              </a:lnSpc>
            </a:pPr>
            <a:r>
              <a:rPr lang="en-US" altLang="en-US"/>
              <a:t>Workers lack incentives to work hard</a:t>
            </a:r>
          </a:p>
          <a:p>
            <a:pPr>
              <a:lnSpc>
                <a:spcPct val="135000"/>
              </a:lnSpc>
            </a:pPr>
            <a:r>
              <a:rPr lang="en-US" altLang="en-US"/>
              <a:t>Does not reward innovation</a:t>
            </a:r>
          </a:p>
          <a:p>
            <a:pPr>
              <a:lnSpc>
                <a:spcPct val="135000"/>
              </a:lnSpc>
            </a:pPr>
            <a:r>
              <a:rPr lang="en-US" altLang="en-US"/>
              <a:t>Expensive &amp; inefficient bureaucracy </a:t>
            </a:r>
          </a:p>
        </p:txBody>
      </p:sp>
    </p:spTree>
    <p:extLst>
      <p:ext uri="{BB962C8B-B14F-4D97-AF65-F5344CB8AC3E}">
        <p14:creationId xmlns:p14="http://schemas.microsoft.com/office/powerpoint/2010/main" val="28771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Problems of a Centrally Planned Economy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93712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8C2F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91440" rIns="457200" bIns="91440" anchor="ctr">
            <a:spAutoFit/>
          </a:bodyPr>
          <a:lstStyle/>
          <a:p>
            <a:pPr marL="0" indent="0"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Centrally planned economies face problems of poor-quality goods, shortages, and diminishing production. </a:t>
            </a:r>
          </a:p>
        </p:txBody>
      </p:sp>
      <p:pic>
        <p:nvPicPr>
          <p:cNvPr id="39835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79513"/>
            <a:ext cx="5562600" cy="37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504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 autoUpdateAnimBg="0"/>
      <p:bldP spid="398339" grpId="0" build="p" bldLvl="5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con_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econ_template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n_template.po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527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Default Design</vt:lpstr>
      <vt:lpstr>12_TP030004031</vt:lpstr>
      <vt:lpstr>1_Blank Presentation</vt:lpstr>
      <vt:lpstr>Blank Presentation</vt:lpstr>
      <vt:lpstr>1_Default Design</vt:lpstr>
      <vt:lpstr>econ_template</vt:lpstr>
      <vt:lpstr>3_Default Design</vt:lpstr>
      <vt:lpstr>Picture</vt:lpstr>
      <vt:lpstr>Wednesday August 27, 2014 Mr. Goblirsch – Economics</vt:lpstr>
      <vt:lpstr>PRIOR KNOWLEDGE:  Free Market Review</vt:lpstr>
      <vt:lpstr>PowerPoint Presentation</vt:lpstr>
      <vt:lpstr>STRUCTURED ACADEMIC DISCUSSION</vt:lpstr>
      <vt:lpstr>PowerPoint Presentation</vt:lpstr>
      <vt:lpstr>STRUCTURED ACADEMIC DISCUSSION</vt:lpstr>
      <vt:lpstr>The Former Soviet Union</vt:lpstr>
      <vt:lpstr>Problems with Centrally Planned Economies</vt:lpstr>
      <vt:lpstr>Problems of a Centrally Planned Economy</vt:lpstr>
      <vt:lpstr>Section 1-29</vt:lpstr>
      <vt:lpstr>CLOSURE:  Free Market vs. Centrally Planned</vt:lpstr>
      <vt:lpstr>THE DOW STOCK SIMULATION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Economic Systems</dc:title>
  <dc:creator>Muncrief.d</dc:creator>
  <cp:lastModifiedBy>Clinton Goblirsch</cp:lastModifiedBy>
  <cp:revision>32</cp:revision>
  <dcterms:created xsi:type="dcterms:W3CDTF">2007-01-23T21:58:22Z</dcterms:created>
  <dcterms:modified xsi:type="dcterms:W3CDTF">2014-08-29T03:43:54Z</dcterms:modified>
</cp:coreProperties>
</file>