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  <p:sldMasterId id="2147483891" r:id="rId3"/>
    <p:sldMasterId id="2147483903" r:id="rId4"/>
    <p:sldMasterId id="2147483917" r:id="rId5"/>
  </p:sldMasterIdLst>
  <p:notesMasterIdLst>
    <p:notesMasterId r:id="rId13"/>
  </p:notesMasterIdLst>
  <p:sldIdLst>
    <p:sldId id="265" r:id="rId6"/>
    <p:sldId id="272" r:id="rId7"/>
    <p:sldId id="270" r:id="rId8"/>
    <p:sldId id="271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2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95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0" name="Rectangle 28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174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2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1743" name="Rectangle 31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6" name="Text Box 34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Presentation Pro</a:t>
            </a:r>
            <a:endParaRPr lang="en-US" alt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71750" name="Picture 38" descr="C:\WINDOWS\DESKTOP\PHlogoforPresPr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51" name="Object 39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Picture" r:id="rId4" imgW="2331720" imgH="1490472" progId="Word.Picture.8">
                  <p:embed/>
                </p:oleObj>
              </mc:Choice>
              <mc:Fallback>
                <p:oleObj name="Picture" r:id="rId4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52" name="Rectangle 40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287937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3719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474003"/>
      </p:ext>
    </p:extLst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40370"/>
      </p:ext>
    </p:extLst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05903"/>
      </p:ext>
    </p:extLst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83079"/>
      </p:ext>
    </p:extLst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853747"/>
      </p:ext>
    </p:extLst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2632135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38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67928"/>
      </p:ext>
    </p:extLst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91583"/>
      </p:ext>
    </p:extLst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83"/>
      </p:ext>
    </p:extLst>
  </p:cSld>
  <p:clrMapOvr>
    <a:masterClrMapping/>
  </p:clrMapOvr>
  <p:transition spd="med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2532"/>
      </p:ext>
    </p:extLst>
  </p:cSld>
  <p:clrMapOvr>
    <a:masterClrMapping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03227"/>
      </p:ext>
    </p:extLst>
  </p:cSld>
  <p:clrMapOvr>
    <a:masterClrMapping/>
  </p:clrMapOvr>
  <p:transition spd="med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4653"/>
      </p:ext>
    </p:extLst>
  </p:cSld>
  <p:clrMapOvr>
    <a:masterClrMapping/>
  </p:clrMapOvr>
  <p:transition spd="med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4AB6740-1FFC-46E3-9F41-36E83B788B0C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434B6B-E746-4C1E-961F-1B4E2FE151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984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465544E-7261-4C8F-B882-73DD110B6B89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7A7477B-0D56-4727-8470-28208305E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13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6732BAD-6E8E-4899-AE3E-EC339D958D5A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6B526FC-C36C-49F6-AF01-C3AE12999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784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96D32D1-AFB2-46BD-828A-95914B818D4F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EDF11A6-53AA-45E9-AF1F-180EB8112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7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57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A7E0EBF-0CF1-4C0A-85F6-FD7C8ED48EB2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0E9847F-1ADF-4117-9C9B-9A1F6D668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90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742BCBD-E4DA-4125-A46E-2AEDE81BC4F3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2DAF418-D844-4434-BA39-6AAD78085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8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3AE2AF-EA66-4799-9B02-B83E66AFD691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CAF3559-ECF8-43B4-8C85-FF2AACA69D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802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3AA5392-3B65-4FA1-A595-02FBE8399E7E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E1D2EE9-8341-4B8D-AEA3-64EE4BAC2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30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EDBB5C1-0A76-4BC8-8A1D-FBD7C6AF079D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EF694D7-C883-4F7B-ABA9-0F33C07114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761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0B531C0-1A9F-4467-BECF-4CB2E7711C7B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6705D7C-7938-435D-A4B4-1F31710D4C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95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DD8017D-6E0A-4230-8E43-5374C760708E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2185FC1-ED9A-4931-9701-650032693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657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DB907-7253-4EF1-BE4B-B62BD183177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48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79F7E-1FC4-490C-83D0-0BF0CF5D108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459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9A01D-CEBD-4E75-94B8-006A948C159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9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702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CE35A-9E25-416C-BBC0-B71BF0A0270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777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17781-6D7D-4041-9010-F6E8D71076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432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32707-490C-4A48-B0D2-A4E4C10DB9B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52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9DE92-E97B-4D06-95D8-9B342D7A5A3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910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361B3-C969-432D-A7E1-ACA797E7C4D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08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F438D-B0E0-4D81-8073-E59CC00A61D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80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EC01C-E9B7-4872-BBBF-AF136331D82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27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A8F61-69C2-4C5B-ADBE-3074C31C899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539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F6B596-E5B1-44AF-9186-531329D3CE6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90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3D34ED-5BEF-4472-AB79-06F8FE80DBD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4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545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DB907-7253-4EF1-BE4B-B62BD183177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213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79F7E-1FC4-490C-83D0-0BF0CF5D108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111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9A01D-CEBD-4E75-94B8-006A948C159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717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CE35A-9E25-416C-BBC0-B71BF0A0270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632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17781-6D7D-4041-9010-F6E8D71076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987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32707-490C-4A48-B0D2-A4E4C10DB9B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894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9DE92-E97B-4D06-95D8-9B342D7A5A3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769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361B3-C969-432D-A7E1-ACA797E7C4D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967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F438D-B0E0-4D81-8073-E59CC00A61D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8167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EC01C-E9B7-4872-BBBF-AF136331D82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3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347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A8F61-69C2-4C5B-ADBE-3074C31C899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7424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F6B596-E5B1-44AF-9186-531329D3CE6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2551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3D34ED-5BEF-4472-AB79-06F8FE80DBD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4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5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7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9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4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7074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0750" name="Line 6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1" name="Rectangle 6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2" name="AutoShape 64"/>
          <p:cNvSpPr>
            <a:spLocks noChangeArrowheads="1"/>
          </p:cNvSpPr>
          <p:nvPr/>
        </p:nvSpPr>
        <p:spPr bwMode="auto">
          <a:xfrm>
            <a:off x="24003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25273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</a:t>
            </a:r>
            <a:endParaRPr lang="en-US" altLang="en-US" sz="30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4" name="AutoShape 66"/>
          <p:cNvSpPr>
            <a:spLocks noChangeArrowheads="1"/>
          </p:cNvSpPr>
          <p:nvPr/>
        </p:nvSpPr>
        <p:spPr bwMode="auto">
          <a:xfrm>
            <a:off x="29845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5" name="Text Box 67"/>
          <p:cNvSpPr txBox="1">
            <a:spLocks noChangeArrowheads="1"/>
          </p:cNvSpPr>
          <p:nvPr/>
        </p:nvSpPr>
        <p:spPr bwMode="auto">
          <a:xfrm>
            <a:off x="31115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6" name="AutoShape 68"/>
          <p:cNvSpPr>
            <a:spLocks noChangeArrowheads="1"/>
          </p:cNvSpPr>
          <p:nvPr/>
        </p:nvSpPr>
        <p:spPr bwMode="auto">
          <a:xfrm>
            <a:off x="35687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7" name="Text Box 69"/>
          <p:cNvSpPr txBox="1">
            <a:spLocks noChangeArrowheads="1"/>
          </p:cNvSpPr>
          <p:nvPr/>
        </p:nvSpPr>
        <p:spPr bwMode="auto">
          <a:xfrm>
            <a:off x="36957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8" name="Text Box 70"/>
          <p:cNvSpPr txBox="1">
            <a:spLocks noChangeArrowheads="1"/>
          </p:cNvSpPr>
          <p:nvPr/>
        </p:nvSpPr>
        <p:spPr bwMode="auto">
          <a:xfrm>
            <a:off x="1524000" y="63373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2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 To Section:</a:t>
            </a:r>
            <a:endParaRPr lang="en-US" altLang="en-US" sz="300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61" name="AutoShape 73"/>
          <p:cNvSpPr>
            <a:spLocks noChangeArrowheads="1"/>
          </p:cNvSpPr>
          <p:nvPr/>
        </p:nvSpPr>
        <p:spPr bwMode="auto">
          <a:xfrm>
            <a:off x="41529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2799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</a:t>
            </a:r>
            <a:endParaRPr lang="en-US" altLang="en-US" sz="300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70" name="AutoShape 82"/>
          <p:cNvSpPr>
            <a:spLocks noChangeArrowheads="1"/>
          </p:cNvSpPr>
          <p:nvPr/>
        </p:nvSpPr>
        <p:spPr bwMode="auto">
          <a:xfrm>
            <a:off x="4748213" y="6283325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3000" b="1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</a:t>
            </a:r>
          </a:p>
        </p:txBody>
      </p:sp>
      <p:pic>
        <p:nvPicPr>
          <p:cNvPr id="370776" name="Picture 88" descr="C:\WINDOWS\DESKTOP\PHlogoforPresPro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0777" name="Object 89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Picture" r:id="rId19" imgW="2331720" imgH="1490472" progId="Word.Picture.8">
                  <p:embed/>
                </p:oleObj>
              </mc:Choice>
              <mc:Fallback>
                <p:oleObj name="Picture" r:id="rId19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8" name="Rectangle 90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61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8" grpId="0" build="p" bldLvl="2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0749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150000"/>
        <a:buChar char="•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79450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defRPr kumimoji="1">
          <a:solidFill>
            <a:srgbClr val="000000"/>
          </a:solidFill>
          <a:latin typeface="+mn-lt"/>
        </a:defRPr>
      </a:lvl2pPr>
      <a:lvl3pPr marL="1144588" indent="-2317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000">
          <a:solidFill>
            <a:srgbClr val="000000"/>
          </a:solidFill>
          <a:latin typeface="+mn-lt"/>
        </a:defRPr>
      </a:lvl3pPr>
      <a:lvl4pPr marL="1592263" indent="-214313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701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30273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845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9417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45A8807-BA98-4D3D-9CF0-5D7A83F50FB4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A7BF5AF-947C-463B-945C-9D5981E99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2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4C61EC-17DB-4F4C-940D-9922A2BAE45F}" type="slidenum">
              <a:rPr lang="en-US" altLang="en-US">
                <a:solidFill>
                  <a:srgbClr val="FFFFFF"/>
                </a:solidFill>
                <a:latin typeface="Arial" charset="0"/>
                <a:cs typeface="+mn-cs"/>
              </a:rPr>
              <a:pPr/>
              <a:t>‹#›</a:t>
            </a:fld>
            <a:endParaRPr lang="en-US" alt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5006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4C61EC-17DB-4F4C-940D-9922A2BAE45F}" type="slidenum">
              <a:rPr lang="en-US" altLang="en-US">
                <a:solidFill>
                  <a:srgbClr val="FFFFFF"/>
                </a:solidFill>
                <a:latin typeface="Arial" charset="0"/>
                <a:cs typeface="+mn-cs"/>
              </a:rPr>
              <a:pPr/>
              <a:t>‹#›</a:t>
            </a:fld>
            <a:endParaRPr lang="en-US" alt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105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January 21,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Describe the compromises of the Constitutional Convention.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Framers Chart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Constitutional Convention</a:t>
            </a:r>
            <a:endParaRPr lang="en-US" sz="2000" dirty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READING: Compromises of the Convention (P. 51 – 53)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CHART: Constitutional Compromises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COMMITTEE WORK: Declaration Newspaper</a:t>
            </a:r>
            <a:endParaRPr lang="en-US" sz="19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700" b="1" dirty="0" smtClean="0">
                <a:solidFill>
                  <a:prstClr val="black"/>
                </a:solidFill>
              </a:rPr>
              <a:t>*****Declaration Newspaper Assignment DUE FRIDAY*****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700" b="1" dirty="0" smtClean="0">
                <a:solidFill>
                  <a:prstClr val="black"/>
                </a:solidFill>
              </a:rPr>
              <a:t>***FAFSA Presentation w/ Ms. </a:t>
            </a:r>
            <a:r>
              <a:rPr lang="en-US" sz="1700" b="1" dirty="0" err="1" smtClean="0">
                <a:solidFill>
                  <a:prstClr val="black"/>
                </a:solidFill>
              </a:rPr>
              <a:t>Srouji</a:t>
            </a:r>
            <a:r>
              <a:rPr lang="en-US" sz="1700" b="1" dirty="0" smtClean="0">
                <a:solidFill>
                  <a:prstClr val="black"/>
                </a:solidFill>
              </a:rPr>
              <a:t> Tomorrow &amp; Fri in Comp Lab 76***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700" b="1" dirty="0" smtClean="0">
                <a:solidFill>
                  <a:prstClr val="black"/>
                </a:solidFill>
              </a:rPr>
              <a:t>*NEED FAFSA FORM FOR PRESENATION TOMORROW*</a:t>
            </a:r>
            <a:endParaRPr lang="en-US" sz="1700" b="1" dirty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Framers Chart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the chart on P. 49 of Framers of the Constitution.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What similarities do you see in the Framers’ backgrounds?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What differences do you see in the Framers’ backgrounds?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Do you think their personal experiences helped or hurt their ability to draft the Constitution?</a:t>
            </a:r>
          </a:p>
        </p:txBody>
      </p:sp>
    </p:spTree>
    <p:extLst>
      <p:ext uri="{BB962C8B-B14F-4D97-AF65-F5344CB8AC3E}">
        <p14:creationId xmlns:p14="http://schemas.microsoft.com/office/powerpoint/2010/main" val="1118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75000"/>
              </a:schemeClr>
            </a:gs>
            <a:gs pos="45000">
              <a:srgbClr val="66008F"/>
            </a:gs>
            <a:gs pos="55000">
              <a:srgbClr val="BA0066"/>
            </a:gs>
            <a:gs pos="100000">
              <a:srgbClr val="FF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THE</a:t>
            </a:r>
            <a:br>
              <a:rPr lang="en-US" sz="7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</a:t>
            </a:r>
            <a:endParaRPr lang="en-US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r>
              <a:rPr lang="en-US" sz="2400" i="1" u="sng" smtClean="0"/>
              <a:t>Chapter 2 Section 4</a:t>
            </a:r>
            <a:endParaRPr lang="en-US" sz="2400" i="1" u="sng" dirty="0"/>
          </a:p>
        </p:txBody>
      </p:sp>
    </p:spTree>
    <p:extLst>
      <p:ext uri="{BB962C8B-B14F-4D97-AF65-F5344CB8AC3E}">
        <p14:creationId xmlns:p14="http://schemas.microsoft.com/office/powerpoint/2010/main" val="32327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45000">
              <a:srgbClr val="66008F"/>
            </a:gs>
            <a:gs pos="55000">
              <a:srgbClr val="BA0066"/>
            </a:gs>
            <a:gs pos="100000">
              <a:srgbClr val="FF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4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Convention</a:t>
            </a:r>
            <a:endParaRPr lang="en-US" alt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Key Delegates</a:t>
            </a:r>
          </a:p>
          <a:p>
            <a:pPr marL="1168400" lvl="1" indent="-71120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Characteristics: 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US" altLang="en-US" dirty="0" smtClean="0"/>
              <a:t>“well-read, well-fed, and well-wed”</a:t>
            </a:r>
          </a:p>
          <a:p>
            <a:pPr marL="1168400" lvl="1" indent="-71120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Participants:</a:t>
            </a:r>
          </a:p>
          <a:p>
            <a:pPr marL="1524000" lvl="2" indent="-609600">
              <a:lnSpc>
                <a:spcPct val="90000"/>
              </a:lnSpc>
              <a:buFontTx/>
              <a:buAutoNum type="alphaLcPeriod"/>
            </a:pPr>
            <a:r>
              <a:rPr lang="en-US" altLang="en-US" dirty="0" smtClean="0"/>
              <a:t>Washington, Franklin, Morris, Hamilton, Madison (known as the “Father of the Constitution”)</a:t>
            </a:r>
          </a:p>
          <a:p>
            <a:pPr marL="1524000" lvl="2" indent="-609600">
              <a:lnSpc>
                <a:spcPct val="90000"/>
              </a:lnSpc>
              <a:buFontTx/>
              <a:buAutoNum type="alphaLcPeriod"/>
            </a:pPr>
            <a:r>
              <a:rPr lang="en-US" altLang="en-US" dirty="0" smtClean="0"/>
              <a:t>MISSING: Samuel Adams, John Hancock, Thomas Paine, Thomas Jefferson, John Adams</a:t>
            </a:r>
            <a:endParaRPr lang="en-US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62000" y="6096000"/>
            <a:ext cx="8084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FFFF"/>
                </a:solidFill>
                <a:latin typeface="Arial" charset="0"/>
                <a:cs typeface="+mn-cs"/>
              </a:rPr>
              <a:t>Objective:  </a:t>
            </a:r>
            <a:r>
              <a:rPr lang="en-US" altLang="en-US" b="1" dirty="0" smtClean="0">
                <a:solidFill>
                  <a:srgbClr val="FFFFFF"/>
                </a:solidFill>
                <a:latin typeface="Arial" charset="0"/>
                <a:cs typeface="+mn-cs"/>
              </a:rPr>
              <a:t>Describe the compromises of the Constitutional Convention.</a:t>
            </a:r>
            <a:endParaRPr lang="en-US" altLang="en-US" b="1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9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45000">
              <a:srgbClr val="66008F"/>
            </a:gs>
            <a:gs pos="55000">
              <a:srgbClr val="BA0066"/>
            </a:gs>
            <a:gs pos="100000">
              <a:srgbClr val="FF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Agreements at the </a:t>
            </a:r>
            <a:br>
              <a:rPr lang="en-US" altLang="en-US" sz="4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Convention</a:t>
            </a:r>
            <a:endParaRPr lang="en-US" alt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Areas of Agreement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Scrap the Articles of Confederation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Establish a Republican Govt.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Establish a Constitutional Govt.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Establish a balanced govt. where no single interest dominated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Suffrage for property owners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Stronger Central Govt. than under the Articles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Protection of property rights:  the main purpose of govt.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Keep the proceedings secret</a:t>
            </a:r>
            <a:endParaRPr lang="en-US" altLang="en-US" sz="24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1999" y="6299139"/>
            <a:ext cx="8084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FFFF"/>
                </a:solidFill>
                <a:latin typeface="Arial" charset="0"/>
                <a:cs typeface="+mn-cs"/>
              </a:rPr>
              <a:t>Objective:  </a:t>
            </a:r>
            <a:r>
              <a:rPr lang="en-US" altLang="en-US" b="1" dirty="0" smtClean="0">
                <a:solidFill>
                  <a:srgbClr val="FFFFFF"/>
                </a:solidFill>
                <a:latin typeface="Arial" charset="0"/>
                <a:cs typeface="+mn-cs"/>
              </a:rPr>
              <a:t>Describe the compromises of the Constitutional Convention.</a:t>
            </a:r>
            <a:endParaRPr lang="en-US" altLang="en-US" b="1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34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2, Section 4</a:t>
            </a:r>
            <a:endParaRPr lang="en-US" alt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9376" name="AutoShape 16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77" name="AutoShape 17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78" name="AutoShape 18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79" name="Text Box 1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9380" name="AutoShape 20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81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9382" name="AutoShape 22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83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399384" name="AutoShape 24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749800" y="6297613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9385" name="Text Box 2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851400" y="6300788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5</a:t>
            </a:r>
          </a:p>
        </p:txBody>
      </p:sp>
      <p:sp>
        <p:nvSpPr>
          <p:cNvPr id="399388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Different Constitutional Plans</a:t>
            </a:r>
          </a:p>
        </p:txBody>
      </p:sp>
      <p:sp>
        <p:nvSpPr>
          <p:cNvPr id="399389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201613" y="939800"/>
            <a:ext cx="4229100" cy="4267200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chemeClr val="folHlink"/>
                </a:solidFill>
              </a:rPr>
              <a:t>The Virginia Plan</a:t>
            </a:r>
            <a:endParaRPr lang="en-US" altLang="en-US" sz="21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en-US" dirty="0"/>
              <a:t>Three branches of government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en-US" dirty="0"/>
              <a:t>Bicameral legislature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en-US" dirty="0"/>
              <a:t>“National Executive” and “National Judiciary”</a:t>
            </a:r>
            <a:endParaRPr kumimoji="0" lang="en-US" altLang="en-US" sz="2400" dirty="0"/>
          </a:p>
          <a:p>
            <a:endParaRPr lang="en-US" altLang="en-US" sz="1800" dirty="0"/>
          </a:p>
        </p:txBody>
      </p:sp>
      <p:sp>
        <p:nvSpPr>
          <p:cNvPr id="399390" name="Rectangle 30"/>
          <p:cNvSpPr>
            <a:spLocks noGrp="1" noChangeArrowheads="1"/>
          </p:cNvSpPr>
          <p:nvPr>
            <p:ph type="body" sz="half" idx="2"/>
          </p:nvPr>
        </p:nvSpPr>
        <p:spPr>
          <a:xfrm>
            <a:off x="4659313" y="939800"/>
            <a:ext cx="4229100" cy="4267200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kumimoji="0" lang="en-US" altLang="en-US" sz="3200" b="1">
                <a:solidFill>
                  <a:srgbClr val="FF0000"/>
                </a:solidFill>
              </a:rPr>
              <a:t>The New Jersey Plan</a:t>
            </a:r>
            <a:endParaRPr kumimoji="0" lang="en-US" altLang="en-US" sz="2100"/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en-US"/>
              <a:t>Unicameral Congress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en-US"/>
              <a:t>Equal representation for States of different sizes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en-US"/>
              <a:t>More than one federal executive</a:t>
            </a:r>
            <a:r>
              <a:rPr kumimoji="0" lang="en-US" altLang="en-US" sz="1800"/>
              <a:t> </a:t>
            </a:r>
            <a:endParaRPr kumimoji="0" lang="en-US" altLang="en-US" sz="2100"/>
          </a:p>
          <a:p>
            <a:endParaRPr lang="en-US" altLang="en-US" sz="180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07668" y="5791200"/>
            <a:ext cx="8084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latin typeface="Arial" charset="0"/>
              </a:rPr>
              <a:t>Objective:  </a:t>
            </a:r>
            <a:r>
              <a:rPr lang="en-US" altLang="en-US" b="1" dirty="0" smtClean="0">
                <a:latin typeface="Arial" charset="0"/>
              </a:rPr>
              <a:t>Describe the compromises of the Constitutional Convention.</a:t>
            </a:r>
            <a:endParaRPr lang="en-US" alt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1682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9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9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99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99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9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99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9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99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99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8" grpId="0" autoUpdateAnimBg="0"/>
      <p:bldP spid="399389" grpId="0" uiExpand="1" build="p" bldLvl="2" autoUpdateAnimBg="0"/>
      <p:bldP spid="399390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45000">
              <a:srgbClr val="66008F"/>
            </a:gs>
            <a:gs pos="55000">
              <a:srgbClr val="BA0066"/>
            </a:gs>
            <a:gs pos="100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bg1"/>
                </a:solidFill>
              </a:rPr>
              <a:t>Constitutional Convention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 u="sng" dirty="0" smtClean="0">
                <a:solidFill>
                  <a:schemeClr val="bg1"/>
                </a:solidFill>
              </a:rPr>
              <a:t>DIRECTIONS</a:t>
            </a:r>
            <a:r>
              <a:rPr lang="en-US" altLang="en-US" dirty="0" smtClean="0">
                <a:solidFill>
                  <a:schemeClr val="bg1"/>
                </a:solidFill>
              </a:rPr>
              <a:t>: </a:t>
            </a:r>
            <a:r>
              <a:rPr lang="en-US" altLang="en-US" sz="2000" dirty="0" smtClean="0">
                <a:solidFill>
                  <a:schemeClr val="bg1"/>
                </a:solidFill>
              </a:rPr>
              <a:t>Read P. 51 – 53 in the textbook.  Work with your 				partner to complete the chart below briefly describing 			each BLUE heading in your notebook.</a:t>
            </a:r>
          </a:p>
          <a:p>
            <a:pPr marL="0" indent="0">
              <a:buFont typeface="Arial" charset="0"/>
              <a:buNone/>
            </a:pPr>
            <a:endParaRPr lang="en-US" altLang="en-US" sz="11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862390"/>
              </p:ext>
            </p:extLst>
          </p:nvPr>
        </p:nvGraphicFramePr>
        <p:xfrm>
          <a:off x="152400" y="1905000"/>
          <a:ext cx="8839200" cy="3890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781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(BLUE Headings)</a:t>
                      </a:r>
                      <a:endParaRPr lang="en-US" sz="1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</a:p>
                    <a:p>
                      <a:pPr algn="ctr"/>
                      <a:r>
                        <a:rPr lang="en-US" sz="1400" dirty="0" smtClean="0"/>
                        <a:t>(Briefly</a:t>
                      </a:r>
                      <a:r>
                        <a:rPr lang="en-US" sz="1400" baseline="0" dirty="0" smtClean="0"/>
                        <a:t> describe the compromise(s) in your own words)</a:t>
                      </a:r>
                      <a:endParaRPr lang="en-US" sz="1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2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Connecticut</a:t>
                      </a:r>
                      <a:r>
                        <a:rPr lang="en-US" sz="1400" baseline="0" dirty="0" smtClean="0"/>
                        <a:t> Compromise</a:t>
                      </a: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3/5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Compromise</a:t>
                      </a:r>
                      <a:endParaRPr lang="en-US" sz="1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Compromise on Commerce</a:t>
                      </a:r>
                      <a:r>
                        <a:rPr lang="en-US" sz="1400" baseline="0" dirty="0" smtClean="0"/>
                        <a:t> &amp; Slave Trade</a:t>
                      </a:r>
                      <a:endParaRPr lang="en-US" sz="1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“Bundle</a:t>
                      </a:r>
                      <a:r>
                        <a:rPr lang="en-US" sz="1400" baseline="0" dirty="0" smtClean="0"/>
                        <a:t> of Compromises”</a:t>
                      </a:r>
                      <a:endParaRPr lang="en-US" sz="1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1999" y="6299139"/>
            <a:ext cx="8084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FFFF"/>
                </a:solidFill>
                <a:latin typeface="Arial" charset="0"/>
              </a:rPr>
              <a:t>Objective:  </a:t>
            </a:r>
            <a:r>
              <a:rPr lang="en-US" altLang="en-US" b="1" dirty="0" smtClean="0">
                <a:solidFill>
                  <a:srgbClr val="FFFFFF"/>
                </a:solidFill>
                <a:latin typeface="Arial" charset="0"/>
              </a:rPr>
              <a:t>Describe the compromises of the Constitutional Convention.</a:t>
            </a:r>
            <a:endParaRPr lang="en-US" altLang="en-US" b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Constitutional Compromises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" y="1033463"/>
            <a:ext cx="8540750" cy="454501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sz="2800" b="1">
                <a:solidFill>
                  <a:srgbClr val="FF0000"/>
                </a:solidFill>
              </a:rPr>
              <a:t>The Connecticut Compromise</a:t>
            </a:r>
            <a:r>
              <a:rPr lang="en-US" altLang="en-US" sz="2800"/>
              <a:t> </a:t>
            </a:r>
          </a:p>
          <a:p>
            <a:pPr marL="457200" lvl="1" indent="7938">
              <a:lnSpc>
                <a:spcPct val="90000"/>
              </a:lnSpc>
            </a:pPr>
            <a:r>
              <a:rPr lang="en-US" altLang="en-US" sz="2400"/>
              <a:t>Delegates agreed on a bicameral Congress, one segment with equal representation for States, and the other with representation proportionate to the States’ populations.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US" altLang="en-US" sz="2800" b="1">
                <a:solidFill>
                  <a:schemeClr val="bg1"/>
                </a:solidFill>
              </a:rPr>
              <a:t>The Three-Fifths Compromise</a:t>
            </a:r>
            <a:endParaRPr lang="en-US" altLang="en-US" sz="2800"/>
          </a:p>
          <a:p>
            <a:pPr marL="457200" lvl="1" indent="7938">
              <a:lnSpc>
                <a:spcPct val="90000"/>
              </a:lnSpc>
            </a:pPr>
            <a:r>
              <a:rPr lang="en-US" altLang="en-US" sz="2400"/>
              <a:t>The Framers decided to count a slave as three-fifths of a person when determining the population of a State.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altLang="en-US" sz="2800" b="1">
                <a:solidFill>
                  <a:schemeClr val="hlink"/>
                </a:solidFill>
              </a:rPr>
              <a:t>The Commerce and Slave Trade Compromise</a:t>
            </a:r>
            <a:endParaRPr lang="en-US" altLang="en-US" sz="2800"/>
          </a:p>
          <a:p>
            <a:pPr marL="457200" lvl="1" indent="7938">
              <a:lnSpc>
                <a:spcPct val="90000"/>
              </a:lnSpc>
            </a:pPr>
            <a:r>
              <a:rPr lang="en-US" altLang="en-US" sz="2400"/>
              <a:t>Congress was forbidden from taxing exported goods, and was not allowed to act on the slave trade for 20 years.</a:t>
            </a:r>
            <a:endParaRPr lang="en-US" altLang="en-US" sz="1600"/>
          </a:p>
        </p:txBody>
      </p:sp>
      <p:sp>
        <p:nvSpPr>
          <p:cNvPr id="400391" name="Rectangle 7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2, Section 4</a:t>
            </a:r>
            <a:endParaRPr lang="en-US" alt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0436" name="AutoShape 52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37" name="Text Box 5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0438" name="AutoShape 54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39" name="Text Box 5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0440" name="AutoShape 56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41" name="Text Box 5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  <p:sp>
        <p:nvSpPr>
          <p:cNvPr id="400442" name="AutoShape 58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749800" y="6297613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43" name="Text Box 5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851400" y="6300788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5</a:t>
            </a:r>
          </a:p>
        </p:txBody>
      </p:sp>
      <p:sp>
        <p:nvSpPr>
          <p:cNvPr id="400444" name="AutoShape 60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00445" name="AutoShape 61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30443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 autoUpdateAnimBg="0"/>
      <p:bldP spid="400387" grpId="0" build="p" bldLvl="2" autoUpdateAnimBg="0"/>
    </p:bld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H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PHTemplate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Template.PP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497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14_TP030004031</vt:lpstr>
      <vt:lpstr>1_PHTemplate</vt:lpstr>
      <vt:lpstr>12_TP030004031</vt:lpstr>
      <vt:lpstr>Default Design</vt:lpstr>
      <vt:lpstr>1_Default Design</vt:lpstr>
      <vt:lpstr>Picture</vt:lpstr>
      <vt:lpstr>Wednesday January 21, 2015 Mr. Goblirsch – American Government</vt:lpstr>
      <vt:lpstr>CREATING THE CONSTITUTION</vt:lpstr>
      <vt:lpstr>Constitutional Convention</vt:lpstr>
      <vt:lpstr>Agreements at the  Constitutional Convention</vt:lpstr>
      <vt:lpstr>Different Constitutional Plans</vt:lpstr>
      <vt:lpstr>Constitutional Convention</vt:lpstr>
      <vt:lpstr>Constitutional Compromises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27</cp:revision>
  <dcterms:created xsi:type="dcterms:W3CDTF">2013-08-14T05:03:00Z</dcterms:created>
  <dcterms:modified xsi:type="dcterms:W3CDTF">2015-01-21T23:09:27Z</dcterms:modified>
</cp:coreProperties>
</file>