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handoutMasterIdLst>
    <p:handoutMasterId r:id="rId19"/>
  </p:handoutMasterIdLst>
  <p:sldIdLst>
    <p:sldId id="265" r:id="rId4"/>
    <p:sldId id="269" r:id="rId5"/>
    <p:sldId id="270" r:id="rId6"/>
    <p:sldId id="271" r:id="rId7"/>
    <p:sldId id="272" r:id="rId8"/>
    <p:sldId id="273" r:id="rId9"/>
    <p:sldId id="274" r:id="rId10"/>
    <p:sldId id="275" r:id="rId11"/>
    <p:sldId id="276" r:id="rId12"/>
    <p:sldId id="277" r:id="rId13"/>
    <p:sldId id="278" r:id="rId14"/>
    <p:sldId id="279" r:id="rId15"/>
    <p:sldId id="282" r:id="rId16"/>
    <p:sldId id="267" r:id="rId17"/>
    <p:sldId id="281" r:id="rId1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64B7F5D4-BE42-471F-917C-E85B3188C823}" type="datetimeFigureOut">
              <a:rPr lang="en-US" smtClean="0"/>
              <a:t>9/4/2014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4430D06A-A26B-454F-AF55-8852E080A38D}" type="slidenum">
              <a:rPr lang="en-US" smtClean="0"/>
              <a:t>‹#›</a:t>
            </a:fld>
            <a:endParaRPr lang="en-US"/>
          </a:p>
        </p:txBody>
      </p:sp>
    </p:spTree>
    <p:extLst>
      <p:ext uri="{BB962C8B-B14F-4D97-AF65-F5344CB8AC3E}">
        <p14:creationId xmlns:p14="http://schemas.microsoft.com/office/powerpoint/2010/main" val="14162640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9/4/2014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248648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9/4/2014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112033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9/4/2014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64531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73F507D-E651-40AE-A3AC-E1DE559A4805}" type="datetimeFigureOut">
              <a:rPr lang="en-US"/>
              <a:pPr>
                <a:defRPr/>
              </a:pPr>
              <a:t>9/4/2014</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F484376-DD06-4C25-98EC-28D88D9E8534}" type="slidenum">
              <a:rPr lang="en-US"/>
              <a:pPr>
                <a:defRPr/>
              </a:pPr>
              <a:t>‹#›</a:t>
            </a:fld>
            <a:endParaRPr lang="en-US" dirty="0"/>
          </a:p>
        </p:txBody>
      </p:sp>
    </p:spTree>
    <p:extLst>
      <p:ext uri="{BB962C8B-B14F-4D97-AF65-F5344CB8AC3E}">
        <p14:creationId xmlns:p14="http://schemas.microsoft.com/office/powerpoint/2010/main" val="171379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C02F4850-BE0A-4B61-898D-B22427F48338}" type="datetimeFigureOut">
              <a:rPr lang="en-US"/>
              <a:pPr>
                <a:defRPr/>
              </a:pPr>
              <a:t>9/4/2014</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F63082D-981C-4349-9177-02D4BF4372B9}" type="slidenum">
              <a:rPr lang="en-US"/>
              <a:pPr>
                <a:defRPr/>
              </a:pPr>
              <a:t>‹#›</a:t>
            </a:fld>
            <a:endParaRPr lang="en-US" dirty="0"/>
          </a:p>
        </p:txBody>
      </p:sp>
    </p:spTree>
    <p:extLst>
      <p:ext uri="{BB962C8B-B14F-4D97-AF65-F5344CB8AC3E}">
        <p14:creationId xmlns:p14="http://schemas.microsoft.com/office/powerpoint/2010/main" val="136943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3160DA1-40BB-4C98-9022-44477851156B}" type="datetimeFigureOut">
              <a:rPr lang="en-US"/>
              <a:pPr>
                <a:defRPr/>
              </a:pPr>
              <a:t>9/4/2014</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6CB5F3A-2935-43BD-8D3A-C88391E51CB8}" type="slidenum">
              <a:rPr lang="en-US"/>
              <a:pPr>
                <a:defRPr/>
              </a:pPr>
              <a:t>‹#›</a:t>
            </a:fld>
            <a:endParaRPr lang="en-US" dirty="0"/>
          </a:p>
        </p:txBody>
      </p:sp>
    </p:spTree>
    <p:extLst>
      <p:ext uri="{BB962C8B-B14F-4D97-AF65-F5344CB8AC3E}">
        <p14:creationId xmlns:p14="http://schemas.microsoft.com/office/powerpoint/2010/main" val="2208628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B9AF503-857B-4A75-A5BC-3FC27FCEDA0C}" type="datetimeFigureOut">
              <a:rPr lang="en-US"/>
              <a:pPr>
                <a:defRPr/>
              </a:pPr>
              <a:t>9/4/2014</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9FD616F-0A8A-4FFB-93A4-9CA778BD9F44}" type="slidenum">
              <a:rPr lang="en-US"/>
              <a:pPr>
                <a:defRPr/>
              </a:pPr>
              <a:t>‹#›</a:t>
            </a:fld>
            <a:endParaRPr lang="en-US" dirty="0"/>
          </a:p>
        </p:txBody>
      </p:sp>
    </p:spTree>
    <p:extLst>
      <p:ext uri="{BB962C8B-B14F-4D97-AF65-F5344CB8AC3E}">
        <p14:creationId xmlns:p14="http://schemas.microsoft.com/office/powerpoint/2010/main" val="306928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2DCEA7E-8279-413F-944F-78B4326F17B7}" type="datetimeFigureOut">
              <a:rPr lang="en-US"/>
              <a:pPr>
                <a:defRPr/>
              </a:pPr>
              <a:t>9/4/2014</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ABB29A5-FC06-4A0B-873D-0109591052BE}" type="slidenum">
              <a:rPr lang="en-US"/>
              <a:pPr>
                <a:defRPr/>
              </a:pPr>
              <a:t>‹#›</a:t>
            </a:fld>
            <a:endParaRPr lang="en-US" dirty="0"/>
          </a:p>
        </p:txBody>
      </p:sp>
    </p:spTree>
    <p:extLst>
      <p:ext uri="{BB962C8B-B14F-4D97-AF65-F5344CB8AC3E}">
        <p14:creationId xmlns:p14="http://schemas.microsoft.com/office/powerpoint/2010/main" val="311817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178B194-7421-4AF4-9838-29C4A85F423C}" type="datetimeFigureOut">
              <a:rPr lang="en-US"/>
              <a:pPr>
                <a:defRPr/>
              </a:pPr>
              <a:t>9/4/2014</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5EBA4F9-0893-45BB-802E-6717644CC6E8}" type="slidenum">
              <a:rPr lang="en-US"/>
              <a:pPr>
                <a:defRPr/>
              </a:pPr>
              <a:t>‹#›</a:t>
            </a:fld>
            <a:endParaRPr lang="en-US" dirty="0"/>
          </a:p>
        </p:txBody>
      </p:sp>
    </p:spTree>
    <p:extLst>
      <p:ext uri="{BB962C8B-B14F-4D97-AF65-F5344CB8AC3E}">
        <p14:creationId xmlns:p14="http://schemas.microsoft.com/office/powerpoint/2010/main" val="1000225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2000F27-0180-4C1B-887F-A9959975FEBA}" type="datetimeFigureOut">
              <a:rPr lang="en-US"/>
              <a:pPr>
                <a:defRPr/>
              </a:pPr>
              <a:t>9/4/2014</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BB3057D-CC83-4F63-A26D-F4B3EE601F01}" type="slidenum">
              <a:rPr lang="en-US"/>
              <a:pPr>
                <a:defRPr/>
              </a:pPr>
              <a:t>‹#›</a:t>
            </a:fld>
            <a:endParaRPr lang="en-US" dirty="0"/>
          </a:p>
        </p:txBody>
      </p:sp>
    </p:spTree>
    <p:extLst>
      <p:ext uri="{BB962C8B-B14F-4D97-AF65-F5344CB8AC3E}">
        <p14:creationId xmlns:p14="http://schemas.microsoft.com/office/powerpoint/2010/main" val="235659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C9B5091-EC5D-4349-8F7F-F6FCAAFCB5CC}" type="datetimeFigureOut">
              <a:rPr lang="en-US"/>
              <a:pPr>
                <a:defRPr/>
              </a:pPr>
              <a:t>9/4/2014</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6A6F1CF-F5BD-4FAF-8D24-784B46D9AA12}" type="slidenum">
              <a:rPr lang="en-US"/>
              <a:pPr>
                <a:defRPr/>
              </a:pPr>
              <a:t>‹#›</a:t>
            </a:fld>
            <a:endParaRPr lang="en-US" dirty="0"/>
          </a:p>
        </p:txBody>
      </p:sp>
    </p:spTree>
    <p:extLst>
      <p:ext uri="{BB962C8B-B14F-4D97-AF65-F5344CB8AC3E}">
        <p14:creationId xmlns:p14="http://schemas.microsoft.com/office/powerpoint/2010/main" val="90767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9/4/2014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281972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ACB98F7-44FE-47F7-9872-A9AD129FF740}" type="datetimeFigureOut">
              <a:rPr lang="en-US"/>
              <a:pPr>
                <a:defRPr/>
              </a:pPr>
              <a:t>9/4/2014</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0678BB5-6ABF-43DB-8100-3E3B467A6C62}" type="slidenum">
              <a:rPr lang="en-US"/>
              <a:pPr>
                <a:defRPr/>
              </a:pPr>
              <a:t>‹#›</a:t>
            </a:fld>
            <a:endParaRPr lang="en-US" dirty="0"/>
          </a:p>
        </p:txBody>
      </p:sp>
    </p:spTree>
    <p:extLst>
      <p:ext uri="{BB962C8B-B14F-4D97-AF65-F5344CB8AC3E}">
        <p14:creationId xmlns:p14="http://schemas.microsoft.com/office/powerpoint/2010/main" val="196021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1190557-75AF-4AA3-B9FE-E37866DE3F76}" type="datetimeFigureOut">
              <a:rPr lang="en-US"/>
              <a:pPr>
                <a:defRPr/>
              </a:pPr>
              <a:t>9/4/2014</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F571208-226D-4539-87F1-99033E0634C0}" type="slidenum">
              <a:rPr lang="en-US"/>
              <a:pPr>
                <a:defRPr/>
              </a:pPr>
              <a:t>‹#›</a:t>
            </a:fld>
            <a:endParaRPr lang="en-US" dirty="0"/>
          </a:p>
        </p:txBody>
      </p:sp>
    </p:spTree>
    <p:extLst>
      <p:ext uri="{BB962C8B-B14F-4D97-AF65-F5344CB8AC3E}">
        <p14:creationId xmlns:p14="http://schemas.microsoft.com/office/powerpoint/2010/main" val="3874619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3E8733B-0232-468B-9D44-D4926DF7BBCF}" type="datetimeFigureOut">
              <a:rPr lang="en-US"/>
              <a:pPr>
                <a:defRPr/>
              </a:pPr>
              <a:t>9/4/2014</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2DAA8A5-1682-4F05-9B9F-96746C2AD55C}" type="slidenum">
              <a:rPr lang="en-US"/>
              <a:pPr>
                <a:defRPr/>
              </a:pPr>
              <a:t>‹#›</a:t>
            </a:fld>
            <a:endParaRPr lang="en-US" dirty="0"/>
          </a:p>
        </p:txBody>
      </p:sp>
    </p:spTree>
    <p:extLst>
      <p:ext uri="{BB962C8B-B14F-4D97-AF65-F5344CB8AC3E}">
        <p14:creationId xmlns:p14="http://schemas.microsoft.com/office/powerpoint/2010/main" val="69043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119847-9F9B-4146-8461-B1EA5692BC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E5F58C-75E9-4FAE-9685-4231D08E59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8232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311C9E-4DC2-458F-A0D1-D9597CDAF6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8460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D27AD-7292-4DB7-A29E-E09E3977AE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07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109A441-F7F6-473C-86C3-6BAE64611F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029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71BE08D-0FD6-4D9A-A436-8E49B7BED9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589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4B8ED9-6B47-4999-B279-581EC94C8C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79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9/4/2014</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3301053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D28FA1-A718-4A09-80AD-4D88B2049B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0384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A984427-0D29-44F6-97ED-DA458EABC8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731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8925FD-F401-4F2C-8658-8B83E127DF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888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B9478C-9DC9-476C-88AB-60101EBD82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287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A6B77E-50A1-411E-9E9A-9572EE447F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47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9/4/2014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217741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9/4/2014</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142199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9/4/2014</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390134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9/4/2014</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38166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9/4/2014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381098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9/4/2014</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199594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pPr>
                <a:defRPr/>
              </a:pPr>
              <a:t>9/4/2014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pPr>
                <a:defRPr/>
              </a:pPr>
              <a:t>‹#›</a:t>
            </a:fld>
            <a:endParaRPr lang="en-US"/>
          </a:p>
        </p:txBody>
      </p:sp>
    </p:spTree>
    <p:extLst>
      <p:ext uri="{BB962C8B-B14F-4D97-AF65-F5344CB8AC3E}">
        <p14:creationId xmlns:p14="http://schemas.microsoft.com/office/powerpoint/2010/main" val="2702680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9C01C98-5DC9-4A4C-A1F1-D7712020B5D8}" type="datetimeFigureOut">
              <a:rPr lang="en-US"/>
              <a:pPr>
                <a:defRPr/>
              </a:pPr>
              <a:t>9/4/2014</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46E410-A00F-4B19-8964-9459375147D6}" type="slidenum">
              <a:rPr lang="en-US"/>
              <a:pPr>
                <a:defRPr/>
              </a:pPr>
              <a:t>‹#›</a:t>
            </a:fld>
            <a:endParaRPr lang="en-US" dirty="0"/>
          </a:p>
        </p:txBody>
      </p:sp>
    </p:spTree>
    <p:extLst>
      <p:ext uri="{BB962C8B-B14F-4D97-AF65-F5344CB8AC3E}">
        <p14:creationId xmlns:p14="http://schemas.microsoft.com/office/powerpoint/2010/main" val="469908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C98447C-42FE-4A03-9F32-1637337E93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83799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4.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4.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techspend.com/live/images/black_business_techspend.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4.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Thursday September 4, 2014</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400" b="1" dirty="0" smtClean="0">
                <a:solidFill>
                  <a:schemeClr val="tx2"/>
                </a:solidFill>
              </a:rPr>
              <a:t>OBJECTIVE – </a:t>
            </a:r>
            <a:r>
              <a:rPr lang="en-US" sz="2400" b="1" u="sng" dirty="0" smtClean="0">
                <a:solidFill>
                  <a:schemeClr val="tx2"/>
                </a:solidFill>
              </a:rPr>
              <a:t>S</a:t>
            </a:r>
            <a:r>
              <a:rPr lang="en-US" sz="2400" b="1" dirty="0" smtClean="0">
                <a:solidFill>
                  <a:schemeClr val="tx2"/>
                </a:solidFill>
              </a:rPr>
              <a:t>tudents </a:t>
            </a:r>
            <a:r>
              <a:rPr lang="en-US" sz="2400" b="1" u="sng" dirty="0" smtClean="0">
                <a:solidFill>
                  <a:schemeClr val="tx2"/>
                </a:solidFill>
              </a:rPr>
              <a:t>W</a:t>
            </a:r>
            <a:r>
              <a:rPr lang="en-US" sz="2400" b="1" dirty="0" smtClean="0">
                <a:solidFill>
                  <a:schemeClr val="tx2"/>
                </a:solidFill>
              </a:rPr>
              <a:t>ill </a:t>
            </a:r>
            <a:r>
              <a:rPr lang="en-US" sz="2400" b="1" u="sng" dirty="0" smtClean="0">
                <a:solidFill>
                  <a:schemeClr val="tx2"/>
                </a:solidFill>
              </a:rPr>
              <a:t>B</a:t>
            </a:r>
            <a:r>
              <a:rPr lang="en-US" sz="2400" b="1" dirty="0" smtClean="0">
                <a:solidFill>
                  <a:schemeClr val="tx2"/>
                </a:solidFill>
              </a:rPr>
              <a:t>e </a:t>
            </a:r>
            <a:r>
              <a:rPr lang="en-US" sz="2400" b="1" u="sng" dirty="0" smtClean="0">
                <a:solidFill>
                  <a:schemeClr val="tx2"/>
                </a:solidFill>
              </a:rPr>
              <a:t>A</a:t>
            </a:r>
            <a:r>
              <a:rPr lang="en-US" sz="2400" b="1" dirty="0" smtClean="0">
                <a:solidFill>
                  <a:schemeClr val="tx2"/>
                </a:solidFill>
              </a:rPr>
              <a:t>ble </a:t>
            </a:r>
            <a:r>
              <a:rPr lang="en-US" sz="2400" b="1" u="sng" dirty="0" smtClean="0">
                <a:solidFill>
                  <a:schemeClr val="tx2"/>
                </a:solidFill>
              </a:rPr>
              <a:t>T</a:t>
            </a:r>
            <a:r>
              <a:rPr lang="en-US" sz="2400" b="1" dirty="0" smtClean="0">
                <a:solidFill>
                  <a:schemeClr val="tx2"/>
                </a:solidFill>
              </a:rPr>
              <a:t>o – SWBAT:</a:t>
            </a:r>
            <a:endParaRPr lang="en-US" sz="2400" dirty="0"/>
          </a:p>
          <a:p>
            <a:pPr marL="609600" indent="-609600">
              <a:spcBef>
                <a:spcPct val="0"/>
              </a:spcBef>
              <a:buFontTx/>
              <a:buNone/>
              <a:defRPr/>
            </a:pPr>
            <a:r>
              <a:rPr lang="en-US" sz="2000" dirty="0" smtClean="0"/>
              <a:t> - </a:t>
            </a:r>
            <a:r>
              <a:rPr lang="en-US" sz="2000" dirty="0" smtClean="0"/>
              <a:t>Explain the basic principles, the role of the consumer, and the role of the government in the American free enterprise system</a:t>
            </a:r>
            <a:r>
              <a:rPr lang="en-US" sz="2000" dirty="0" smtClean="0"/>
              <a:t>.</a:t>
            </a:r>
            <a:endParaRPr lang="en-US" sz="2000" dirty="0" smtClean="0"/>
          </a:p>
          <a:p>
            <a:pPr marL="609600" indent="-609600">
              <a:spcBef>
                <a:spcPct val="0"/>
              </a:spcBef>
              <a:defRPr/>
            </a:pPr>
            <a:endParaRPr lang="en-US" sz="2000" b="1" dirty="0" smtClean="0">
              <a:solidFill>
                <a:srgbClr val="FF0000"/>
              </a:solidFill>
            </a:endParaRPr>
          </a:p>
          <a:p>
            <a:pPr marL="609600" indent="-609600">
              <a:spcBef>
                <a:spcPct val="0"/>
              </a:spcBef>
              <a:buFontTx/>
              <a:buNone/>
              <a:defRPr/>
            </a:pPr>
            <a:r>
              <a:rPr lang="en-US" sz="2400" b="1" dirty="0" smtClean="0">
                <a:solidFill>
                  <a:srgbClr val="FF0000"/>
                </a:solidFill>
              </a:rPr>
              <a:t>AGENDA:</a:t>
            </a:r>
            <a:endParaRPr lang="en-US" sz="2000" dirty="0" smtClean="0"/>
          </a:p>
          <a:p>
            <a:pPr marL="609600" indent="-609600">
              <a:spcBef>
                <a:spcPct val="0"/>
              </a:spcBef>
              <a:buFontTx/>
              <a:buAutoNum type="arabicParenR"/>
              <a:defRPr/>
            </a:pPr>
            <a:r>
              <a:rPr lang="en-US" sz="2000" dirty="0" smtClean="0"/>
              <a:t>WARM-UP: </a:t>
            </a:r>
            <a:r>
              <a:rPr lang="en-US" sz="2000" dirty="0" smtClean="0"/>
              <a:t>“Land of Opportunity” Journal</a:t>
            </a:r>
            <a:endParaRPr lang="en-US" sz="2000" dirty="0" smtClean="0"/>
          </a:p>
          <a:p>
            <a:pPr marL="609600" indent="-609600">
              <a:spcBef>
                <a:spcPct val="0"/>
              </a:spcBef>
              <a:buFontTx/>
              <a:buAutoNum type="arabicParenR"/>
              <a:defRPr/>
            </a:pPr>
            <a:r>
              <a:rPr lang="en-US" sz="2000" dirty="0" smtClean="0"/>
              <a:t>INSTRUCTION: American Free Enterprise System</a:t>
            </a:r>
          </a:p>
          <a:p>
            <a:pPr marL="609600" indent="-609600">
              <a:spcBef>
                <a:spcPct val="0"/>
              </a:spcBef>
              <a:buFontTx/>
              <a:buAutoNum type="arabicParenR"/>
              <a:defRPr/>
            </a:pPr>
            <a:r>
              <a:rPr lang="en-US" sz="2000" dirty="0" smtClean="0"/>
              <a:t>Finish Designing An Economic System PRESENTATIONS</a:t>
            </a:r>
          </a:p>
          <a:p>
            <a:pPr marL="609600" indent="-609600">
              <a:spcBef>
                <a:spcPct val="0"/>
              </a:spcBef>
              <a:buFontTx/>
              <a:buAutoNum type="arabicParenR"/>
              <a:defRPr/>
            </a:pPr>
            <a:r>
              <a:rPr lang="en-US" sz="2000" dirty="0" smtClean="0"/>
              <a:t>ACTIVITY: The DOW Stock Simulation Week 3</a:t>
            </a:r>
          </a:p>
          <a:p>
            <a:pPr marL="609600" indent="-609600">
              <a:spcBef>
                <a:spcPct val="0"/>
              </a:spcBef>
              <a:buFontTx/>
              <a:buAutoNum type="arabicParenR"/>
              <a:defRPr/>
            </a:pPr>
            <a:r>
              <a:rPr lang="en-US" sz="2000" dirty="0" smtClean="0"/>
              <a:t>CLOSURE: </a:t>
            </a:r>
            <a:r>
              <a:rPr lang="en-US" sz="2000" dirty="0" smtClean="0"/>
              <a:t>Chapter 3-1 Vocab Boxes</a:t>
            </a:r>
            <a:endParaRPr lang="en-US" sz="2000" dirty="0" smtClean="0"/>
          </a:p>
          <a:p>
            <a:pPr marL="0" indent="0">
              <a:spcBef>
                <a:spcPct val="0"/>
              </a:spcBef>
              <a:buNone/>
              <a:defRPr/>
            </a:pPr>
            <a:endParaRPr lang="en-US" sz="2000" b="1" dirty="0" smtClean="0">
              <a:solidFill>
                <a:schemeClr val="bg1">
                  <a:lumMod val="50000"/>
                </a:schemeClr>
              </a:solidFill>
            </a:endParaRPr>
          </a:p>
          <a:p>
            <a:pPr marL="0" indent="0">
              <a:spcBef>
                <a:spcPct val="0"/>
              </a:spcBef>
              <a:buNone/>
              <a:defRPr/>
            </a:pPr>
            <a:r>
              <a:rPr lang="en-US" sz="2000" b="1" dirty="0" smtClean="0">
                <a:solidFill>
                  <a:schemeClr val="bg1">
                    <a:lumMod val="50000"/>
                  </a:schemeClr>
                </a:solidFill>
              </a:rPr>
              <a:t>***HW – Current Events Article #1 DUE THURSDAY 9/11***</a:t>
            </a:r>
          </a:p>
          <a:p>
            <a:pPr marL="0" indent="0">
              <a:spcBef>
                <a:spcPct val="0"/>
              </a:spcBef>
              <a:buFont typeface="Arial" charset="0"/>
              <a:buNone/>
              <a:defRPr/>
            </a:pPr>
            <a:endParaRPr lang="en-US" sz="2000" b="1" dirty="0" smtClean="0"/>
          </a:p>
          <a:p>
            <a:pPr marL="609600" indent="-609600">
              <a:spcBef>
                <a:spcPct val="0"/>
              </a:spcBef>
              <a:buFontTx/>
              <a:buNone/>
              <a:defRPr/>
            </a:pPr>
            <a:r>
              <a:rPr lang="en-US" sz="2400" b="1" dirty="0" smtClean="0">
                <a:solidFill>
                  <a:schemeClr val="tx2"/>
                </a:solidFill>
              </a:rPr>
              <a:t>“Land of Opportunity” Journal WARM-UP</a:t>
            </a:r>
            <a:r>
              <a:rPr lang="en-US" sz="24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None/>
              <a:defRPr/>
            </a:pPr>
            <a:r>
              <a:rPr lang="en-US" sz="2400" dirty="0" smtClean="0"/>
              <a:t>***5 minutes***</a:t>
            </a:r>
          </a:p>
          <a:p>
            <a:pPr marL="0" indent="0">
              <a:spcBef>
                <a:spcPct val="0"/>
              </a:spcBef>
              <a:buNone/>
              <a:defRPr/>
            </a:pPr>
            <a:r>
              <a:rPr lang="en-US" sz="2400" dirty="0" smtClean="0"/>
              <a:t>Write a ½ page journal entry on the topic below:</a:t>
            </a:r>
            <a:endParaRPr lang="en-US" sz="2400" dirty="0" smtClean="0"/>
          </a:p>
          <a:p>
            <a:pPr marL="0" lvl="0" indent="0">
              <a:buNone/>
            </a:pPr>
            <a:r>
              <a:rPr lang="en-US" sz="2100" dirty="0" smtClean="0">
                <a:solidFill>
                  <a:prstClr val="black"/>
                </a:solidFill>
              </a:rPr>
              <a:t>	For centuries, America has often been referred to as the “land of 	opportunity.”  Explain in your own words 1) what you think this 	means, 2) why you think America is called that, and 3) an at least 	one example to demonstrate this.</a:t>
            </a:r>
            <a:endParaRPr lang="en-US" sz="2400" dirty="0" smtClean="0"/>
          </a:p>
        </p:txBody>
      </p:sp>
    </p:spTree>
    <p:extLst>
      <p:ext uri="{BB962C8B-B14F-4D97-AF65-F5344CB8AC3E}">
        <p14:creationId xmlns:p14="http://schemas.microsoft.com/office/powerpoint/2010/main" val="3250305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r>
              <a:rPr lang="en-US" altLang="en-US" b="1" u="sng">
                <a:solidFill>
                  <a:srgbClr val="FF0000"/>
                </a:solidFill>
              </a:rPr>
              <a:t>The Role of the Consumer</a:t>
            </a:r>
          </a:p>
        </p:txBody>
      </p:sp>
      <p:sp>
        <p:nvSpPr>
          <p:cNvPr id="9219" name="Rectangle 3"/>
          <p:cNvSpPr>
            <a:spLocks noGrp="1" noChangeArrowheads="1"/>
          </p:cNvSpPr>
          <p:nvPr>
            <p:ph type="body" sz="half" idx="1"/>
          </p:nvPr>
        </p:nvSpPr>
        <p:spPr>
          <a:xfrm>
            <a:off x="304800" y="1371600"/>
            <a:ext cx="4572000" cy="4724400"/>
          </a:xfrm>
        </p:spPr>
        <p:txBody>
          <a:bodyPr/>
          <a:lstStyle/>
          <a:p>
            <a:pPr>
              <a:buFontTx/>
              <a:buNone/>
            </a:pPr>
            <a:r>
              <a:rPr lang="en-US" altLang="en-US" sz="2800">
                <a:sym typeface="Wingdings" pitchFamily="2" charset="2"/>
              </a:rPr>
              <a:t> </a:t>
            </a:r>
            <a:r>
              <a:rPr lang="en-US" altLang="en-US"/>
              <a:t>Consumers make their desires known through purchases</a:t>
            </a:r>
          </a:p>
          <a:p>
            <a:pPr>
              <a:buFontTx/>
              <a:buNone/>
            </a:pPr>
            <a:endParaRPr lang="en-US" altLang="en-US" sz="2800">
              <a:sym typeface="Wingdings" pitchFamily="2" charset="2"/>
            </a:endParaRPr>
          </a:p>
          <a:p>
            <a:pPr>
              <a:buFontTx/>
              <a:buNone/>
            </a:pPr>
            <a:r>
              <a:rPr lang="en-US" altLang="en-US" sz="2800">
                <a:sym typeface="Wingdings" pitchFamily="2" charset="2"/>
              </a:rPr>
              <a:t></a:t>
            </a:r>
            <a:r>
              <a:rPr lang="en-US" altLang="en-US"/>
              <a:t> Tells Producers:</a:t>
            </a:r>
          </a:p>
          <a:p>
            <a:pPr>
              <a:buFontTx/>
              <a:buNone/>
            </a:pPr>
            <a:r>
              <a:rPr lang="en-US" altLang="en-US"/>
              <a:t>	</a:t>
            </a:r>
            <a:r>
              <a:rPr lang="en-US" altLang="en-US">
                <a:sym typeface="Wingdings" pitchFamily="2" charset="2"/>
              </a:rPr>
              <a:t> </a:t>
            </a:r>
            <a:r>
              <a:rPr lang="en-US" altLang="en-US"/>
              <a:t>What to produce</a:t>
            </a:r>
          </a:p>
          <a:p>
            <a:pPr>
              <a:buFontTx/>
              <a:buNone/>
            </a:pPr>
            <a:r>
              <a:rPr lang="en-US" altLang="en-US"/>
              <a:t>	 </a:t>
            </a:r>
            <a:r>
              <a:rPr lang="en-US" altLang="en-US">
                <a:sym typeface="Wingdings" pitchFamily="2" charset="2"/>
              </a:rPr>
              <a:t></a:t>
            </a:r>
            <a:r>
              <a:rPr lang="en-US" altLang="en-US"/>
              <a:t> How much to produce</a:t>
            </a:r>
          </a:p>
        </p:txBody>
      </p:sp>
      <p:pic>
        <p:nvPicPr>
          <p:cNvPr id="9222" name="Picture 6" descr="http://www.apple.com/ipod/gallery/images/ipod03_20060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78225" cy="2235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fr.gizmodo.com/sony%20%20ps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447925" cy="273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2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914400"/>
          </a:xfrm>
          <a:ln/>
          <a:extLst>
            <a:ext uri="{91240B29-F687-4F45-9708-019B960494DF}">
              <a14:hiddenLine xmlns:a14="http://schemas.microsoft.com/office/drawing/2010/main" w="9525">
                <a:solidFill>
                  <a:srgbClr val="000099"/>
                </a:solidFill>
                <a:miter lim="800000"/>
                <a:headEnd/>
                <a:tailEnd/>
              </a14:hiddenLine>
            </a:ext>
          </a:extLst>
        </p:spPr>
        <p:txBody>
          <a:bodyPr/>
          <a:lstStyle/>
          <a:p>
            <a:r>
              <a:rPr lang="en-US" altLang="en-US" b="1" u="sng">
                <a:solidFill>
                  <a:srgbClr val="FF0000"/>
                </a:solidFill>
              </a:rPr>
              <a:t>The Role of the Government</a:t>
            </a:r>
          </a:p>
        </p:txBody>
      </p:sp>
      <p:sp>
        <p:nvSpPr>
          <p:cNvPr id="10243" name="Rectangle 3"/>
          <p:cNvSpPr>
            <a:spLocks noGrp="1" noChangeArrowheads="1"/>
          </p:cNvSpPr>
          <p:nvPr>
            <p:ph type="body" sz="half" idx="1"/>
          </p:nvPr>
        </p:nvSpPr>
        <p:spPr>
          <a:xfrm>
            <a:off x="381000" y="1600200"/>
            <a:ext cx="4419600" cy="3276600"/>
          </a:xfrm>
        </p:spPr>
        <p:txBody>
          <a:bodyPr/>
          <a:lstStyle/>
          <a:p>
            <a:pPr>
              <a:buFont typeface="Wingdings" pitchFamily="2" charset="2"/>
              <a:buChar char="Ø"/>
            </a:pPr>
            <a:r>
              <a:rPr lang="en-US" altLang="en-US" b="1"/>
              <a:t>Educate Consumers</a:t>
            </a:r>
          </a:p>
          <a:p>
            <a:pPr lvl="1">
              <a:buFont typeface="Wingdings" pitchFamily="2" charset="2"/>
              <a:buChar char="Ø"/>
            </a:pPr>
            <a:r>
              <a:rPr lang="en-US" altLang="en-US" b="1" i="1"/>
              <a:t>Public Disclosure laws</a:t>
            </a:r>
          </a:p>
          <a:p>
            <a:pPr lvl="1">
              <a:buFont typeface="Wingdings" pitchFamily="2" charset="2"/>
              <a:buNone/>
            </a:pPr>
            <a:endParaRPr lang="en-US" altLang="en-US" b="1" i="1"/>
          </a:p>
          <a:p>
            <a:pPr>
              <a:buFont typeface="Wingdings" pitchFamily="2" charset="2"/>
              <a:buChar char="Ø"/>
            </a:pPr>
            <a:r>
              <a:rPr lang="en-US" altLang="en-US" b="1"/>
              <a:t>Protect the Health, Welfare &amp; safety of Society</a:t>
            </a:r>
          </a:p>
        </p:txBody>
      </p:sp>
      <p:pic>
        <p:nvPicPr>
          <p:cNvPr id="10246" name="Picture 6" descr="http://www.labelsourceonline.co.uk/ProdImages/Page003/est1_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8194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kerriesmyres.typepad.com/photos/uncategorized/lab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95800"/>
            <a:ext cx="3371850" cy="201136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bmwworld.com/images/warning_coffee_m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2060575" cy="24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2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 calcmode="lin" valueType="num">
                                      <p:cBhvr additive="base">
                                        <p:cTn id="17"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685800"/>
          </a:xfrm>
        </p:spPr>
        <p:txBody>
          <a:bodyPr/>
          <a:lstStyle/>
          <a:p>
            <a:r>
              <a:rPr lang="en-US" altLang="en-US" b="1">
                <a:solidFill>
                  <a:srgbClr val="990099"/>
                </a:solidFill>
              </a:rPr>
              <a:t>Negative Effects of Regulation</a:t>
            </a:r>
          </a:p>
        </p:txBody>
      </p:sp>
      <p:sp>
        <p:nvSpPr>
          <p:cNvPr id="11267" name="Rectangle 3"/>
          <p:cNvSpPr>
            <a:spLocks noGrp="1" noChangeArrowheads="1"/>
          </p:cNvSpPr>
          <p:nvPr>
            <p:ph type="body" sz="half" idx="1"/>
          </p:nvPr>
        </p:nvSpPr>
        <p:spPr>
          <a:xfrm>
            <a:off x="304800" y="1371600"/>
            <a:ext cx="4267200" cy="2971800"/>
          </a:xfrm>
        </p:spPr>
        <p:txBody>
          <a:bodyPr/>
          <a:lstStyle/>
          <a:p>
            <a:pPr>
              <a:buFontTx/>
              <a:buNone/>
            </a:pPr>
            <a:r>
              <a:rPr lang="en-US" altLang="en-US">
                <a:sym typeface="Wingdings" pitchFamily="2" charset="2"/>
              </a:rPr>
              <a:t></a:t>
            </a:r>
            <a:r>
              <a:rPr lang="en-US" altLang="en-US"/>
              <a:t> Costs Businesses</a:t>
            </a:r>
          </a:p>
          <a:p>
            <a:pPr>
              <a:buFontTx/>
              <a:buNone/>
            </a:pPr>
            <a:r>
              <a:rPr lang="en-US" altLang="en-US">
                <a:sym typeface="Wingdings" pitchFamily="2" charset="2"/>
              </a:rPr>
              <a:t></a:t>
            </a:r>
            <a:r>
              <a:rPr lang="en-US" altLang="en-US"/>
              <a:t> Costs Consumers</a:t>
            </a:r>
          </a:p>
          <a:p>
            <a:pPr>
              <a:buFontTx/>
              <a:buNone/>
            </a:pPr>
            <a:endParaRPr lang="en-US" altLang="en-US" sz="2000"/>
          </a:p>
          <a:p>
            <a:pPr>
              <a:buFontTx/>
              <a:buNone/>
            </a:pPr>
            <a:r>
              <a:rPr lang="en-US" altLang="en-US">
                <a:sym typeface="Wingdings" pitchFamily="2" charset="2"/>
              </a:rPr>
              <a:t></a:t>
            </a:r>
            <a:r>
              <a:rPr lang="en-US" altLang="en-US"/>
              <a:t> Must establish a Cost Benefit Analysis</a:t>
            </a:r>
          </a:p>
        </p:txBody>
      </p:sp>
      <p:pic>
        <p:nvPicPr>
          <p:cNvPr id="11270" name="Picture 6" descr="http://www.consumeraffairs.com/news04/2005/images/gas_prices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29718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chryslandhotel.com/images/prices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62400"/>
            <a:ext cx="171291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images.newsfactor.com/images/id/5532/economy-inflation-nasdaq-wall_street-nyse_nf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3124200" cy="22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19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u="sng" dirty="0" smtClean="0"/>
              <a:t>GUIDED ACTIVITY:</a:t>
            </a:r>
            <a:br>
              <a:rPr lang="en-US" b="1" u="sng" dirty="0" smtClean="0"/>
            </a:br>
            <a:r>
              <a:rPr lang="en-US" b="1" u="sng" dirty="0" smtClean="0"/>
              <a:t>Tracking The DOW</a:t>
            </a:r>
            <a:endParaRPr lang="en-US" b="1" u="sng" dirty="0"/>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pPr marL="514350" indent="-514350">
              <a:buFont typeface="+mj-lt"/>
              <a:buAutoNum type="arabicParenR"/>
            </a:pPr>
            <a:r>
              <a:rPr lang="en-US" dirty="0" smtClean="0"/>
              <a:t>Locate your 5 stocks on The DOW handout.</a:t>
            </a:r>
          </a:p>
          <a:p>
            <a:pPr marL="514350" indent="-514350">
              <a:buFont typeface="+mj-lt"/>
              <a:buAutoNum type="arabicParenR"/>
            </a:pPr>
            <a:endParaRPr lang="en-US" dirty="0"/>
          </a:p>
          <a:p>
            <a:pPr marL="514350" indent="-514350">
              <a:buFont typeface="+mj-lt"/>
              <a:buAutoNum type="arabicParenR"/>
            </a:pPr>
            <a:r>
              <a:rPr lang="en-US" dirty="0" smtClean="0"/>
              <a:t>Locate the </a:t>
            </a:r>
            <a:r>
              <a:rPr lang="en-US" dirty="0" smtClean="0"/>
              <a:t>“</a:t>
            </a:r>
            <a:r>
              <a:rPr lang="en-US" dirty="0" smtClean="0"/>
              <a:t>Last Trade</a:t>
            </a:r>
            <a:r>
              <a:rPr lang="en-US" dirty="0" smtClean="0"/>
              <a:t>” </a:t>
            </a:r>
            <a:r>
              <a:rPr lang="en-US" dirty="0" smtClean="0"/>
              <a:t>for your 5 stocks.</a:t>
            </a:r>
          </a:p>
          <a:p>
            <a:pPr marL="514350" indent="-514350">
              <a:buFont typeface="+mj-lt"/>
              <a:buAutoNum type="arabicParenR"/>
            </a:pPr>
            <a:endParaRPr lang="en-US" dirty="0"/>
          </a:p>
          <a:p>
            <a:pPr marL="514350" indent="-514350">
              <a:buFont typeface="+mj-lt"/>
              <a:buAutoNum type="arabicParenR"/>
            </a:pPr>
            <a:r>
              <a:rPr lang="en-US" dirty="0" smtClean="0"/>
              <a:t>Multiply the </a:t>
            </a:r>
            <a:r>
              <a:rPr lang="en-US" dirty="0" smtClean="0"/>
              <a:t>“</a:t>
            </a:r>
            <a:r>
              <a:rPr lang="en-US" dirty="0" smtClean="0"/>
              <a:t>Last Trade</a:t>
            </a:r>
            <a:r>
              <a:rPr lang="en-US" dirty="0" smtClean="0"/>
              <a:t>” </a:t>
            </a:r>
            <a:r>
              <a:rPr lang="en-US" dirty="0" smtClean="0"/>
              <a:t>for your 1</a:t>
            </a:r>
            <a:r>
              <a:rPr lang="en-US" baseline="30000" dirty="0" smtClean="0"/>
              <a:t>st</a:t>
            </a:r>
            <a:r>
              <a:rPr lang="en-US" dirty="0" smtClean="0"/>
              <a:t> stock by the number of shares of it you own</a:t>
            </a:r>
          </a:p>
          <a:p>
            <a:pPr marL="914400" lvl="1" indent="-514350">
              <a:buFont typeface="Wingdings" panose="05000000000000000000" pitchFamily="2" charset="2"/>
              <a:buChar char="Ø"/>
            </a:pPr>
            <a:r>
              <a:rPr lang="en-US" u="sng" dirty="0" smtClean="0"/>
              <a:t>“Last Trade”</a:t>
            </a:r>
            <a:r>
              <a:rPr lang="en-US" dirty="0" smtClean="0"/>
              <a:t>   </a:t>
            </a:r>
            <a:r>
              <a:rPr lang="en-US" dirty="0" smtClean="0"/>
              <a:t>X   </a:t>
            </a:r>
            <a:r>
              <a:rPr lang="en-US" u="sng" dirty="0" smtClean="0"/>
              <a:t># of shares</a:t>
            </a:r>
            <a:r>
              <a:rPr lang="en-US" dirty="0" smtClean="0"/>
              <a:t>   =   </a:t>
            </a:r>
            <a:r>
              <a:rPr lang="en-US" u="sng" dirty="0" smtClean="0"/>
              <a:t>Worth Week 2</a:t>
            </a:r>
          </a:p>
          <a:p>
            <a:pPr marL="514350" lvl="0" indent="-514350">
              <a:buFont typeface="+mj-lt"/>
              <a:buAutoNum type="arabicParenR"/>
            </a:pPr>
            <a:endParaRPr lang="en-US" dirty="0" smtClean="0">
              <a:solidFill>
                <a:prstClr val="black"/>
              </a:solidFill>
            </a:endParaRPr>
          </a:p>
          <a:p>
            <a:pPr marL="514350" lvl="0" indent="-514350">
              <a:buFont typeface="+mj-lt"/>
              <a:buAutoNum type="arabicParenR"/>
            </a:pPr>
            <a:r>
              <a:rPr lang="en-US" dirty="0" smtClean="0">
                <a:solidFill>
                  <a:prstClr val="black"/>
                </a:solidFill>
              </a:rPr>
              <a:t>Repeat </a:t>
            </a:r>
            <a:r>
              <a:rPr lang="en-US" dirty="0">
                <a:solidFill>
                  <a:prstClr val="black"/>
                </a:solidFill>
              </a:rPr>
              <a:t>for 2</a:t>
            </a:r>
            <a:r>
              <a:rPr lang="en-US" baseline="30000" dirty="0">
                <a:solidFill>
                  <a:prstClr val="black"/>
                </a:solidFill>
              </a:rPr>
              <a:t>nd</a:t>
            </a:r>
            <a:r>
              <a:rPr lang="en-US" dirty="0">
                <a:solidFill>
                  <a:prstClr val="black"/>
                </a:solidFill>
              </a:rPr>
              <a:t>, 3</a:t>
            </a:r>
            <a:r>
              <a:rPr lang="en-US" baseline="30000" dirty="0">
                <a:solidFill>
                  <a:prstClr val="black"/>
                </a:solidFill>
              </a:rPr>
              <a:t>rd</a:t>
            </a:r>
            <a:r>
              <a:rPr lang="en-US" dirty="0">
                <a:solidFill>
                  <a:prstClr val="black"/>
                </a:solidFill>
              </a:rPr>
              <a:t>, 4</a:t>
            </a:r>
            <a:r>
              <a:rPr lang="en-US" baseline="30000" dirty="0">
                <a:solidFill>
                  <a:prstClr val="black"/>
                </a:solidFill>
              </a:rPr>
              <a:t>th</a:t>
            </a:r>
            <a:r>
              <a:rPr lang="en-US" dirty="0">
                <a:solidFill>
                  <a:prstClr val="black"/>
                </a:solidFill>
              </a:rPr>
              <a:t>, &amp; 5</a:t>
            </a:r>
            <a:r>
              <a:rPr lang="en-US" baseline="30000" dirty="0">
                <a:solidFill>
                  <a:prstClr val="black"/>
                </a:solidFill>
              </a:rPr>
              <a:t>th</a:t>
            </a:r>
            <a:r>
              <a:rPr lang="en-US" dirty="0">
                <a:solidFill>
                  <a:prstClr val="black"/>
                </a:solidFill>
              </a:rPr>
              <a:t> </a:t>
            </a:r>
            <a:r>
              <a:rPr lang="en-US" dirty="0" smtClean="0">
                <a:solidFill>
                  <a:prstClr val="black"/>
                </a:solidFill>
              </a:rPr>
              <a:t>stocks</a:t>
            </a:r>
            <a:endParaRPr lang="en-US" u="sng" dirty="0"/>
          </a:p>
          <a:p>
            <a:pPr marL="514350" lvl="0" indent="-514350">
              <a:buFont typeface="+mj-lt"/>
              <a:buAutoNum type="arabicParenR"/>
            </a:pPr>
            <a:endParaRPr lang="en-US" u="sng" dirty="0" smtClean="0">
              <a:solidFill>
                <a:prstClr val="black"/>
              </a:solidFill>
            </a:endParaRPr>
          </a:p>
          <a:p>
            <a:pPr marL="514350" lvl="0" indent="-514350">
              <a:buFont typeface="+mj-lt"/>
              <a:buAutoNum type="arabicParenR"/>
            </a:pPr>
            <a:r>
              <a:rPr lang="en-US" dirty="0" smtClean="0">
                <a:solidFill>
                  <a:prstClr val="black"/>
                </a:solidFill>
              </a:rPr>
              <a:t>Add all 5 stocks together to = total worth</a:t>
            </a:r>
          </a:p>
          <a:p>
            <a:pPr marL="514350" lvl="0" indent="-514350">
              <a:buFont typeface="+mj-lt"/>
              <a:buAutoNum type="arabicParenR"/>
            </a:pPr>
            <a:endParaRPr lang="en-US" dirty="0">
              <a:solidFill>
                <a:prstClr val="black"/>
              </a:solidFill>
            </a:endParaRPr>
          </a:p>
          <a:p>
            <a:pPr marL="514350" lvl="0" indent="-514350">
              <a:buFont typeface="+mj-lt"/>
              <a:buAutoNum type="arabicParenR"/>
            </a:pPr>
            <a:r>
              <a:rPr lang="en-US" dirty="0" smtClean="0">
                <a:solidFill>
                  <a:prstClr val="black"/>
                </a:solidFill>
              </a:rPr>
              <a:t>Calculate + / - change from last week’s worth</a:t>
            </a:r>
            <a:endParaRPr lang="en-US" dirty="0">
              <a:solidFill>
                <a:prstClr val="black"/>
              </a:solidFill>
            </a:endParaRPr>
          </a:p>
        </p:txBody>
      </p:sp>
    </p:spTree>
    <p:extLst>
      <p:ext uri="{BB962C8B-B14F-4D97-AF65-F5344CB8AC3E}">
        <p14:creationId xmlns:p14="http://schemas.microsoft.com/office/powerpoint/2010/main" val="2899145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600" b="1" u="sng" dirty="0" smtClean="0"/>
              <a:t>SIMULATION</a:t>
            </a:r>
            <a:r>
              <a:rPr lang="en-US" sz="3600" b="1" dirty="0" smtClean="0"/>
              <a:t>: </a:t>
            </a:r>
            <a:br>
              <a:rPr lang="en-US" sz="3600" b="1" dirty="0" smtClean="0"/>
            </a:br>
            <a:r>
              <a:rPr lang="en-US" sz="3600" b="1" dirty="0" smtClean="0"/>
              <a:t>Creating an Economic System</a:t>
            </a:r>
            <a:endParaRPr lang="en-US" sz="3600" b="1" dirty="0"/>
          </a:p>
        </p:txBody>
      </p:sp>
      <p:sp>
        <p:nvSpPr>
          <p:cNvPr id="3" name="Content Placeholder 2"/>
          <p:cNvSpPr>
            <a:spLocks noGrp="1"/>
          </p:cNvSpPr>
          <p:nvPr>
            <p:ph idx="1"/>
          </p:nvPr>
        </p:nvSpPr>
        <p:spPr>
          <a:xfrm>
            <a:off x="0" y="990600"/>
            <a:ext cx="9144000" cy="685800"/>
          </a:xfrm>
        </p:spPr>
        <p:txBody>
          <a:bodyPr>
            <a:normAutofit/>
          </a:bodyPr>
          <a:lstStyle/>
          <a:p>
            <a:pPr marL="609600" lvl="0" indent="-609600">
              <a:spcBef>
                <a:spcPct val="0"/>
              </a:spcBef>
              <a:buNone/>
              <a:defRPr/>
            </a:pPr>
            <a:r>
              <a:rPr lang="en-US" sz="1900" b="1" dirty="0" smtClean="0">
                <a:solidFill>
                  <a:prstClr val="black"/>
                </a:solidFill>
              </a:rPr>
              <a:t>OBJECTIVE</a:t>
            </a:r>
            <a:r>
              <a:rPr lang="en-US" sz="1900" dirty="0" smtClean="0">
                <a:solidFill>
                  <a:prstClr val="black"/>
                </a:solidFill>
              </a:rPr>
              <a:t> - </a:t>
            </a:r>
            <a:r>
              <a:rPr lang="en-US" sz="1900" dirty="0">
                <a:solidFill>
                  <a:prstClr val="black"/>
                </a:solidFill>
              </a:rPr>
              <a:t>Demonstrate knowledge of Free and Centrally Planned economies through a simulation of creating an economic system</a:t>
            </a:r>
            <a:r>
              <a:rPr lang="en-US" sz="1900" dirty="0" smtClean="0">
                <a:solidFill>
                  <a:prstClr val="black"/>
                </a:solidFill>
              </a:rPr>
              <a:t>.</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452824109"/>
              </p:ext>
            </p:extLst>
          </p:nvPr>
        </p:nvGraphicFramePr>
        <p:xfrm>
          <a:off x="4852447" y="1676403"/>
          <a:ext cx="4271914" cy="5107089"/>
        </p:xfrm>
        <a:graphic>
          <a:graphicData uri="http://schemas.openxmlformats.org/drawingml/2006/table">
            <a:tbl>
              <a:tblPr firstRow="1" bandRow="1">
                <a:tableStyleId>{5C22544A-7EE6-4342-B048-85BDC9FD1C3A}</a:tableStyleId>
              </a:tblPr>
              <a:tblGrid>
                <a:gridCol w="2135957"/>
                <a:gridCol w="2135957"/>
              </a:tblGrid>
              <a:tr h="575733">
                <a:tc>
                  <a:txBody>
                    <a:bodyPr/>
                    <a:lstStyle/>
                    <a:p>
                      <a:pPr algn="ctr"/>
                      <a:r>
                        <a:rPr lang="en-US" sz="1200" dirty="0" smtClean="0"/>
                        <a:t>QUESTION </a:t>
                      </a:r>
                    </a:p>
                    <a:p>
                      <a:pPr algn="ctr"/>
                      <a:r>
                        <a:rPr lang="en-US" sz="1200" dirty="0" smtClean="0"/>
                        <a:t>TO BE ANSWERED</a:t>
                      </a:r>
                      <a:endParaRPr lang="en-US" sz="1200" dirty="0"/>
                    </a:p>
                  </a:txBody>
                  <a:tcPr/>
                </a:tc>
                <a:tc>
                  <a:txBody>
                    <a:bodyPr/>
                    <a:lstStyle/>
                    <a:p>
                      <a:pPr algn="ctr"/>
                      <a:r>
                        <a:rPr lang="en-US" sz="1200" dirty="0" smtClean="0"/>
                        <a:t>HOW DEFINED </a:t>
                      </a:r>
                    </a:p>
                    <a:p>
                      <a:pPr algn="ctr"/>
                      <a:r>
                        <a:rPr lang="en-US" sz="1200" dirty="0" smtClean="0"/>
                        <a:t>IN YOUR</a:t>
                      </a:r>
                      <a:r>
                        <a:rPr lang="en-US" sz="1200" baseline="0" dirty="0" smtClean="0"/>
                        <a:t> ECONOMY</a:t>
                      </a:r>
                      <a:endParaRPr lang="en-US" sz="1200" dirty="0"/>
                    </a:p>
                  </a:txBody>
                  <a:tcPr/>
                </a:tc>
              </a:tr>
              <a:tr h="491064">
                <a:tc>
                  <a:txBody>
                    <a:bodyPr/>
                    <a:lstStyle/>
                    <a:p>
                      <a:pPr algn="ctr"/>
                      <a:r>
                        <a:rPr lang="en-US" sz="1200" dirty="0" smtClean="0"/>
                        <a:t>1) Who decides</a:t>
                      </a:r>
                      <a:r>
                        <a:rPr lang="en-US" sz="1200" baseline="0" dirty="0" smtClean="0"/>
                        <a:t> how resources will be allocated?</a:t>
                      </a:r>
                      <a:endParaRPr lang="en-US" sz="1200" dirty="0"/>
                    </a:p>
                  </a:txBody>
                  <a:tcPr/>
                </a:tc>
                <a:tc>
                  <a:txBody>
                    <a:bodyPr/>
                    <a:lstStyle/>
                    <a:p>
                      <a:pPr algn="ctr"/>
                      <a:endParaRPr lang="en-US" sz="1200"/>
                    </a:p>
                  </a:txBody>
                  <a:tcPr/>
                </a:tc>
              </a:tr>
              <a:tr h="457200">
                <a:tc>
                  <a:txBody>
                    <a:bodyPr/>
                    <a:lstStyle/>
                    <a:p>
                      <a:pPr algn="ctr"/>
                      <a:r>
                        <a:rPr lang="en-US" sz="1200" dirty="0" smtClean="0"/>
                        <a:t>2) Who owns the factors</a:t>
                      </a:r>
                      <a:r>
                        <a:rPr lang="en-US" sz="1200" baseline="0" dirty="0" smtClean="0"/>
                        <a:t> of production?</a:t>
                      </a:r>
                    </a:p>
                  </a:txBody>
                  <a:tcPr/>
                </a:tc>
                <a:tc>
                  <a:txBody>
                    <a:bodyPr/>
                    <a:lstStyle/>
                    <a:p>
                      <a:pPr algn="ctr"/>
                      <a:endParaRPr lang="en-US" sz="1200"/>
                    </a:p>
                  </a:txBody>
                  <a:tcPr/>
                </a:tc>
              </a:tr>
              <a:tr h="575733">
                <a:tc>
                  <a:txBody>
                    <a:bodyPr/>
                    <a:lstStyle/>
                    <a:p>
                      <a:pPr algn="ctr"/>
                      <a:r>
                        <a:rPr lang="en-US" sz="1200" dirty="0" smtClean="0"/>
                        <a:t>3) Who determines what goods &amp;</a:t>
                      </a:r>
                      <a:r>
                        <a:rPr lang="en-US" sz="1200" baseline="0" dirty="0" smtClean="0"/>
                        <a:t> services will be produced?</a:t>
                      </a:r>
                      <a:endParaRPr lang="en-US" sz="1200" dirty="0"/>
                    </a:p>
                  </a:txBody>
                  <a:tcPr/>
                </a:tc>
                <a:tc>
                  <a:txBody>
                    <a:bodyPr/>
                    <a:lstStyle/>
                    <a:p>
                      <a:pPr algn="ctr"/>
                      <a:endParaRPr lang="en-US" sz="1200"/>
                    </a:p>
                  </a:txBody>
                  <a:tcPr/>
                </a:tc>
              </a:tr>
              <a:tr h="575733">
                <a:tc>
                  <a:txBody>
                    <a:bodyPr/>
                    <a:lstStyle/>
                    <a:p>
                      <a:pPr algn="ctr"/>
                      <a:endParaRPr lang="en-US" sz="1200" dirty="0" smtClean="0"/>
                    </a:p>
                    <a:p>
                      <a:pPr algn="ctr"/>
                      <a:r>
                        <a:rPr lang="en-US" sz="1200" dirty="0" smtClean="0"/>
                        <a:t>4) Who determines prices?</a:t>
                      </a:r>
                      <a:endParaRPr lang="en-US" sz="1200" dirty="0"/>
                    </a:p>
                  </a:txBody>
                  <a:tcPr/>
                </a:tc>
                <a:tc>
                  <a:txBody>
                    <a:bodyPr/>
                    <a:lstStyle/>
                    <a:p>
                      <a:pPr algn="ctr"/>
                      <a:endParaRPr lang="en-US" sz="1200"/>
                    </a:p>
                  </a:txBody>
                  <a:tcPr/>
                </a:tc>
              </a:tr>
              <a:tr h="575733">
                <a:tc>
                  <a:txBody>
                    <a:bodyPr/>
                    <a:lstStyle/>
                    <a:p>
                      <a:pPr algn="ctr"/>
                      <a:r>
                        <a:rPr lang="en-US" sz="1200" dirty="0" smtClean="0"/>
                        <a:t>5) How is income distributed?</a:t>
                      </a:r>
                      <a:endParaRPr lang="en-US" sz="1200" dirty="0"/>
                    </a:p>
                  </a:txBody>
                  <a:tcPr/>
                </a:tc>
                <a:tc>
                  <a:txBody>
                    <a:bodyPr/>
                    <a:lstStyle/>
                    <a:p>
                      <a:pPr algn="ctr"/>
                      <a:endParaRPr lang="en-US" sz="1200" dirty="0"/>
                    </a:p>
                  </a:txBody>
                  <a:tcPr/>
                </a:tc>
              </a:tr>
              <a:tr h="575733">
                <a:tc>
                  <a:txBody>
                    <a:bodyPr/>
                    <a:lstStyle/>
                    <a:p>
                      <a:pPr algn="ctr"/>
                      <a:r>
                        <a:rPr lang="en-US" sz="1200" dirty="0" smtClean="0"/>
                        <a:t>6) Must all members contribute</a:t>
                      </a:r>
                      <a:r>
                        <a:rPr lang="en-US" sz="1200" baseline="0" dirty="0" smtClean="0"/>
                        <a:t> equally?</a:t>
                      </a:r>
                      <a:endParaRPr lang="en-US" sz="1200" dirty="0"/>
                    </a:p>
                  </a:txBody>
                  <a:tcPr/>
                </a:tc>
                <a:tc>
                  <a:txBody>
                    <a:bodyPr/>
                    <a:lstStyle/>
                    <a:p>
                      <a:pPr algn="ctr"/>
                      <a:endParaRPr lang="en-US" sz="1200" dirty="0"/>
                    </a:p>
                  </a:txBody>
                  <a:tcPr/>
                </a:tc>
              </a:tr>
              <a:tr h="575733">
                <a:tc>
                  <a:txBody>
                    <a:bodyPr/>
                    <a:lstStyle/>
                    <a:p>
                      <a:pPr algn="ctr"/>
                      <a:r>
                        <a:rPr lang="en-US" sz="1200" dirty="0" smtClean="0"/>
                        <a:t>7) What social benefits does the system</a:t>
                      </a:r>
                      <a:r>
                        <a:rPr lang="en-US" sz="1200" baseline="0" dirty="0" smtClean="0"/>
                        <a:t> supply?</a:t>
                      </a:r>
                      <a:endParaRPr lang="en-US" sz="1200" dirty="0"/>
                    </a:p>
                  </a:txBody>
                  <a:tcPr/>
                </a:tc>
                <a:tc>
                  <a:txBody>
                    <a:bodyPr/>
                    <a:lstStyle/>
                    <a:p>
                      <a:pPr algn="ctr"/>
                      <a:endParaRPr lang="en-US" sz="1200" dirty="0"/>
                    </a:p>
                  </a:txBody>
                  <a:tcPr/>
                </a:tc>
              </a:tr>
              <a:tr h="575733">
                <a:tc>
                  <a:txBody>
                    <a:bodyPr/>
                    <a:lstStyle/>
                    <a:p>
                      <a:pPr algn="ctr"/>
                      <a:r>
                        <a:rPr lang="en-US" sz="1200" dirty="0" smtClean="0"/>
                        <a:t>8) What is the role of government in the economy?</a:t>
                      </a:r>
                      <a:endParaRPr lang="en-US" sz="1200" dirty="0"/>
                    </a:p>
                  </a:txBody>
                  <a:tcPr/>
                </a:tc>
                <a:tc>
                  <a:txBody>
                    <a:bodyPr/>
                    <a:lstStyle/>
                    <a:p>
                      <a:pPr algn="ctr"/>
                      <a:endParaRPr lang="en-US" sz="1200" dirty="0"/>
                    </a:p>
                  </a:txBody>
                  <a:tcPr/>
                </a:tc>
              </a:tr>
            </a:tbl>
          </a:graphicData>
        </a:graphic>
      </p:graphicFrame>
      <p:sp>
        <p:nvSpPr>
          <p:cNvPr id="5" name="TextBox 4"/>
          <p:cNvSpPr txBox="1"/>
          <p:nvPr/>
        </p:nvSpPr>
        <p:spPr>
          <a:xfrm>
            <a:off x="0" y="1600200"/>
            <a:ext cx="4876800" cy="5379934"/>
          </a:xfrm>
          <a:prstGeom prst="rect">
            <a:avLst/>
          </a:prstGeom>
          <a:noFill/>
        </p:spPr>
        <p:txBody>
          <a:bodyPr wrap="square" rtlCol="0">
            <a:spAutoFit/>
          </a:bodyPr>
          <a:lstStyle/>
          <a:p>
            <a:pPr marL="514350" lvl="0" indent="-514350" eaLnBrk="0" fontAlgn="base" hangingPunct="0">
              <a:spcBef>
                <a:spcPct val="20000"/>
              </a:spcBef>
              <a:spcAft>
                <a:spcPct val="0"/>
              </a:spcAft>
              <a:buFont typeface="+mj-lt"/>
              <a:buAutoNum type="arabicParenR"/>
            </a:pPr>
            <a:r>
              <a:rPr lang="en-US" sz="2000" dirty="0">
                <a:solidFill>
                  <a:prstClr val="black"/>
                </a:solidFill>
                <a:latin typeface="Arial" charset="0"/>
              </a:rPr>
              <a:t>Get into groups of 6-8.</a:t>
            </a:r>
          </a:p>
          <a:p>
            <a:pPr marL="514350" lvl="0" indent="-514350" eaLnBrk="0" fontAlgn="base" hangingPunct="0">
              <a:spcBef>
                <a:spcPct val="20000"/>
              </a:spcBef>
              <a:spcAft>
                <a:spcPct val="0"/>
              </a:spcAft>
              <a:buFont typeface="+mj-lt"/>
              <a:buAutoNum type="arabicParenR"/>
            </a:pPr>
            <a:r>
              <a:rPr lang="en-US" sz="2000" dirty="0">
                <a:solidFill>
                  <a:prstClr val="black"/>
                </a:solidFill>
                <a:latin typeface="Arial" charset="0"/>
              </a:rPr>
              <a:t>Select a slip with an economic system.</a:t>
            </a:r>
          </a:p>
          <a:p>
            <a:pPr marL="514350" lvl="0" indent="-514350" eaLnBrk="0" fontAlgn="base" hangingPunct="0">
              <a:spcBef>
                <a:spcPct val="20000"/>
              </a:spcBef>
              <a:spcAft>
                <a:spcPct val="0"/>
              </a:spcAft>
              <a:buFont typeface="+mj-lt"/>
              <a:buAutoNum type="arabicParenR"/>
            </a:pPr>
            <a:r>
              <a:rPr lang="en-US" sz="2000" dirty="0">
                <a:solidFill>
                  <a:prstClr val="black"/>
                </a:solidFill>
                <a:latin typeface="Arial" charset="0"/>
              </a:rPr>
              <a:t>WITHIN YOUR GROUP:</a:t>
            </a:r>
          </a:p>
          <a:p>
            <a:pPr marL="914400" lvl="1" indent="-514350" eaLnBrk="0" fontAlgn="base" hangingPunct="0">
              <a:spcBef>
                <a:spcPct val="20000"/>
              </a:spcBef>
              <a:spcAft>
                <a:spcPct val="0"/>
              </a:spcAft>
              <a:buFont typeface="+mj-lt"/>
              <a:buAutoNum type="arabicParenR"/>
            </a:pPr>
            <a:r>
              <a:rPr lang="en-US" dirty="0">
                <a:solidFill>
                  <a:prstClr val="black"/>
                </a:solidFill>
                <a:latin typeface="Arial" charset="0"/>
              </a:rPr>
              <a:t>Discuss each economic system with your </a:t>
            </a:r>
          </a:p>
          <a:p>
            <a:pPr marL="914400" lvl="1" indent="-514350" eaLnBrk="0" fontAlgn="base" hangingPunct="0">
              <a:spcBef>
                <a:spcPct val="20000"/>
              </a:spcBef>
              <a:spcAft>
                <a:spcPct val="0"/>
              </a:spcAft>
              <a:buFont typeface="+mj-lt"/>
              <a:buAutoNum type="arabicParenR"/>
            </a:pPr>
            <a:r>
              <a:rPr lang="en-US" dirty="0">
                <a:solidFill>
                  <a:prstClr val="black"/>
                </a:solidFill>
                <a:latin typeface="Arial" charset="0"/>
              </a:rPr>
              <a:t>group. (You will be advocating for the economic system on your slip).</a:t>
            </a:r>
          </a:p>
          <a:p>
            <a:pPr marL="914400" lvl="1" indent="-514350" eaLnBrk="0" fontAlgn="base" hangingPunct="0">
              <a:spcBef>
                <a:spcPct val="20000"/>
              </a:spcBef>
              <a:spcAft>
                <a:spcPct val="0"/>
              </a:spcAft>
              <a:buFont typeface="+mj-lt"/>
              <a:buAutoNum type="arabicParenR"/>
            </a:pPr>
            <a:r>
              <a:rPr lang="en-US" dirty="0">
                <a:solidFill>
                  <a:prstClr val="black"/>
                </a:solidFill>
                <a:latin typeface="Arial" charset="0"/>
              </a:rPr>
              <a:t>Delegates (representatives) of each system should present the benefits of their system.</a:t>
            </a:r>
          </a:p>
          <a:p>
            <a:pPr marL="914400" lvl="1" indent="-514350" eaLnBrk="0" fontAlgn="base" hangingPunct="0">
              <a:spcBef>
                <a:spcPct val="20000"/>
              </a:spcBef>
              <a:spcAft>
                <a:spcPct val="0"/>
              </a:spcAft>
              <a:buFont typeface="+mj-lt"/>
              <a:buAutoNum type="arabicParenR"/>
            </a:pPr>
            <a:r>
              <a:rPr lang="en-US" dirty="0">
                <a:solidFill>
                  <a:prstClr val="black"/>
                </a:solidFill>
                <a:latin typeface="Arial" charset="0"/>
              </a:rPr>
              <a:t>Delegates should present drawbacks of the other system.</a:t>
            </a:r>
          </a:p>
          <a:p>
            <a:pPr marL="914400" lvl="1" indent="-514350" eaLnBrk="0" fontAlgn="base" hangingPunct="0">
              <a:spcBef>
                <a:spcPct val="20000"/>
              </a:spcBef>
              <a:spcAft>
                <a:spcPct val="0"/>
              </a:spcAft>
              <a:buFont typeface="+mj-lt"/>
              <a:buAutoNum type="arabicParenR"/>
            </a:pPr>
            <a:r>
              <a:rPr lang="en-US" dirty="0">
                <a:solidFill>
                  <a:prstClr val="black"/>
                </a:solidFill>
                <a:latin typeface="Arial" charset="0"/>
              </a:rPr>
              <a:t>Negotiate to create a economic system</a:t>
            </a:r>
            <a:r>
              <a:rPr lang="en-US" dirty="0" smtClean="0">
                <a:solidFill>
                  <a:prstClr val="black"/>
                </a:solidFill>
                <a:latin typeface="Arial" charset="0"/>
              </a:rPr>
              <a:t>.</a:t>
            </a:r>
          </a:p>
          <a:p>
            <a:pPr marL="914400" lvl="1" indent="-514350" eaLnBrk="0" fontAlgn="base" hangingPunct="0">
              <a:spcBef>
                <a:spcPct val="20000"/>
              </a:spcBef>
              <a:spcAft>
                <a:spcPct val="0"/>
              </a:spcAft>
              <a:buFont typeface="+mj-lt"/>
              <a:buAutoNum type="arabicParenR"/>
            </a:pPr>
            <a:r>
              <a:rPr lang="en-US" dirty="0" smtClean="0">
                <a:solidFill>
                  <a:prstClr val="black"/>
                </a:solidFill>
                <a:latin typeface="Arial" charset="0"/>
              </a:rPr>
              <a:t>Fill out the chart based on the economic system you agree on.</a:t>
            </a:r>
            <a:endParaRPr lang="en-US" dirty="0">
              <a:solidFill>
                <a:prstClr val="black"/>
              </a:solidFill>
              <a:latin typeface="Arial" charset="0"/>
            </a:endParaRPr>
          </a:p>
        </p:txBody>
      </p:sp>
    </p:spTree>
    <p:extLst>
      <p:ext uri="{BB962C8B-B14F-4D97-AF65-F5344CB8AC3E}">
        <p14:creationId xmlns:p14="http://schemas.microsoft.com/office/powerpoint/2010/main" val="294958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36"/>
            <a:ext cx="7772400" cy="1143000"/>
          </a:xfrm>
        </p:spPr>
        <p:txBody>
          <a:bodyPr/>
          <a:lstStyle/>
          <a:p>
            <a:r>
              <a:rPr lang="en-US" b="1" dirty="0" smtClean="0"/>
              <a:t>CLOSURE</a:t>
            </a:r>
            <a:r>
              <a:rPr lang="en-US" dirty="0" smtClean="0"/>
              <a:t>: </a:t>
            </a:r>
            <a:br>
              <a:rPr lang="en-US" dirty="0" smtClean="0"/>
            </a:br>
            <a:r>
              <a:rPr lang="en-US" dirty="0" smtClean="0"/>
              <a:t>Chapter 3-1 Vocab Boxes</a:t>
            </a:r>
            <a:endParaRPr lang="en-US" dirty="0"/>
          </a:p>
        </p:txBody>
      </p:sp>
      <p:sp>
        <p:nvSpPr>
          <p:cNvPr id="3" name="Text Placeholder 2"/>
          <p:cNvSpPr>
            <a:spLocks noGrp="1"/>
          </p:cNvSpPr>
          <p:nvPr>
            <p:ph type="body" sz="half" idx="1"/>
          </p:nvPr>
        </p:nvSpPr>
        <p:spPr>
          <a:xfrm>
            <a:off x="34636" y="1295400"/>
            <a:ext cx="3810000" cy="4114800"/>
          </a:xfrm>
        </p:spPr>
        <p:txBody>
          <a:bodyPr/>
          <a:lstStyle/>
          <a:p>
            <a:pPr marL="0" indent="0">
              <a:buNone/>
            </a:pPr>
            <a:r>
              <a:rPr lang="en-US" sz="2800" dirty="0" smtClean="0"/>
              <a:t>For each of the terms below, complete a Vocab box like seen to the right:</a:t>
            </a:r>
          </a:p>
          <a:p>
            <a:r>
              <a:rPr lang="en-US" dirty="0" smtClean="0"/>
              <a:t>Property Rights</a:t>
            </a:r>
          </a:p>
          <a:p>
            <a:r>
              <a:rPr lang="en-US" dirty="0" smtClean="0"/>
              <a:t>Profit Motive</a:t>
            </a:r>
          </a:p>
          <a:p>
            <a:r>
              <a:rPr lang="en-US" dirty="0" smtClean="0"/>
              <a:t>Open Opportunity</a:t>
            </a:r>
          </a:p>
          <a:p>
            <a:r>
              <a:rPr lang="en-US" dirty="0" smtClean="0"/>
              <a:t>Voluntary Exchange</a:t>
            </a:r>
          </a:p>
          <a:p>
            <a:r>
              <a:rPr lang="en-US" dirty="0" smtClean="0"/>
              <a:t>Competition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0939685"/>
              </p:ext>
            </p:extLst>
          </p:nvPr>
        </p:nvGraphicFramePr>
        <p:xfrm>
          <a:off x="3886200" y="1524000"/>
          <a:ext cx="5105400" cy="2237509"/>
        </p:xfrm>
        <a:graphic>
          <a:graphicData uri="http://schemas.openxmlformats.org/drawingml/2006/table">
            <a:tbl>
              <a:tblPr firstRow="1" bandRow="1">
                <a:tableStyleId>{5C22544A-7EE6-4342-B048-85BDC9FD1C3A}</a:tableStyleId>
              </a:tblPr>
              <a:tblGrid>
                <a:gridCol w="2552700"/>
                <a:gridCol w="2552700"/>
              </a:tblGrid>
              <a:tr h="685800">
                <a:tc gridSpan="2">
                  <a:txBody>
                    <a:bodyPr/>
                    <a:lstStyle/>
                    <a:p>
                      <a:pPr algn="ctr"/>
                      <a:r>
                        <a:rPr lang="en-US" sz="3200" dirty="0" smtClean="0"/>
                        <a:t>VOCAB TERM</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551709">
                <a:tc>
                  <a:txBody>
                    <a:bodyPr/>
                    <a:lstStyle/>
                    <a:p>
                      <a:pPr algn="ctr"/>
                      <a:r>
                        <a:rPr lang="en-US" dirty="0" smtClean="0"/>
                        <a:t>Definition in your own words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Picture, Logo, Cartoon to demonstrate</a:t>
                      </a:r>
                      <a:r>
                        <a:rPr lang="en-US" baseline="0" dirty="0" smtClean="0"/>
                        <a:t> definition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886200" y="4648200"/>
            <a:ext cx="5105400" cy="1015663"/>
          </a:xfrm>
          <a:prstGeom prst="rect">
            <a:avLst/>
          </a:prstGeom>
          <a:noFill/>
        </p:spPr>
        <p:txBody>
          <a:bodyPr wrap="square" rtlCol="0">
            <a:spAutoFit/>
          </a:bodyPr>
          <a:lstStyle/>
          <a:p>
            <a:r>
              <a:rPr lang="en-US" sz="2000" b="1" dirty="0" smtClean="0"/>
              <a:t>***Complete the Vocab Boxes on a separate </a:t>
            </a:r>
          </a:p>
          <a:p>
            <a:r>
              <a:rPr lang="en-US" sz="2000" b="1" dirty="0"/>
              <a:t> </a:t>
            </a:r>
            <a:r>
              <a:rPr lang="en-US" sz="2000" b="1" dirty="0" smtClean="0"/>
              <a:t>     piece of paper in order to turn it in</a:t>
            </a:r>
          </a:p>
          <a:p>
            <a:pPr marL="342900" indent="-342900">
              <a:buFont typeface="Wingdings" panose="05000000000000000000" pitchFamily="2" charset="2"/>
              <a:buChar char="ü"/>
            </a:pPr>
            <a:r>
              <a:rPr lang="en-US" sz="2000" b="1" dirty="0" smtClean="0"/>
              <a:t>DUE TOMORROW - 9/5</a:t>
            </a:r>
            <a:endParaRPr lang="en-US" sz="2000" b="1" dirty="0"/>
          </a:p>
        </p:txBody>
      </p:sp>
    </p:spTree>
    <p:extLst>
      <p:ext uri="{BB962C8B-B14F-4D97-AF65-F5344CB8AC3E}">
        <p14:creationId xmlns:p14="http://schemas.microsoft.com/office/powerpoint/2010/main" val="261332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l="30000" t="-10000" b="20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r>
              <a:rPr lang="en-US" altLang="en-US" b="1" u="sng" dirty="0" smtClean="0"/>
              <a:t>Article #1 Homework</a:t>
            </a:r>
          </a:p>
        </p:txBody>
      </p:sp>
      <p:sp>
        <p:nvSpPr>
          <p:cNvPr id="3" name="Content Placeholder 2"/>
          <p:cNvSpPr>
            <a:spLocks noGrp="1"/>
          </p:cNvSpPr>
          <p:nvPr>
            <p:ph idx="1"/>
          </p:nvPr>
        </p:nvSpPr>
        <p:spPr>
          <a:xfrm>
            <a:off x="0" y="914400"/>
            <a:ext cx="9144000" cy="5943600"/>
          </a:xfrm>
        </p:spPr>
        <p:txBody>
          <a:bodyPr>
            <a:normAutofit/>
          </a:bodyPr>
          <a:lstStyle/>
          <a:p>
            <a:pPr marL="0" indent="0">
              <a:buFont typeface="Arial" charset="0"/>
              <a:buNone/>
              <a:defRPr/>
            </a:pPr>
            <a:r>
              <a:rPr lang="en-US" b="1" dirty="0" smtClean="0"/>
              <a:t>DIRECTIONS</a:t>
            </a:r>
            <a:r>
              <a:rPr lang="en-US" dirty="0" smtClean="0"/>
              <a:t>:</a:t>
            </a:r>
          </a:p>
          <a:p>
            <a:pPr marL="514350" indent="-514350">
              <a:buFont typeface="Arial" charset="0"/>
              <a:buAutoNum type="arabicParenR"/>
              <a:defRPr/>
            </a:pPr>
            <a:r>
              <a:rPr lang="en-US" dirty="0" smtClean="0"/>
              <a:t>Bring in an article from a newspaper, 	magazine, internet, etc. </a:t>
            </a:r>
            <a:r>
              <a:rPr lang="en-US" u="sng" dirty="0" smtClean="0"/>
              <a:t>that is related to </a:t>
            </a:r>
            <a:r>
              <a:rPr lang="en-US" dirty="0" smtClean="0"/>
              <a:t>	</a:t>
            </a:r>
            <a:r>
              <a:rPr lang="en-US" u="sng" dirty="0" smtClean="0"/>
              <a:t>Economics</a:t>
            </a:r>
            <a:r>
              <a:rPr lang="en-US" dirty="0" smtClean="0"/>
              <a:t>.</a:t>
            </a:r>
          </a:p>
          <a:p>
            <a:pPr marL="514350" indent="-514350">
              <a:buFont typeface="Arial" charset="0"/>
              <a:buAutoNum type="arabicParenR"/>
              <a:defRPr/>
            </a:pPr>
            <a:r>
              <a:rPr lang="en-US" dirty="0" smtClean="0"/>
              <a:t>Stapled to the article you will need: 1) a written 	(or typed) summary of the economic 	concepts in the article </a:t>
            </a:r>
            <a:r>
              <a:rPr lang="en-US" u="sng" dirty="0" smtClean="0"/>
              <a:t>and</a:t>
            </a:r>
            <a:r>
              <a:rPr lang="en-US" dirty="0" smtClean="0"/>
              <a:t> 2) an opinion 	about the article.</a:t>
            </a:r>
          </a:p>
          <a:p>
            <a:pPr marL="514350" indent="-514350">
              <a:buFont typeface="Arial" charset="0"/>
              <a:buAutoNum type="arabicParenR"/>
              <a:defRPr/>
            </a:pPr>
            <a:r>
              <a:rPr lang="en-US" dirty="0" smtClean="0"/>
              <a:t>Your summary &amp; opinion should be 	approximately 1 page in length.</a:t>
            </a:r>
          </a:p>
          <a:p>
            <a:pPr>
              <a:buFont typeface="Wingdings" panose="05000000000000000000" pitchFamily="2" charset="2"/>
              <a:buChar char="Ø"/>
              <a:defRPr/>
            </a:pPr>
            <a:r>
              <a:rPr lang="en-US" b="1" dirty="0" smtClean="0">
                <a:solidFill>
                  <a:srgbClr val="FF0000"/>
                </a:solidFill>
              </a:rPr>
              <a:t>DUE THURSDAY 9/11</a:t>
            </a:r>
            <a:endParaRPr lang="en-US" b="1" dirty="0">
              <a:solidFill>
                <a:srgbClr val="FF0000"/>
              </a:solidFill>
            </a:endParaRPr>
          </a:p>
        </p:txBody>
      </p:sp>
    </p:spTree>
    <p:extLst>
      <p:ext uri="{BB962C8B-B14F-4D97-AF65-F5344CB8AC3E}">
        <p14:creationId xmlns:p14="http://schemas.microsoft.com/office/powerpoint/2010/main" val="49762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1371600"/>
          </a:xfrm>
        </p:spPr>
        <p:txBody>
          <a:bodyPr/>
          <a:lstStyle/>
          <a:p>
            <a:r>
              <a:rPr lang="en-US" altLang="en-US" b="1"/>
              <a:t>Chapter 3:  American Free Enterprise</a:t>
            </a:r>
          </a:p>
        </p:txBody>
      </p:sp>
      <p:sp>
        <p:nvSpPr>
          <p:cNvPr id="2051" name="Rectangle 3"/>
          <p:cNvSpPr>
            <a:spLocks noGrp="1" noChangeArrowheads="1"/>
          </p:cNvSpPr>
          <p:nvPr>
            <p:ph type="body" idx="1"/>
          </p:nvPr>
        </p:nvSpPr>
        <p:spPr>
          <a:xfrm>
            <a:off x="685800" y="2438400"/>
            <a:ext cx="7772400" cy="4114800"/>
          </a:xfrm>
        </p:spPr>
        <p:txBody>
          <a:bodyPr/>
          <a:lstStyle/>
          <a:p>
            <a:pPr>
              <a:lnSpc>
                <a:spcPct val="140000"/>
              </a:lnSpc>
              <a:buFontTx/>
              <a:buNone/>
            </a:pPr>
            <a:r>
              <a:rPr lang="en-US" altLang="en-US" sz="4000">
                <a:sym typeface="Wingdings 2" pitchFamily="18" charset="2"/>
              </a:rPr>
              <a:t>  Benefits of Free Enterprise</a:t>
            </a:r>
          </a:p>
          <a:p>
            <a:pPr>
              <a:lnSpc>
                <a:spcPct val="140000"/>
              </a:lnSpc>
              <a:buFontTx/>
              <a:buNone/>
            </a:pPr>
            <a:r>
              <a:rPr lang="en-US" altLang="en-US" sz="4000">
                <a:sym typeface="Wingdings 2" pitchFamily="18" charset="2"/>
              </a:rPr>
              <a:t>  Promoting Growth &amp; Stability</a:t>
            </a:r>
          </a:p>
          <a:p>
            <a:pPr>
              <a:lnSpc>
                <a:spcPct val="140000"/>
              </a:lnSpc>
              <a:buFontTx/>
              <a:buNone/>
            </a:pPr>
            <a:r>
              <a:rPr lang="en-US" altLang="en-US" sz="4000">
                <a:sym typeface="Wingdings 2" pitchFamily="18" charset="2"/>
              </a:rPr>
              <a:t>  Providing Public Goods</a:t>
            </a:r>
          </a:p>
          <a:p>
            <a:pPr>
              <a:lnSpc>
                <a:spcPct val="140000"/>
              </a:lnSpc>
              <a:buFontTx/>
              <a:buNone/>
            </a:pPr>
            <a:r>
              <a:rPr lang="en-US" altLang="en-US" sz="4000">
                <a:sym typeface="Wingdings 2" pitchFamily="18" charset="2"/>
              </a:rPr>
              <a:t>  Providing a Safety Net</a:t>
            </a:r>
            <a:endParaRPr lang="en-US" altLang="en-US" sz="4000"/>
          </a:p>
        </p:txBody>
      </p:sp>
    </p:spTree>
    <p:extLst>
      <p:ext uri="{BB962C8B-B14F-4D97-AF65-F5344CB8AC3E}">
        <p14:creationId xmlns:p14="http://schemas.microsoft.com/office/powerpoint/2010/main" val="393529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8686800" cy="685800"/>
          </a:xfrm>
        </p:spPr>
        <p:txBody>
          <a:bodyPr/>
          <a:lstStyle/>
          <a:p>
            <a:r>
              <a:rPr lang="en-US" altLang="en-US" sz="4000" b="1"/>
              <a:t>Section 1:  Benefits of Free Enterprise</a:t>
            </a:r>
          </a:p>
        </p:txBody>
      </p:sp>
      <p:sp>
        <p:nvSpPr>
          <p:cNvPr id="3075" name="Rectangle 3"/>
          <p:cNvSpPr>
            <a:spLocks noGrp="1" noChangeArrowheads="1"/>
          </p:cNvSpPr>
          <p:nvPr>
            <p:ph type="body" sz="half" idx="1"/>
          </p:nvPr>
        </p:nvSpPr>
        <p:spPr>
          <a:xfrm>
            <a:off x="304800" y="1143000"/>
            <a:ext cx="4724400" cy="3048000"/>
          </a:xfrm>
        </p:spPr>
        <p:txBody>
          <a:bodyPr/>
          <a:lstStyle/>
          <a:p>
            <a:pPr algn="ctr">
              <a:buFontTx/>
              <a:buNone/>
            </a:pPr>
            <a:r>
              <a:rPr lang="en-US" altLang="en-US" b="1"/>
              <a:t>A tradition of Free Enterprise</a:t>
            </a:r>
          </a:p>
          <a:p>
            <a:pPr algn="ctr">
              <a:buFontTx/>
              <a:buNone/>
            </a:pPr>
            <a:endParaRPr lang="en-US" altLang="en-US" sz="1400" b="1"/>
          </a:p>
          <a:p>
            <a:pPr>
              <a:buFont typeface="Wingdings" pitchFamily="2" charset="2"/>
              <a:buChar char="Ø"/>
            </a:pPr>
            <a:r>
              <a:rPr lang="en-US" altLang="en-US" sz="2800" b="1">
                <a:sym typeface="Wingdings" pitchFamily="2" charset="2"/>
              </a:rPr>
              <a:t>The Land of Opportunity</a:t>
            </a:r>
          </a:p>
          <a:p>
            <a:pPr>
              <a:buFont typeface="Wingdings" pitchFamily="2" charset="2"/>
              <a:buChar char="Ø"/>
            </a:pPr>
            <a:endParaRPr lang="en-US" altLang="en-US" sz="1400" b="1">
              <a:sym typeface="Wingdings" pitchFamily="2" charset="2"/>
            </a:endParaRPr>
          </a:p>
          <a:p>
            <a:pPr>
              <a:buFont typeface="Wingdings" pitchFamily="2" charset="2"/>
              <a:buChar char="Ø"/>
            </a:pPr>
            <a:r>
              <a:rPr lang="en-US" altLang="en-US" sz="2800" b="1"/>
              <a:t>Why do people immigrate to the US?</a:t>
            </a:r>
          </a:p>
        </p:txBody>
      </p:sp>
      <p:pic>
        <p:nvPicPr>
          <p:cNvPr id="3079" name="Picture 7" descr="http://www.ashp.cuny.edu/images/5b.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200150"/>
            <a:ext cx="3352800" cy="222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9" descr="http://history.grand-forks.k12.nd.us/NDhistory/LessonImages/modified%20pics/Jamest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3227388" cy="20891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library.thinkquest.org/20619/media/i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429000"/>
            <a:ext cx="3530600" cy="328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8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610600" cy="1219200"/>
          </a:xfrm>
        </p:spPr>
        <p:txBody>
          <a:bodyPr/>
          <a:lstStyle/>
          <a:p>
            <a:r>
              <a:rPr lang="en-US" altLang="en-US" sz="3600" b="1"/>
              <a:t>Constitutional Protections—</a:t>
            </a:r>
            <a:br>
              <a:rPr lang="en-US" altLang="en-US" sz="3600" b="1"/>
            </a:br>
            <a:r>
              <a:rPr lang="en-US" altLang="en-US" sz="3600" b="1"/>
              <a:t>Property Rights</a:t>
            </a:r>
          </a:p>
        </p:txBody>
      </p:sp>
      <p:sp>
        <p:nvSpPr>
          <p:cNvPr id="4099" name="Rectangle 3"/>
          <p:cNvSpPr>
            <a:spLocks noGrp="1" noChangeArrowheads="1"/>
          </p:cNvSpPr>
          <p:nvPr>
            <p:ph type="body" sz="half" idx="1"/>
          </p:nvPr>
        </p:nvSpPr>
        <p:spPr>
          <a:xfrm>
            <a:off x="304800" y="1752600"/>
            <a:ext cx="4191000" cy="2438400"/>
          </a:xfrm>
        </p:spPr>
        <p:txBody>
          <a:bodyPr/>
          <a:lstStyle/>
          <a:p>
            <a:pPr algn="ctr">
              <a:buFontTx/>
              <a:buNone/>
            </a:pPr>
            <a:r>
              <a:rPr lang="en-US" altLang="en-US" b="1" u="sng"/>
              <a:t>5</a:t>
            </a:r>
            <a:r>
              <a:rPr lang="en-US" altLang="en-US" b="1" u="sng" baseline="30000"/>
              <a:t>th</a:t>
            </a:r>
            <a:r>
              <a:rPr lang="en-US" altLang="en-US" b="1" u="sng"/>
              <a:t> Amendment</a:t>
            </a:r>
          </a:p>
          <a:p>
            <a:pPr>
              <a:buFontTx/>
              <a:buNone/>
            </a:pPr>
            <a:r>
              <a:rPr lang="en-US" altLang="en-US" sz="2800">
                <a:solidFill>
                  <a:srgbClr val="000099"/>
                </a:solidFill>
                <a:sym typeface="Wingdings" pitchFamily="2" charset="2"/>
              </a:rPr>
              <a:t></a:t>
            </a:r>
            <a:r>
              <a:rPr lang="en-US" altLang="en-US" sz="2800"/>
              <a:t>“No person shall be deprived of Life, liberty or property without due process of law”</a:t>
            </a:r>
          </a:p>
        </p:txBody>
      </p:sp>
      <p:pic>
        <p:nvPicPr>
          <p:cNvPr id="4105" name="Picture 9" descr="http://www.houseladder.co.uk/images/bg-ForSa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267200"/>
            <a:ext cx="2549525" cy="23082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johnwise.com/blog/i/BLOG_050129200639_PST2B/Image/2005/November/20051115_IMG_2788_s.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57800" y="1725613"/>
            <a:ext cx="3505200" cy="2322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1" name="Picture 15" descr="http://www.houstonfsbo.com/images/signartwork_sm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4572000"/>
            <a:ext cx="24003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images.orgill.com/200x200/96378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91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4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b="1"/>
              <a:t>Constitutional Protections—</a:t>
            </a:r>
            <a:br>
              <a:rPr lang="en-US" altLang="en-US" sz="3600" b="1"/>
            </a:br>
            <a:r>
              <a:rPr lang="en-US" altLang="en-US" sz="3600" b="1"/>
              <a:t> </a:t>
            </a:r>
            <a:r>
              <a:rPr lang="en-US" altLang="en-US" b="1"/>
              <a:t>Taxation</a:t>
            </a:r>
          </a:p>
        </p:txBody>
      </p:sp>
      <p:sp>
        <p:nvSpPr>
          <p:cNvPr id="6147" name="Rectangle 3"/>
          <p:cNvSpPr>
            <a:spLocks noGrp="1" noChangeArrowheads="1"/>
          </p:cNvSpPr>
          <p:nvPr>
            <p:ph type="body" sz="half" idx="1"/>
          </p:nvPr>
        </p:nvSpPr>
        <p:spPr>
          <a:xfrm>
            <a:off x="228600" y="2057400"/>
            <a:ext cx="4800600" cy="2209800"/>
          </a:xfrm>
        </p:spPr>
        <p:txBody>
          <a:bodyPr/>
          <a:lstStyle/>
          <a:p>
            <a:pPr>
              <a:buFont typeface="Wingdings" pitchFamily="2" charset="2"/>
              <a:buChar char="Ø"/>
            </a:pPr>
            <a:r>
              <a:rPr lang="en-US" altLang="en-US" sz="2800"/>
              <a:t>Everyone must pay the same</a:t>
            </a:r>
          </a:p>
          <a:p>
            <a:pPr>
              <a:buFont typeface="Wingdings" pitchFamily="2" charset="2"/>
              <a:buChar char="Ø"/>
            </a:pPr>
            <a:r>
              <a:rPr lang="en-US" altLang="en-US" sz="2800"/>
              <a:t>16</a:t>
            </a:r>
            <a:r>
              <a:rPr lang="en-US" altLang="en-US" sz="2800" baseline="30000"/>
              <a:t>th</a:t>
            </a:r>
            <a:r>
              <a:rPr lang="en-US" altLang="en-US" sz="2800"/>
              <a:t> Amendment</a:t>
            </a:r>
          </a:p>
          <a:p>
            <a:pPr lvl="1">
              <a:buFont typeface="Wingdings" pitchFamily="2" charset="2"/>
              <a:buChar char="Ø"/>
            </a:pPr>
            <a:r>
              <a:rPr lang="en-US" altLang="en-US" sz="2400"/>
              <a:t>Income tax</a:t>
            </a:r>
          </a:p>
          <a:p>
            <a:pPr>
              <a:buFont typeface="Wingdings" pitchFamily="2" charset="2"/>
              <a:buChar char="Ø"/>
            </a:pPr>
            <a:r>
              <a:rPr lang="en-US" altLang="en-US" sz="2800"/>
              <a:t>Binding Contracts</a:t>
            </a:r>
          </a:p>
        </p:txBody>
      </p:sp>
      <p:pic>
        <p:nvPicPr>
          <p:cNvPr id="6150" name="Picture 6" descr="http://www.gprco-cpa.com/images/practice/tax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43400"/>
            <a:ext cx="3219450" cy="22256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dolmainternational.co.uk/images/contra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1447800"/>
            <a:ext cx="21812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www.ustreas.gov/topics/currency/images/photo-currenc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67200"/>
            <a:ext cx="2590800" cy="232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3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458200" cy="1219200"/>
          </a:xfrm>
        </p:spPr>
        <p:txBody>
          <a:bodyPr/>
          <a:lstStyle/>
          <a:p>
            <a:r>
              <a:rPr lang="en-US" altLang="en-US" sz="3600"/>
              <a:t>Basic Principles of Free Exercise</a:t>
            </a:r>
            <a:r>
              <a:rPr lang="en-US" altLang="en-US"/>
              <a:t/>
            </a:r>
            <a:br>
              <a:rPr lang="en-US" altLang="en-US"/>
            </a:br>
            <a:r>
              <a:rPr lang="en-US" altLang="en-US" b="1" u="sng"/>
              <a:t>Profit Motive</a:t>
            </a:r>
          </a:p>
        </p:txBody>
      </p:sp>
      <p:sp>
        <p:nvSpPr>
          <p:cNvPr id="5123" name="Rectangle 3"/>
          <p:cNvSpPr>
            <a:spLocks noGrp="1" noChangeArrowheads="1"/>
          </p:cNvSpPr>
          <p:nvPr>
            <p:ph type="body" sz="half" idx="1"/>
          </p:nvPr>
        </p:nvSpPr>
        <p:spPr>
          <a:xfrm>
            <a:off x="228600" y="1752600"/>
            <a:ext cx="5105400" cy="2286000"/>
          </a:xfrm>
        </p:spPr>
        <p:txBody>
          <a:bodyPr/>
          <a:lstStyle/>
          <a:p>
            <a:pPr>
              <a:buFontTx/>
              <a:buNone/>
            </a:pPr>
            <a:r>
              <a:rPr lang="en-US" altLang="en-US">
                <a:solidFill>
                  <a:srgbClr val="990099"/>
                </a:solidFill>
                <a:sym typeface="Wingdings" pitchFamily="2" charset="2"/>
              </a:rPr>
              <a:t></a:t>
            </a:r>
            <a:r>
              <a:rPr lang="en-US" altLang="en-US"/>
              <a:t>The Force that encourages people and organizations to improve their material  well-being</a:t>
            </a:r>
            <a:r>
              <a:rPr lang="en-US" altLang="en-US" sz="2800"/>
              <a:t>.</a:t>
            </a:r>
          </a:p>
        </p:txBody>
      </p:sp>
      <p:pic>
        <p:nvPicPr>
          <p:cNvPr id="5127" name="Picture 7" descr="http://www.phototour.minneapolis.mn.us/pics/3649.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62600" y="4267200"/>
            <a:ext cx="327660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9" descr="http://www.colorado.edu/studentgroups/libertarians/posters/gre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066800"/>
            <a:ext cx="2082800" cy="2687638"/>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www.profit-messe.de/images/header/moti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53000"/>
            <a:ext cx="4876800"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07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295400"/>
          </a:xfrm>
        </p:spPr>
        <p:txBody>
          <a:bodyPr/>
          <a:lstStyle/>
          <a:p>
            <a:r>
              <a:rPr lang="en-US" altLang="en-US" sz="3600"/>
              <a:t>Basic Principles of Free Exercise</a:t>
            </a:r>
            <a:br>
              <a:rPr lang="en-US" altLang="en-US" sz="3600"/>
            </a:br>
            <a:r>
              <a:rPr lang="en-US" altLang="en-US" b="1"/>
              <a:t>Open Opportunity</a:t>
            </a:r>
          </a:p>
        </p:txBody>
      </p:sp>
      <p:sp>
        <p:nvSpPr>
          <p:cNvPr id="7171" name="Rectangle 3"/>
          <p:cNvSpPr>
            <a:spLocks noGrp="1" noChangeArrowheads="1"/>
          </p:cNvSpPr>
          <p:nvPr>
            <p:ph type="body" sz="half" idx="1"/>
          </p:nvPr>
        </p:nvSpPr>
        <p:spPr>
          <a:xfrm>
            <a:off x="304800" y="1752600"/>
            <a:ext cx="4191000" cy="1676400"/>
          </a:xfrm>
        </p:spPr>
        <p:txBody>
          <a:bodyPr/>
          <a:lstStyle/>
          <a:p>
            <a:pPr>
              <a:buFontTx/>
              <a:buNone/>
            </a:pPr>
            <a:r>
              <a:rPr lang="en-US" altLang="en-US">
                <a:solidFill>
                  <a:srgbClr val="990099"/>
                </a:solidFill>
                <a:sym typeface="Wingdings" pitchFamily="2" charset="2"/>
              </a:rPr>
              <a:t> </a:t>
            </a:r>
            <a:r>
              <a:rPr lang="en-US" altLang="en-US">
                <a:sym typeface="Wingdings" pitchFamily="2" charset="2"/>
              </a:rPr>
              <a:t>The concept that everyone can compete in the marketplace</a:t>
            </a:r>
          </a:p>
        </p:txBody>
      </p:sp>
      <p:pic>
        <p:nvPicPr>
          <p:cNvPr id="7175" name="Picture 7" descr="http://www.monash.edu.au/study/assets/images/open-day-06.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8600" y="3886200"/>
            <a:ext cx="2743200" cy="2597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descr="http://www.tx.nrcs.usda.gov/about/images/ee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528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http://images.google.com/images?q=tbn:jYIRMsK8M0FuTM:http://www.techspend.com/live/images/black_business_techspen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545013"/>
            <a:ext cx="26670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http://www.siliconiran.com/women/women_profiles/image/ansari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13" y="3733800"/>
            <a:ext cx="2135187" cy="276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04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371600"/>
          </a:xfrm>
        </p:spPr>
        <p:txBody>
          <a:bodyPr/>
          <a:lstStyle/>
          <a:p>
            <a:r>
              <a:rPr lang="en-US" altLang="en-US" sz="3600"/>
              <a:t>Basic Principles of Free Exercise</a:t>
            </a:r>
            <a:br>
              <a:rPr lang="en-US" altLang="en-US" sz="3600"/>
            </a:br>
            <a:r>
              <a:rPr lang="en-US" altLang="en-US" b="1"/>
              <a:t>Economic Rights</a:t>
            </a:r>
          </a:p>
        </p:txBody>
      </p:sp>
      <p:sp>
        <p:nvSpPr>
          <p:cNvPr id="8195" name="Rectangle 3"/>
          <p:cNvSpPr>
            <a:spLocks noGrp="1" noChangeArrowheads="1"/>
          </p:cNvSpPr>
          <p:nvPr>
            <p:ph type="body" sz="half" idx="1"/>
          </p:nvPr>
        </p:nvSpPr>
        <p:spPr>
          <a:xfrm>
            <a:off x="228600" y="1905000"/>
            <a:ext cx="4114800" cy="3048000"/>
          </a:xfrm>
        </p:spPr>
        <p:txBody>
          <a:bodyPr/>
          <a:lstStyle/>
          <a:p>
            <a:r>
              <a:rPr lang="en-US" altLang="en-US" b="1"/>
              <a:t>Legal Equality</a:t>
            </a:r>
          </a:p>
          <a:p>
            <a:r>
              <a:rPr lang="en-US" altLang="en-US" b="1"/>
              <a:t>Private Property</a:t>
            </a:r>
          </a:p>
          <a:p>
            <a:r>
              <a:rPr lang="en-US" altLang="en-US" b="1"/>
              <a:t>Free Contract</a:t>
            </a:r>
          </a:p>
          <a:p>
            <a:r>
              <a:rPr lang="en-US" altLang="en-US" b="1"/>
              <a:t>Voluntary Exchange</a:t>
            </a:r>
          </a:p>
          <a:p>
            <a:r>
              <a:rPr lang="en-US" altLang="en-US" b="1"/>
              <a:t>Competition</a:t>
            </a:r>
          </a:p>
        </p:txBody>
      </p:sp>
      <p:pic>
        <p:nvPicPr>
          <p:cNvPr id="8199" name="Picture 7" descr="http://www.ihsa.org/images/logos/equity_center.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62000" y="4876800"/>
            <a:ext cx="1905000" cy="176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9" descr="http://www.purvis-land.com/Roberts2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3375"/>
            <a:ext cx="27400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http://www.lloydfraser.com/services/images/contract_logist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86200"/>
            <a:ext cx="24701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98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theme/theme1.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655</Words>
  <Application>Microsoft Office PowerPoint</Application>
  <PresentationFormat>On-screen Show (4:3)</PresentationFormat>
  <Paragraphs>118</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12_TP030004031</vt:lpstr>
      <vt:lpstr>13_TP030004031</vt:lpstr>
      <vt:lpstr>Default Design</vt:lpstr>
      <vt:lpstr>Thursday September 4, 2014 Mr. Goblirsch – Economics</vt:lpstr>
      <vt:lpstr>Article #1 Homework</vt:lpstr>
      <vt:lpstr>Chapter 3:  American Free Enterprise</vt:lpstr>
      <vt:lpstr>Section 1:  Benefits of Free Enterprise</vt:lpstr>
      <vt:lpstr>Constitutional Protections— Property Rights</vt:lpstr>
      <vt:lpstr>Constitutional Protections—  Taxation</vt:lpstr>
      <vt:lpstr>Basic Principles of Free Exercise Profit Motive</vt:lpstr>
      <vt:lpstr>Basic Principles of Free Exercise Open Opportunity</vt:lpstr>
      <vt:lpstr>Basic Principles of Free Exercise Economic Rights</vt:lpstr>
      <vt:lpstr>The Role of the Consumer</vt:lpstr>
      <vt:lpstr>The Role of the Government</vt:lpstr>
      <vt:lpstr>Negative Effects of Regulation</vt:lpstr>
      <vt:lpstr>GUIDED ACTIVITY: Tracking The DOW</vt:lpstr>
      <vt:lpstr>SIMULATION:  Creating an Economic System</vt:lpstr>
      <vt:lpstr>CLOSURE:  Chapter 3-1 Vocab Boxes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August 13, 2014 Mr. Goblirsch – Economics</dc:title>
  <dc:creator>Clinton Goblirsch</dc:creator>
  <cp:lastModifiedBy>cgoblirsch</cp:lastModifiedBy>
  <cp:revision>37</cp:revision>
  <cp:lastPrinted>2014-09-04T13:38:36Z</cp:lastPrinted>
  <dcterms:created xsi:type="dcterms:W3CDTF">2014-08-15T02:55:38Z</dcterms:created>
  <dcterms:modified xsi:type="dcterms:W3CDTF">2014-09-04T21:40:11Z</dcterms:modified>
</cp:coreProperties>
</file>