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  <p:sldMasterId id="2147483902" r:id="rId2"/>
    <p:sldMasterId id="2147483914" r:id="rId3"/>
    <p:sldMasterId id="2147483926" r:id="rId4"/>
  </p:sldMasterIdLst>
  <p:notesMasterIdLst>
    <p:notesMasterId r:id="rId14"/>
  </p:notesMasterIdLst>
  <p:handoutMasterIdLst>
    <p:handoutMasterId r:id="rId15"/>
  </p:handoutMasterIdLst>
  <p:sldIdLst>
    <p:sldId id="275" r:id="rId5"/>
    <p:sldId id="272" r:id="rId6"/>
    <p:sldId id="268" r:id="rId7"/>
    <p:sldId id="269" r:id="rId8"/>
    <p:sldId id="267" r:id="rId9"/>
    <p:sldId id="273" r:id="rId10"/>
    <p:sldId id="270" r:id="rId11"/>
    <p:sldId id="271" r:id="rId12"/>
    <p:sldId id="274" r:id="rId13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75DE30-AA54-4403-A98E-D4B955F8E3CD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68ADA-D75B-45F2-912D-35461CBC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FFA8A9E-72A1-4601-BC41-335D3E7BE103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669B5B-B0C6-4F79-BD04-FE7A04E4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176A454C-D0D9-4B85-A77B-7785C9208415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5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176A454C-D0D9-4B85-A77B-7785C9208415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6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01183F-255E-452B-92E1-8FDE5FABE25C}" type="slidenum">
              <a:rPr lang="en-US" altLang="en-US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16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40" name="Rectangle 28"/>
          <p:cNvSpPr>
            <a:spLocks noChangeArrowheads="1"/>
          </p:cNvSpPr>
          <p:nvPr/>
        </p:nvSpPr>
        <p:spPr bwMode="auto">
          <a:xfrm>
            <a:off x="3276600" y="0"/>
            <a:ext cx="2552700" cy="901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1741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219200"/>
            <a:ext cx="7543800" cy="1752600"/>
          </a:xfrm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71742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3048000"/>
            <a:ext cx="7543800" cy="8382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3200" i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71743" name="Rectangle 31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1746" name="Text Box 34"/>
          <p:cNvSpPr txBox="1">
            <a:spLocks noChangeArrowheads="1"/>
          </p:cNvSpPr>
          <p:nvPr/>
        </p:nvSpPr>
        <p:spPr bwMode="auto">
          <a:xfrm>
            <a:off x="3646488" y="517525"/>
            <a:ext cx="1809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Presentation Pro</a:t>
            </a:r>
            <a:endParaRPr lang="en-US" alt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pic>
        <p:nvPicPr>
          <p:cNvPr id="371747" name="Picture 35" descr="C:\WINDOWS\DESKTOP\PHlogoforPresPro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6259513"/>
            <a:ext cx="933450" cy="60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71748" name="Object 36"/>
          <p:cNvGraphicFramePr>
            <a:graphicFrameLocks noChangeAspect="1"/>
          </p:cNvGraphicFramePr>
          <p:nvPr/>
        </p:nvGraphicFramePr>
        <p:xfrm>
          <a:off x="8216900" y="6265863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Picture" r:id="rId4" imgW="2331720" imgH="1490472" progId="Word.Picture.8">
                  <p:embed/>
                </p:oleObj>
              </mc:Choice>
              <mc:Fallback>
                <p:oleObj name="Picture" r:id="rId4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5863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1749" name="Rectangle 37"/>
          <p:cNvSpPr>
            <a:spLocks noChangeArrowheads="1"/>
          </p:cNvSpPr>
          <p:nvPr/>
        </p:nvSpPr>
        <p:spPr bwMode="auto">
          <a:xfrm>
            <a:off x="8215313" y="6267450"/>
            <a:ext cx="898525" cy="569913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7110079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14119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89101"/>
      </p:ext>
    </p:extLst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990600"/>
            <a:ext cx="8610600" cy="4267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78418"/>
      </p:ext>
    </p:extLst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90600"/>
            <a:ext cx="8610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200400"/>
            <a:ext cx="8610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28947"/>
      </p:ext>
    </p:extLst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 smtClean="0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802B193-406F-4290-AC3D-96112A676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47A348-0167-4739-BFDD-FFC2F1606776}" type="datetimeFigureOut">
              <a:rPr lang="en-US" smtClean="0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48609B-2151-4F50-B99E-D9CDDA3035E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7E3742-A7BB-448E-86FC-80AC8CCADE74}" type="datetimeFigureOut">
              <a:rPr lang="en-US" smtClean="0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4F932-B8CB-4DE1-8EFF-80E5A42E85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17EEEA-00A7-4EB1-B699-373CEF9BE67E}" type="datetimeFigureOut">
              <a:rPr lang="en-US" smtClean="0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717DE8-8BDB-4E31-AB13-C815A880E7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FB454-DDF0-415C-9DE3-0714F807C3E1}" type="datetimeFigureOut">
              <a:rPr lang="en-US" smtClean="0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6434B-DFB1-4A09-9CDE-6B03B26BDD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035294-0DAF-420C-B329-10A31E145B62}" type="datetimeFigureOut">
              <a:rPr lang="en-US" smtClean="0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6B8FC-CF67-4F30-AE67-5EF9C8AA47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58663"/>
      </p:ext>
    </p:extLst>
  </p:cSld>
  <p:clrMapOvr>
    <a:masterClrMapping/>
  </p:clrMapOvr>
  <p:transition spd="med"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C5DAB9-2498-4181-B2A8-8D3122C13100}" type="datetimeFigureOut">
              <a:rPr lang="en-US" smtClean="0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C27B4-2633-44F6-B37D-22E7CA5162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675799-3422-4686-97F0-3950EBDCDEA5}" type="datetimeFigureOut">
              <a:rPr lang="en-US" smtClean="0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02DEC-315B-4E2C-BE67-54CEBE64C2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9B1EB1-4EAD-46DE-B4EC-00F4CED1CEAB}" type="datetimeFigureOut">
              <a:rPr lang="en-US" smtClean="0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C81B5-8784-4645-B266-FD96F85D05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48102E-C648-4D0F-ACBA-D7CC99A12E24}" type="datetimeFigureOut">
              <a:rPr lang="en-US" smtClean="0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44F84-4177-4974-8461-87895934AF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EA61B3-8916-4176-830E-99281ABB855E}" type="datetimeFigureOut">
              <a:rPr lang="en-US" smtClean="0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591A8-71C9-427D-A848-F920478C0FE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87C44F4-7375-45CA-9F52-6044A3510F21}" type="datetimeFigureOut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A8D1FCA-980C-4814-8170-3C8DE6C1C7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96C1A5-5372-48C4-ACE8-38017D548B24}" type="datetimeFigureOut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E82CF-40FA-42C7-80BE-706664305F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122B77-193C-4F18-A46B-E14D15CCCAB4}" type="datetimeFigureOut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D6170-BFF0-4B67-BD49-08E6FD439F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FA1904-1F83-4829-BF28-0487A68D1B6E}" type="datetimeFigureOut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B665F-A4A7-4173-B2AF-6F49EDA63F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1828BC-26F0-4241-BA8A-A353F6FFD90D}" type="datetimeFigureOut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9D765-CA39-4D5F-BEDB-B09C84B9A2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7269306"/>
      </p:ext>
    </p:extLst>
  </p:cSld>
  <p:clrMapOvr>
    <a:masterClrMapping/>
  </p:clrMapOvr>
  <p:transition spd="med">
    <p:dissolv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50B9DF-E512-4238-B78C-ACE0938BE7A7}" type="datetimeFigureOut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CE37D-74C7-435C-B3F2-6ED72AED78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AB061B-04D4-4871-9182-8D7B70BA5C96}" type="datetimeFigureOut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E83ED-B83E-45F5-8D80-09E705001D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CEFC56-F3D5-4A0C-993E-40A2270680C8}" type="datetimeFigureOut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D6622-9313-4935-B4D6-A9FB761D37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6D3A35-B527-4226-ABCC-D52B988AA1E9}" type="datetimeFigureOut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C382-1B6F-49F2-B30C-53C8AC668E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6A7B18-5C7A-404E-87A7-8B72B5122CE4}" type="datetimeFigureOut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234F8-A023-4AC1-BFE2-C0F36C43B8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9F14B1-43F4-49DD-8BD2-50FC22C0D91D}" type="datetimeFigureOut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BD27-ADBC-4550-A7BE-B8D37FE0CB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418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778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929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3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20177"/>
      </p:ext>
    </p:extLst>
  </p:cSld>
  <p:clrMapOvr>
    <a:masterClrMapping/>
  </p:clrMapOvr>
  <p:transition spd="med">
    <p:dissolv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94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426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705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245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633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111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9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52149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86814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6486449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6177114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8480537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51" name="Rectangle 63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48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610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70749" name="Rectangle 6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70750" name="Line 62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28575">
            <a:solidFill>
              <a:srgbClr val="99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2" name="AutoShape 64"/>
          <p:cNvSpPr>
            <a:spLocks noChangeArrowheads="1"/>
          </p:cNvSpPr>
          <p:nvPr/>
        </p:nvSpPr>
        <p:spPr bwMode="auto">
          <a:xfrm>
            <a:off x="24003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3" name="Text Box 65"/>
          <p:cNvSpPr txBox="1">
            <a:spLocks noChangeArrowheads="1"/>
          </p:cNvSpPr>
          <p:nvPr/>
        </p:nvSpPr>
        <p:spPr bwMode="auto">
          <a:xfrm>
            <a:off x="25273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4" name="AutoShape 66"/>
          <p:cNvSpPr>
            <a:spLocks noChangeArrowheads="1"/>
          </p:cNvSpPr>
          <p:nvPr/>
        </p:nvSpPr>
        <p:spPr bwMode="auto">
          <a:xfrm>
            <a:off x="29845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5" name="Text Box 67"/>
          <p:cNvSpPr txBox="1">
            <a:spLocks noChangeArrowheads="1"/>
          </p:cNvSpPr>
          <p:nvPr/>
        </p:nvSpPr>
        <p:spPr bwMode="auto">
          <a:xfrm>
            <a:off x="31115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6" name="AutoShape 68"/>
          <p:cNvSpPr>
            <a:spLocks noChangeArrowheads="1"/>
          </p:cNvSpPr>
          <p:nvPr/>
        </p:nvSpPr>
        <p:spPr bwMode="auto">
          <a:xfrm>
            <a:off x="35687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7" name="Text Box 69"/>
          <p:cNvSpPr txBox="1">
            <a:spLocks noChangeArrowheads="1"/>
          </p:cNvSpPr>
          <p:nvPr/>
        </p:nvSpPr>
        <p:spPr bwMode="auto">
          <a:xfrm>
            <a:off x="36957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8" name="Text Box 70"/>
          <p:cNvSpPr txBox="1">
            <a:spLocks noChangeArrowheads="1"/>
          </p:cNvSpPr>
          <p:nvPr/>
        </p:nvSpPr>
        <p:spPr bwMode="auto">
          <a:xfrm>
            <a:off x="1524000" y="63373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en-US" sz="1200" b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Go To Section:</a:t>
            </a:r>
            <a:endParaRPr lang="en-US" altLang="en-US" sz="300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pic>
        <p:nvPicPr>
          <p:cNvPr id="370776" name="Picture 88" descr="C:\WINDOWS\DESKTOP\PHlogoforPresPro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6259513"/>
            <a:ext cx="933450" cy="60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70777" name="Object 89"/>
          <p:cNvGraphicFramePr>
            <a:graphicFrameLocks noChangeAspect="1"/>
          </p:cNvGraphicFramePr>
          <p:nvPr/>
        </p:nvGraphicFramePr>
        <p:xfrm>
          <a:off x="8216900" y="6265863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icture" r:id="rId18" imgW="2331720" imgH="1490472" progId="Word.Picture.8">
                  <p:embed/>
                </p:oleObj>
              </mc:Choice>
              <mc:Fallback>
                <p:oleObj name="Picture" r:id="rId18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5863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778" name="Rectangle 90"/>
          <p:cNvSpPr>
            <a:spLocks noChangeArrowheads="1"/>
          </p:cNvSpPr>
          <p:nvPr/>
        </p:nvSpPr>
        <p:spPr bwMode="auto">
          <a:xfrm>
            <a:off x="8215313" y="6267450"/>
            <a:ext cx="898525" cy="569913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071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</p:sldLayoutIdLst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48" grpId="0" build="p" bldLvl="2" autoUpdateAnimBg="0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0749" grpId="0" autoUpdateAnimBg="0"/>
    </p:bld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39725" indent="-339725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SzPct val="150000"/>
        <a:buChar char="•"/>
        <a:defRPr kumimoji="1" sz="2000">
          <a:solidFill>
            <a:srgbClr val="000000"/>
          </a:solidFill>
          <a:latin typeface="+mn-lt"/>
          <a:ea typeface="+mn-ea"/>
          <a:cs typeface="+mn-cs"/>
        </a:defRPr>
      </a:lvl1pPr>
      <a:lvl2pPr marL="679450" indent="-214313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defRPr kumimoji="1">
          <a:solidFill>
            <a:srgbClr val="000000"/>
          </a:solidFill>
          <a:latin typeface="+mn-lt"/>
        </a:defRPr>
      </a:lvl2pPr>
      <a:lvl3pPr marL="1144588" indent="-231775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kumimoji="1" sz="2000">
          <a:solidFill>
            <a:srgbClr val="000000"/>
          </a:solidFill>
          <a:latin typeface="+mn-lt"/>
        </a:defRPr>
      </a:lvl3pPr>
      <a:lvl4pPr marL="1592263" indent="-214313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–"/>
        <a:defRPr kumimoji="1">
          <a:solidFill>
            <a:srgbClr val="000000"/>
          </a:solidFill>
          <a:latin typeface="+mn-lt"/>
        </a:defRPr>
      </a:lvl4pPr>
      <a:lvl5pPr marL="21129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701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30273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845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9417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 smtClean="0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CE1198E-5052-417F-8C19-1C211290A2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52D6AE-B945-4B6C-BC20-5CC5E49F9AAF}" type="datetimeFigureOut">
              <a:rPr lang="en-US" smtClean="0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83CCCB-3F2E-4098-A86A-CAB09B9A78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8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" Target="slide8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slide" Target="slide8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Wedn</a:t>
            </a:r>
            <a:r>
              <a:rPr lang="en-US" altLang="en-US" b="1" dirty="0" smtClean="0">
                <a:solidFill>
                  <a:srgbClr val="FF0000"/>
                </a:solidFill>
              </a:rPr>
              <a:t>esday </a:t>
            </a:r>
            <a:r>
              <a:rPr lang="en-US" altLang="en-US" b="1" dirty="0" smtClean="0">
                <a:solidFill>
                  <a:srgbClr val="FF0000"/>
                </a:solidFill>
              </a:rPr>
              <a:t>January </a:t>
            </a:r>
            <a:r>
              <a:rPr lang="en-US" altLang="en-US" b="1" dirty="0" smtClean="0">
                <a:solidFill>
                  <a:srgbClr val="FF0000"/>
                </a:solidFill>
              </a:rPr>
              <a:t>28,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</a:t>
            </a:r>
            <a:r>
              <a:rPr lang="en-US" sz="2400" dirty="0" smtClean="0"/>
              <a:t>the 6 principles of the U.S. Constitution.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r>
              <a:rPr lang="en-US" sz="2400" dirty="0" smtClean="0"/>
              <a:t>Constitution Vocab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CONCEPT: Constitutional Principles</a:t>
            </a:r>
            <a:endParaRPr lang="en-US" sz="2000" dirty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SKILL: Checks &amp; Balances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ASSIGNMENT: Workbook P. 25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CURRENT EVENT </a:t>
            </a:r>
            <a:r>
              <a:rPr lang="en-US" sz="2400" dirty="0" smtClean="0">
                <a:solidFill>
                  <a:prstClr val="black"/>
                </a:solidFill>
              </a:rPr>
              <a:t>DISCUSSION</a:t>
            </a:r>
            <a:r>
              <a:rPr lang="en-US" sz="2400" dirty="0" smtClean="0">
                <a:solidFill>
                  <a:prstClr val="black"/>
                </a:solidFill>
              </a:rPr>
              <a:t>: </a:t>
            </a:r>
            <a:r>
              <a:rPr lang="en-US" sz="2400" dirty="0" smtClean="0">
                <a:solidFill>
                  <a:prstClr val="black"/>
                </a:solidFill>
              </a:rPr>
              <a:t>Free Community College</a:t>
            </a:r>
            <a:endParaRPr lang="en-US" sz="1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1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Constitution Vocab </a:t>
            </a:r>
            <a:r>
              <a:rPr lang="en-US" sz="2800" b="1" dirty="0" smtClean="0">
                <a:solidFill>
                  <a:srgbClr val="1F497D"/>
                </a:solidFill>
              </a:rPr>
              <a:t>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</a:t>
            </a:r>
            <a:r>
              <a:rPr lang="en-US" sz="2400" dirty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Define the terms below using the glossary of you textbook.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Constitutionalism		3.   Rule of law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Unconstitutional			4.   Veto</a:t>
            </a:r>
          </a:p>
        </p:txBody>
      </p:sp>
    </p:spTree>
    <p:extLst>
      <p:ext uri="{BB962C8B-B14F-4D97-AF65-F5344CB8AC3E}">
        <p14:creationId xmlns:p14="http://schemas.microsoft.com/office/powerpoint/2010/main" val="52591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87737"/>
            <a:ext cx="8382000" cy="1731982"/>
          </a:xfrm>
        </p:spPr>
        <p:txBody>
          <a:bodyPr/>
          <a:lstStyle/>
          <a:p>
            <a:r>
              <a:rPr lang="en-US" sz="7200" i="1" dirty="0" smtClean="0">
                <a:latin typeface="Blackadder ITC" panose="04020505051007020D02" pitchFamily="82" charset="0"/>
              </a:rPr>
              <a:t>Constitutional Principles</a:t>
            </a:r>
            <a:endParaRPr lang="en-US" sz="7200" i="1" dirty="0">
              <a:latin typeface="Blackadder ITC" panose="04020505051007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3 Sec.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4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5" name="Text Box 5"/>
          <p:cNvSpPr txBox="1">
            <a:spLocks noChangeArrowheads="1"/>
          </p:cNvSpPr>
          <p:nvPr/>
        </p:nvSpPr>
        <p:spPr bwMode="auto">
          <a:xfrm>
            <a:off x="266700" y="27432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SzPct val="150000"/>
              <a:buFontTx/>
              <a:buChar char="•"/>
            </a:pPr>
            <a:endParaRPr lang="en-US" altLang="en-US" sz="2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An Outline of the Constitution</a:t>
            </a:r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50838" y="946150"/>
            <a:ext cx="8413750" cy="5013325"/>
          </a:xfrm>
        </p:spPr>
        <p:txBody>
          <a:bodyPr/>
          <a:lstStyle/>
          <a:p>
            <a:pPr marL="393700" lvl="1" indent="-279400">
              <a:lnSpc>
                <a:spcPct val="90000"/>
              </a:lnSpc>
              <a:buFontTx/>
              <a:buChar char="•"/>
            </a:pPr>
            <a:r>
              <a:rPr lang="en-US" altLang="en-US" sz="3600">
                <a:solidFill>
                  <a:schemeClr val="tx1"/>
                </a:solidFill>
              </a:rPr>
              <a:t>The Constitution sets out the basic principles upon which government in the United States was built. </a:t>
            </a:r>
          </a:p>
          <a:p>
            <a:pPr marL="393700" lvl="1" indent="-279400">
              <a:lnSpc>
                <a:spcPct val="90000"/>
              </a:lnSpc>
              <a:buFontTx/>
              <a:buChar char="•"/>
            </a:pPr>
            <a:r>
              <a:rPr lang="en-US" altLang="en-US" sz="3600">
                <a:solidFill>
                  <a:schemeClr val="tx1"/>
                </a:solidFill>
              </a:rPr>
              <a:t>The Constitution is a fairly brief document. </a:t>
            </a:r>
          </a:p>
          <a:p>
            <a:pPr marL="393700" lvl="1" indent="-279400">
              <a:lnSpc>
                <a:spcPct val="90000"/>
              </a:lnSpc>
              <a:buFontTx/>
              <a:buChar char="•"/>
            </a:pPr>
            <a:r>
              <a:rPr kumimoji="0" lang="en-US" altLang="en-US" sz="3600">
                <a:solidFill>
                  <a:schemeClr val="tx1"/>
                </a:solidFill>
              </a:rPr>
              <a:t>The Constitution is organized into eight sections: the Preamble and seven articles. The original document is followed by 27 amendments.</a:t>
            </a:r>
            <a:endParaRPr lang="en-US" altLang="en-US" sz="3600">
              <a:solidFill>
                <a:schemeClr val="tx1"/>
              </a:solidFill>
            </a:endParaRPr>
          </a:p>
        </p:txBody>
      </p:sp>
      <p:sp>
        <p:nvSpPr>
          <p:cNvPr id="389133" name="Rectangle 13"/>
          <p:cNvSpPr>
            <a:spLocks noChangeArrowheads="1"/>
          </p:cNvSpPr>
          <p:nvPr/>
        </p:nvSpPr>
        <p:spPr bwMode="auto">
          <a:xfrm>
            <a:off x="5715000" y="6400800"/>
            <a:ext cx="1887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en-US" sz="14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Chapter 3, Section 1</a:t>
            </a:r>
          </a:p>
        </p:txBody>
      </p:sp>
      <p:sp>
        <p:nvSpPr>
          <p:cNvPr id="389136" name="AutoShape 16" descr="Stationery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100" y="6299200"/>
            <a:ext cx="520700" cy="520700"/>
          </a:xfrm>
          <a:prstGeom prst="actionButtonBackPrevious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89137" name="AutoShape 17" descr="Stationery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6299200"/>
            <a:ext cx="520700" cy="520700"/>
          </a:xfrm>
          <a:prstGeom prst="actionButtonForwardNex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89138" name="AutoShape 18" descr="Stationery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9845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89139" name="Text Box 1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0924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2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89140" name="AutoShape 20" descr="Stationery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5687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89141" name="Text Box 2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6766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3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615445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389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389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389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7" grpId="0" autoUpdateAnimBg="0"/>
      <p:bldP spid="389128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Articles of the Constitution</a:t>
            </a:r>
          </a:p>
        </p:txBody>
      </p:sp>
      <p:sp>
        <p:nvSpPr>
          <p:cNvPr id="390148" name="Rectangle 4"/>
          <p:cNvSpPr>
            <a:spLocks noChangeArrowheads="1"/>
          </p:cNvSpPr>
          <p:nvPr/>
        </p:nvSpPr>
        <p:spPr bwMode="auto">
          <a:xfrm>
            <a:off x="5715000" y="6400800"/>
            <a:ext cx="1887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en-US" sz="14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Chapter 3, Section 1</a:t>
            </a:r>
          </a:p>
        </p:txBody>
      </p:sp>
      <p:sp>
        <p:nvSpPr>
          <p:cNvPr id="390184" name="AutoShape 40" descr="Stationery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100" y="6299200"/>
            <a:ext cx="520700" cy="520700"/>
          </a:xfrm>
          <a:prstGeom prst="actionButtonBackPrevious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0185" name="AutoShape 41" descr="Stationery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6299200"/>
            <a:ext cx="520700" cy="520700"/>
          </a:xfrm>
          <a:prstGeom prst="actionButtonForwardNex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0186" name="AutoShape 42" descr="Stationery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9845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0187" name="Text Box 4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0924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2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90188" name="AutoShape 44" descr="Stationery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5687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0189" name="Text Box 4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6766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3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graphicFrame>
        <p:nvGraphicFramePr>
          <p:cNvPr id="390195" name="Object 51"/>
          <p:cNvGraphicFramePr>
            <a:graphicFrameLocks noChangeAspect="1"/>
          </p:cNvGraphicFramePr>
          <p:nvPr>
            <p:ph type="tbl" idx="1"/>
          </p:nvPr>
        </p:nvGraphicFramePr>
        <p:xfrm>
          <a:off x="395288" y="1189038"/>
          <a:ext cx="8401050" cy="465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r:id="rId6" imgW="8754120" imgH="4854600" progId="Word.Document.8">
                  <p:embed/>
                </p:oleObj>
              </mc:Choice>
              <mc:Fallback>
                <p:oleObj name="Document" r:id="rId6" imgW="8754120" imgH="485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189038"/>
                        <a:ext cx="8401050" cy="465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10410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  <a:defRPr/>
            </a:pPr>
            <a:r>
              <a:rPr lang="en-US" sz="2800" dirty="0" smtClean="0">
                <a:latin typeface="Lucida Calligraphy" panose="03010101010101010101" pitchFamily="66" charset="0"/>
              </a:rPr>
              <a:t>Popular Sovereignty</a:t>
            </a:r>
          </a:p>
          <a:p>
            <a:pPr marL="971550" lvl="1" indent="-571500">
              <a:buFont typeface="+mj-lt"/>
              <a:buAutoNum type="alphaUcPeriod"/>
              <a:defRPr/>
            </a:pPr>
            <a:r>
              <a:rPr lang="en-US" sz="2400" dirty="0" smtClean="0">
                <a:latin typeface="Lucida Calligraphy" panose="03010101010101010101" pitchFamily="66" charset="0"/>
              </a:rPr>
              <a:t>Rule by the people, </a:t>
            </a:r>
            <a:r>
              <a:rPr lang="en-US" sz="2400" dirty="0" smtClean="0">
                <a:latin typeface="Lucida Calligraphy" panose="03010101010101010101" pitchFamily="66" charset="0"/>
              </a:rPr>
              <a:t>consent </a:t>
            </a:r>
            <a:r>
              <a:rPr lang="en-US" sz="2400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(“We the People”)</a:t>
            </a:r>
            <a:endParaRPr lang="en-US" sz="2400" dirty="0" smtClean="0">
              <a:solidFill>
                <a:srgbClr val="FF0000"/>
              </a:solidFill>
              <a:latin typeface="Lucida Calligraphy" panose="03010101010101010101" pitchFamily="66" charset="0"/>
            </a:endParaRPr>
          </a:p>
          <a:p>
            <a:pPr marL="571500" indent="-571500">
              <a:buFont typeface="+mj-lt"/>
              <a:buAutoNum type="romanUcPeriod"/>
              <a:defRPr/>
            </a:pPr>
            <a:r>
              <a:rPr lang="en-US" sz="2800" dirty="0" smtClean="0">
                <a:latin typeface="Lucida Calligraphy" panose="03010101010101010101" pitchFamily="66" charset="0"/>
              </a:rPr>
              <a:t>Federalism</a:t>
            </a:r>
          </a:p>
          <a:p>
            <a:pPr marL="971550" lvl="1" indent="-571500">
              <a:buFont typeface="+mj-lt"/>
              <a:buAutoNum type="alphaUcPeriod"/>
              <a:defRPr/>
            </a:pPr>
            <a:r>
              <a:rPr lang="en-US" sz="2400" dirty="0" smtClean="0">
                <a:latin typeface="Lucida Calligraphy" panose="03010101010101010101" pitchFamily="66" charset="0"/>
              </a:rPr>
              <a:t>Power divided between States &amp; National</a:t>
            </a:r>
          </a:p>
          <a:p>
            <a:pPr marL="971550" lvl="1" indent="-571500">
              <a:buFont typeface="+mj-lt"/>
              <a:buAutoNum type="alphaUcPeriod"/>
              <a:defRPr/>
            </a:pPr>
            <a:r>
              <a:rPr lang="en-US" sz="2400" dirty="0" smtClean="0">
                <a:latin typeface="Lucida Calligraphy" panose="03010101010101010101" pitchFamily="66" charset="0"/>
              </a:rPr>
              <a:t>Both levels have agencies, pass laws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WHY – 1787 still very fearful of a unitary system (strong central </a:t>
            </a:r>
            <a:r>
              <a:rPr lang="en-US" sz="2400" dirty="0" err="1" smtClean="0">
                <a:solidFill>
                  <a:srgbClr val="FF0000"/>
                </a:solidFill>
                <a:latin typeface="Lucida Calligraphy" panose="03010101010101010101" pitchFamily="66" charset="0"/>
              </a:rPr>
              <a:t>govt</a:t>
            </a:r>
            <a:r>
              <a:rPr lang="en-US" sz="2400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 like GB), but realized a Confederation (Articles of Confederation) was too weak to last</a:t>
            </a:r>
          </a:p>
          <a:p>
            <a:pPr marL="571500" lvl="0" indent="-571500">
              <a:buFont typeface="+mj-lt"/>
              <a:buAutoNum type="romanUcPeriod"/>
              <a:defRPr/>
            </a:pPr>
            <a:r>
              <a:rPr lang="en-US" sz="2800" dirty="0">
                <a:solidFill>
                  <a:prstClr val="black"/>
                </a:solidFill>
                <a:latin typeface="Lucida Calligraphy" panose="03010101010101010101" pitchFamily="66" charset="0"/>
              </a:rPr>
              <a:t>Limited Government</a:t>
            </a:r>
          </a:p>
          <a:p>
            <a:pPr marL="971550" lvl="1" indent="-571500">
              <a:buFont typeface="+mj-lt"/>
              <a:buAutoNum type="alphaUcPeriod"/>
              <a:defRPr/>
            </a:pPr>
            <a:r>
              <a:rPr lang="en-US" sz="2400" dirty="0">
                <a:solidFill>
                  <a:prstClr val="black"/>
                </a:solidFill>
                <a:latin typeface="Lucida Calligraphy" panose="03010101010101010101" pitchFamily="66" charset="0"/>
              </a:rPr>
              <a:t>States powers </a:t>
            </a:r>
            <a:r>
              <a:rPr lang="en-US" sz="2400" dirty="0" err="1">
                <a:solidFill>
                  <a:prstClr val="black"/>
                </a:solidFill>
                <a:latin typeface="Lucida Calligraphy" panose="03010101010101010101" pitchFamily="66" charset="0"/>
              </a:rPr>
              <a:t>govt</a:t>
            </a:r>
            <a:r>
              <a:rPr lang="en-US" sz="2400" dirty="0">
                <a:solidFill>
                  <a:prstClr val="black"/>
                </a:solidFill>
                <a:latin typeface="Lucida Calligraphy" panose="03010101010101010101" pitchFamily="66" charset="0"/>
              </a:rPr>
              <a:t> has &amp; doesn’t have, Bill of Rights safeguards individual </a:t>
            </a:r>
            <a:r>
              <a:rPr lang="en-US" sz="2400" dirty="0" smtClean="0">
                <a:solidFill>
                  <a:prstClr val="black"/>
                </a:solidFill>
                <a:latin typeface="Lucida Calligraphy" panose="03010101010101010101" pitchFamily="66" charset="0"/>
              </a:rPr>
              <a:t>freedoms</a:t>
            </a:r>
            <a:endParaRPr lang="en-US" sz="2400" dirty="0" smtClean="0">
              <a:solidFill>
                <a:srgbClr val="FF0000"/>
              </a:solidFill>
              <a:latin typeface="Lucida Calligraphy" panose="03010101010101010101" pitchFamily="66" charset="0"/>
            </a:endParaRPr>
          </a:p>
          <a:p>
            <a:pPr marL="0" indent="0">
              <a:buNone/>
              <a:defRPr/>
            </a:pPr>
            <a:endParaRPr lang="en-US" sz="3200" dirty="0" smtClean="0">
              <a:latin typeface="Lucida Calligraphy" panose="03010101010101010101" pitchFamily="66" charset="0"/>
            </a:endParaRPr>
          </a:p>
          <a:p>
            <a:pPr marL="228600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800" dirty="0">
              <a:latin typeface="Lucida Calligraphy" panose="03010101010101010101" pitchFamily="66" charset="0"/>
              <a:ea typeface="Calibri"/>
              <a:cs typeface="Times New Roman"/>
            </a:endParaRP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3600" b="1" dirty="0" err="1" smtClean="0">
                <a:latin typeface="Blackadder ITC" panose="04020505051007020D02" pitchFamily="82" charset="0"/>
              </a:rPr>
              <a:t>Ch</a:t>
            </a:r>
            <a:r>
              <a:rPr lang="en-US" altLang="en-US" sz="3600" b="1" dirty="0" smtClean="0">
                <a:latin typeface="Blackadder ITC" panose="04020505051007020D02" pitchFamily="82" charset="0"/>
              </a:rPr>
              <a:t> 3 Sec 1</a:t>
            </a:r>
            <a:br>
              <a:rPr lang="en-US" altLang="en-US" sz="3600" b="1" dirty="0" smtClean="0">
                <a:latin typeface="Blackadder ITC" panose="04020505051007020D02" pitchFamily="82" charset="0"/>
              </a:rPr>
            </a:br>
            <a:r>
              <a:rPr lang="en-US" altLang="en-US" sz="3600" b="1" dirty="0" smtClean="0">
                <a:latin typeface="Blackadder ITC" panose="04020505051007020D02" pitchFamily="82" charset="0"/>
              </a:rPr>
              <a:t>TITLE: Constitution Principles</a:t>
            </a:r>
          </a:p>
        </p:txBody>
      </p:sp>
    </p:spTree>
    <p:extLst>
      <p:ext uri="{BB962C8B-B14F-4D97-AF65-F5344CB8AC3E}">
        <p14:creationId xmlns:p14="http://schemas.microsoft.com/office/powerpoint/2010/main" val="135976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4"/>
              <a:defRPr/>
            </a:pPr>
            <a:r>
              <a:rPr lang="en-US" sz="2800" dirty="0" smtClean="0">
                <a:latin typeface="Lucida Calligraphy" panose="03010101010101010101" pitchFamily="66" charset="0"/>
              </a:rPr>
              <a:t>Separation </a:t>
            </a:r>
            <a:r>
              <a:rPr lang="en-US" sz="2800" dirty="0" smtClean="0">
                <a:latin typeface="Lucida Calligraphy" panose="03010101010101010101" pitchFamily="66" charset="0"/>
              </a:rPr>
              <a:t>of Powers</a:t>
            </a:r>
          </a:p>
          <a:p>
            <a:pPr marL="971550" lvl="1" indent="-571500">
              <a:buFont typeface="+mj-lt"/>
              <a:buAutoNum type="alphaUcPeriod"/>
              <a:defRPr/>
            </a:pPr>
            <a:r>
              <a:rPr lang="en-US" sz="2400" dirty="0" smtClean="0">
                <a:latin typeface="Lucida Calligraphy" panose="03010101010101010101" pitchFamily="66" charset="0"/>
              </a:rPr>
              <a:t>3 branches – Legislative, Executive, Judicial </a:t>
            </a:r>
            <a:r>
              <a:rPr lang="en-US" sz="1800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– each has it’s own responsibilities</a:t>
            </a:r>
          </a:p>
          <a:p>
            <a:pPr marL="571500" indent="-571500">
              <a:buFont typeface="+mj-lt"/>
              <a:buAutoNum type="romanUcPeriod" startAt="4"/>
              <a:defRPr/>
            </a:pPr>
            <a:r>
              <a:rPr lang="en-US" sz="2800" dirty="0" smtClean="0">
                <a:latin typeface="Lucida Calligraphy" panose="03010101010101010101" pitchFamily="66" charset="0"/>
              </a:rPr>
              <a:t>Checks &amp; Balances</a:t>
            </a:r>
          </a:p>
          <a:p>
            <a:pPr marL="971550" lvl="1" indent="-571500">
              <a:buFont typeface="+mj-lt"/>
              <a:buAutoNum type="alphaUcPeriod"/>
              <a:defRPr/>
            </a:pPr>
            <a:r>
              <a:rPr lang="en-US" sz="2400" dirty="0" smtClean="0">
                <a:latin typeface="Lucida Calligraphy" panose="03010101010101010101" pitchFamily="66" charset="0"/>
              </a:rPr>
              <a:t>Each branch has checks on the others to limit power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Checks &amp; balances chart on P. </a:t>
            </a:r>
            <a:r>
              <a:rPr lang="en-US" sz="2400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68</a:t>
            </a:r>
            <a:endParaRPr lang="en-US" sz="2400" dirty="0" smtClean="0">
              <a:solidFill>
                <a:srgbClr val="FF0000"/>
              </a:solidFill>
              <a:latin typeface="Lucida Calligraphy" panose="03010101010101010101" pitchFamily="66" charset="0"/>
            </a:endParaRPr>
          </a:p>
          <a:p>
            <a:pPr marL="571500" indent="-571500">
              <a:buFont typeface="+mj-lt"/>
              <a:buAutoNum type="romanUcPeriod" startAt="4"/>
              <a:defRPr/>
            </a:pPr>
            <a:r>
              <a:rPr lang="en-US" sz="2800" dirty="0" smtClean="0">
                <a:latin typeface="Lucida Calligraphy" panose="03010101010101010101" pitchFamily="66" charset="0"/>
              </a:rPr>
              <a:t>Judicial Review</a:t>
            </a:r>
          </a:p>
          <a:p>
            <a:pPr marL="971550" lvl="1" indent="-571500">
              <a:buFont typeface="+mj-lt"/>
              <a:buAutoNum type="alphaUcPeriod"/>
              <a:defRPr/>
            </a:pPr>
            <a:r>
              <a:rPr lang="en-US" sz="2400" dirty="0" smtClean="0">
                <a:latin typeface="Lucida Calligraphy" panose="03010101010101010101" pitchFamily="66" charset="0"/>
              </a:rPr>
              <a:t>Power to declare laws/actions of local, state, or national </a:t>
            </a:r>
            <a:r>
              <a:rPr lang="en-US" sz="2400" dirty="0" err="1" smtClean="0">
                <a:latin typeface="Lucida Calligraphy" panose="03010101010101010101" pitchFamily="66" charset="0"/>
              </a:rPr>
              <a:t>govt</a:t>
            </a:r>
            <a:r>
              <a:rPr lang="en-US" sz="2400" dirty="0" smtClean="0">
                <a:latin typeface="Lucida Calligraphy" panose="03010101010101010101" pitchFamily="66" charset="0"/>
              </a:rPr>
              <a:t> unconstitutional</a:t>
            </a:r>
          </a:p>
          <a:p>
            <a:pPr marL="971550" lvl="1" indent="-571500">
              <a:buFont typeface="+mj-lt"/>
              <a:buAutoNum type="alphaUcPeriod"/>
              <a:defRPr/>
            </a:pPr>
            <a:r>
              <a:rPr lang="en-US" sz="2400" dirty="0" smtClean="0">
                <a:latin typeface="Lucida Calligraphy" panose="03010101010101010101" pitchFamily="66" charset="0"/>
              </a:rPr>
              <a:t>Can only be changed w/ another decision or </a:t>
            </a:r>
            <a:r>
              <a:rPr lang="en-US" sz="2400" dirty="0" smtClean="0">
                <a:latin typeface="Lucida Calligraphy" panose="03010101010101010101" pitchFamily="66" charset="0"/>
              </a:rPr>
              <a:t>amendment</a:t>
            </a:r>
            <a:endParaRPr lang="en-US" sz="2400" dirty="0">
              <a:latin typeface="Lucida Calligraphy" panose="03010101010101010101" pitchFamily="66" charset="0"/>
            </a:endParaRPr>
          </a:p>
          <a:p>
            <a:pPr marL="228600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000" dirty="0">
              <a:ea typeface="Calibri"/>
              <a:cs typeface="Times New Roman"/>
            </a:endParaRP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3600" b="1" dirty="0" err="1" smtClean="0">
                <a:latin typeface="Blackadder ITC" panose="04020505051007020D02" pitchFamily="82" charset="0"/>
              </a:rPr>
              <a:t>Ch</a:t>
            </a:r>
            <a:r>
              <a:rPr lang="en-US" altLang="en-US" sz="3600" b="1" dirty="0" smtClean="0">
                <a:latin typeface="Blackadder ITC" panose="04020505051007020D02" pitchFamily="82" charset="0"/>
              </a:rPr>
              <a:t> 3 Sec 1</a:t>
            </a:r>
            <a:br>
              <a:rPr lang="en-US" altLang="en-US" sz="3600" b="1" dirty="0" smtClean="0">
                <a:latin typeface="Blackadder ITC" panose="04020505051007020D02" pitchFamily="82" charset="0"/>
              </a:rPr>
            </a:br>
            <a:r>
              <a:rPr lang="en-US" altLang="en-US" sz="3600" b="1" dirty="0" smtClean="0">
                <a:latin typeface="Blackadder ITC" panose="04020505051007020D02" pitchFamily="82" charset="0"/>
              </a:rPr>
              <a:t>TITLE: Constitution Principles</a:t>
            </a:r>
          </a:p>
        </p:txBody>
      </p:sp>
    </p:spTree>
    <p:extLst>
      <p:ext uri="{BB962C8B-B14F-4D97-AF65-F5344CB8AC3E}">
        <p14:creationId xmlns:p14="http://schemas.microsoft.com/office/powerpoint/2010/main" val="155125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Three of the Basic Principles</a:t>
            </a:r>
          </a:p>
        </p:txBody>
      </p:sp>
      <p:sp>
        <p:nvSpPr>
          <p:cNvPr id="391180" name="Rectangle 12"/>
          <p:cNvSpPr>
            <a:spLocks noChangeArrowheads="1"/>
          </p:cNvSpPr>
          <p:nvPr/>
        </p:nvSpPr>
        <p:spPr bwMode="auto">
          <a:xfrm>
            <a:off x="5715000" y="6400800"/>
            <a:ext cx="1887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en-US" sz="14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Chapter 3, Section 1</a:t>
            </a:r>
          </a:p>
        </p:txBody>
      </p:sp>
      <p:sp>
        <p:nvSpPr>
          <p:cNvPr id="391184" name="AutoShape 16" descr="Stationery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100" y="6299200"/>
            <a:ext cx="520700" cy="520700"/>
          </a:xfrm>
          <a:prstGeom prst="actionButtonBackPrevious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1185" name="AutoShape 17" descr="Stationery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6299200"/>
            <a:ext cx="520700" cy="520700"/>
          </a:xfrm>
          <a:prstGeom prst="actionButtonForwardNex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1186" name="AutoShape 18" descr="Stationery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9845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1187" name="Text Box 1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0924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2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91188" name="AutoShape 20" descr="Stationery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5687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1189" name="Text Box 2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6766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3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91195" name="Text Box 27"/>
          <p:cNvSpPr txBox="1">
            <a:spLocks noChangeArrowheads="1"/>
          </p:cNvSpPr>
          <p:nvPr/>
        </p:nvSpPr>
        <p:spPr bwMode="auto">
          <a:xfrm>
            <a:off x="320675" y="973138"/>
            <a:ext cx="8496300" cy="525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kumimoji="0" lang="en-US" alt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The principle of </a:t>
            </a:r>
            <a:r>
              <a:rPr kumimoji="0" lang="en-US" altLang="en-US" sz="2600" b="1" smtClean="0">
                <a:solidFill>
                  <a:srgbClr val="800000"/>
                </a:solidFill>
                <a:latin typeface="Arial" charset="0"/>
                <a:cs typeface="+mn-cs"/>
              </a:rPr>
              <a:t>popular sovereignty</a:t>
            </a:r>
            <a:r>
              <a:rPr kumimoji="0" lang="en-US" alt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 asserts that the people are the source of any and all government power, and government can exist only with the consent of the governed.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kumimoji="0" lang="en-US" alt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The principle of </a:t>
            </a:r>
            <a:r>
              <a:rPr kumimoji="0" lang="en-US" altLang="en-US" sz="2600" b="1" smtClean="0">
                <a:solidFill>
                  <a:srgbClr val="800000"/>
                </a:solidFill>
                <a:latin typeface="Arial" charset="0"/>
                <a:cs typeface="+mn-cs"/>
              </a:rPr>
              <a:t>limited government</a:t>
            </a:r>
            <a:r>
              <a:rPr kumimoji="0" lang="en-US" alt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 states that government is restricted in what it may do, and each individual has rights that government cannot take away.</a:t>
            </a:r>
          </a:p>
          <a:p>
            <a:pPr eaLnBrk="0" hangingPunct="0">
              <a:spcBef>
                <a:spcPct val="50000"/>
              </a:spcBef>
              <a:buClr>
                <a:srgbClr val="000000"/>
              </a:buClr>
              <a:buFontTx/>
              <a:buChar char="•"/>
            </a:pPr>
            <a:r>
              <a:rPr kumimoji="0" lang="en-US" altLang="en-US" sz="2600" b="1" smtClean="0">
                <a:solidFill>
                  <a:srgbClr val="800000"/>
                </a:solidFill>
                <a:latin typeface="Arial" charset="0"/>
                <a:cs typeface="+mn-cs"/>
              </a:rPr>
              <a:t>Separation of powers</a:t>
            </a:r>
            <a:r>
              <a:rPr kumimoji="0" lang="en-US" alt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 is the principle in which the executive, legislative, and judicial branches of government are three independent and coequal branches of government.</a:t>
            </a:r>
          </a:p>
        </p:txBody>
      </p:sp>
    </p:spTree>
    <p:extLst>
      <p:ext uri="{BB962C8B-B14F-4D97-AF65-F5344CB8AC3E}">
        <p14:creationId xmlns:p14="http://schemas.microsoft.com/office/powerpoint/2010/main" val="387587169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91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391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391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More of the Basic Principles</a:t>
            </a:r>
          </a:p>
        </p:txBody>
      </p:sp>
      <p:sp>
        <p:nvSpPr>
          <p:cNvPr id="4311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>
                <a:solidFill>
                  <a:schemeClr val="tx2"/>
                </a:solidFill>
              </a:rPr>
              <a:t>Checks and balances</a:t>
            </a:r>
            <a:r>
              <a:rPr lang="en-US" altLang="en-US" sz="2800"/>
              <a:t> is the system that allows the legislative, executive, and judicial branches to check, or restrain, the actions of one another.</a:t>
            </a:r>
          </a:p>
          <a:p>
            <a:r>
              <a:rPr lang="en-US" altLang="en-US" sz="2800"/>
              <a:t>The principle of </a:t>
            </a:r>
            <a:r>
              <a:rPr lang="en-US" altLang="en-US" sz="2800" b="1">
                <a:solidFill>
                  <a:schemeClr val="tx2"/>
                </a:solidFill>
              </a:rPr>
              <a:t>judicial review </a:t>
            </a:r>
            <a:r>
              <a:rPr lang="en-US" altLang="en-US" sz="2800">
                <a:solidFill>
                  <a:schemeClr val="tx1"/>
                </a:solidFill>
              </a:rPr>
              <a:t>consists of the power of a court to determine the constitutionality of a governmental action.</a:t>
            </a:r>
            <a:endParaRPr lang="en-US" altLang="en-US" sz="2800"/>
          </a:p>
          <a:p>
            <a:r>
              <a:rPr lang="en-US" altLang="en-US" sz="2800" b="1">
                <a:solidFill>
                  <a:schemeClr val="tx2"/>
                </a:solidFill>
              </a:rPr>
              <a:t>Federalism</a:t>
            </a:r>
            <a:r>
              <a:rPr lang="en-US" altLang="en-US" sz="2800"/>
              <a:t> is a system of government in which the powers of government are divided between a central government and several local governments.</a:t>
            </a:r>
          </a:p>
        </p:txBody>
      </p:sp>
      <p:sp>
        <p:nvSpPr>
          <p:cNvPr id="431108" name="Rectangle 1028"/>
          <p:cNvSpPr>
            <a:spLocks noChangeArrowheads="1"/>
          </p:cNvSpPr>
          <p:nvPr/>
        </p:nvSpPr>
        <p:spPr bwMode="auto">
          <a:xfrm>
            <a:off x="5715000" y="6400800"/>
            <a:ext cx="1887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en-US" sz="14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Chapter 3, Section 1</a:t>
            </a:r>
          </a:p>
        </p:txBody>
      </p:sp>
      <p:sp>
        <p:nvSpPr>
          <p:cNvPr id="431109" name="AutoShape 1029" descr="Stationery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100" y="6299200"/>
            <a:ext cx="520700" cy="520700"/>
          </a:xfrm>
          <a:prstGeom prst="actionButtonBackPrevious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31110" name="AutoShape 1030" descr="Stationery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6299200"/>
            <a:ext cx="520700" cy="520700"/>
          </a:xfrm>
          <a:prstGeom prst="actionButtonForwardNex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31111" name="AutoShape 1031" descr="Stationery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9845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31112" name="Text Box 103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0924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2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31113" name="AutoShape 1033" descr="Stationery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5687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31114" name="Text Box 103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6766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3</a:t>
            </a:r>
            <a:endParaRPr lang="en-US" altLang="en-US" sz="300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420448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6" grpId="0" autoUpdateAnimBg="0"/>
      <p:bldP spid="431107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EVENTS/ISSUES:</a:t>
            </a:r>
            <a:b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Universal-College Movement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Read the article with your partner.</a:t>
            </a:r>
          </a:p>
          <a:p>
            <a:r>
              <a:rPr lang="en-US" dirty="0" smtClean="0"/>
              <a:t>Create a list of Pros &amp; Cons based on the points the author makes.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u="sng" dirty="0" smtClean="0"/>
              <a:t>PROS			CONS</a:t>
            </a:r>
            <a:endParaRPr lang="en-US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u="sng" dirty="0" smtClean="0"/>
          </a:p>
          <a:p>
            <a:r>
              <a:rPr lang="en-US" u="sng" dirty="0" smtClean="0"/>
              <a:t>EXIT TICKET</a:t>
            </a:r>
            <a:r>
              <a:rPr lang="en-US" dirty="0" smtClean="0"/>
              <a:t>: Write a paragraph in which you agree or disagree with at least 2 of the authors points.  Did your opinion change at all from the time you wrote your journal to now?</a:t>
            </a:r>
            <a:endParaRPr lang="en-US" u="sng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3276600"/>
            <a:ext cx="0" cy="12192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69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PHTemplate">
  <a:themeElements>
    <a:clrScheme name="">
      <a:dk1>
        <a:srgbClr val="000000"/>
      </a:dk1>
      <a:lt1>
        <a:srgbClr val="006666"/>
      </a:lt1>
      <a:dk2>
        <a:srgbClr val="800000"/>
      </a:dk2>
      <a:lt2>
        <a:srgbClr val="4D4D4D"/>
      </a:lt2>
      <a:accent1>
        <a:srgbClr val="CC9900"/>
      </a:accent1>
      <a:accent2>
        <a:srgbClr val="800000"/>
      </a:accent2>
      <a:accent3>
        <a:srgbClr val="AAB8B8"/>
      </a:accent3>
      <a:accent4>
        <a:srgbClr val="000000"/>
      </a:accent4>
      <a:accent5>
        <a:srgbClr val="E2CAAA"/>
      </a:accent5>
      <a:accent6>
        <a:srgbClr val="730000"/>
      </a:accent6>
      <a:hlink>
        <a:srgbClr val="000099"/>
      </a:hlink>
      <a:folHlink>
        <a:srgbClr val="003300"/>
      </a:folHlink>
    </a:clrScheme>
    <a:fontScheme name="PHTemplate.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HTemplate.PPT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2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3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514</Words>
  <Application>Microsoft Office PowerPoint</Application>
  <PresentationFormat>On-screen Show (4:3)</PresentationFormat>
  <Paragraphs>71</Paragraphs>
  <Slides>9</Slides>
  <Notes>3</Notes>
  <HiddenSlides>3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PHTemplate</vt:lpstr>
      <vt:lpstr>Hardcover</vt:lpstr>
      <vt:lpstr>1_Hardcover</vt:lpstr>
      <vt:lpstr>14_TP030004031</vt:lpstr>
      <vt:lpstr>Microsoft Word Picture</vt:lpstr>
      <vt:lpstr>Microsoft Word Document</vt:lpstr>
      <vt:lpstr>Wednesday January 28, 2015 Mr. Goblirsch – American Government</vt:lpstr>
      <vt:lpstr>Constitutional Principles</vt:lpstr>
      <vt:lpstr>An Outline of the Constitution</vt:lpstr>
      <vt:lpstr>Articles of the Constitution</vt:lpstr>
      <vt:lpstr>Ch 3 Sec 1 TITLE: Constitution Principles</vt:lpstr>
      <vt:lpstr>Ch 3 Sec 1 TITLE: Constitution Principles</vt:lpstr>
      <vt:lpstr>Three of the Basic Principles</vt:lpstr>
      <vt:lpstr>More of the Basic Principles</vt:lpstr>
      <vt:lpstr>CURRENT EVENTS/ISSUES: Universal-College Movement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 Goblirsch</dc:creator>
  <cp:lastModifiedBy>cgoblirsch</cp:lastModifiedBy>
  <cp:revision>53</cp:revision>
  <cp:lastPrinted>2015-01-27T16:32:12Z</cp:lastPrinted>
  <dcterms:created xsi:type="dcterms:W3CDTF">2013-08-14T05:03:00Z</dcterms:created>
  <dcterms:modified xsi:type="dcterms:W3CDTF">2015-01-28T15:30:41Z</dcterms:modified>
</cp:coreProperties>
</file>