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65" r:id="rId5"/>
    <p:sldId id="273" r:id="rId6"/>
    <p:sldId id="266" r:id="rId7"/>
    <p:sldId id="274" r:id="rId8"/>
    <p:sldId id="275" r:id="rId9"/>
    <p:sldId id="276" r:id="rId10"/>
    <p:sldId id="285" r:id="rId11"/>
    <p:sldId id="277" r:id="rId12"/>
    <p:sldId id="278" r:id="rId13"/>
    <p:sldId id="288" r:id="rId14"/>
    <p:sldId id="279" r:id="rId15"/>
    <p:sldId id="280" r:id="rId16"/>
    <p:sldId id="296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46279-536A-4EEA-8E55-D2B60FE4F7AE}" type="datetimeFigureOut">
              <a:rPr lang="en-US"/>
              <a:pPr>
                <a:defRPr/>
              </a:pPr>
              <a:t>9/14/2014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4165E-FFC7-4C18-99AC-5E478E9561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07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FF0B8-4A17-4BCA-AE7D-4EA5ED102FBA}" type="datetimeFigureOut">
              <a:rPr lang="en-US"/>
              <a:pPr>
                <a:defRPr/>
              </a:pPr>
              <a:t>9/14/2014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0BB32-3AE1-4FF6-A1B4-575A55A7F7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30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5A1E5-A3B5-4328-A81A-964C3778B5B6}" type="datetimeFigureOut">
              <a:rPr lang="en-US"/>
              <a:pPr>
                <a:defRPr/>
              </a:pPr>
              <a:t>9/14/2014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AD8CD-DEF3-4465-A506-14E24D00C9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683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E09BE-1C45-44AB-A86B-623742CB1643}" type="datetimeFigureOut">
              <a:rPr lang="en-US"/>
              <a:pPr>
                <a:defRPr/>
              </a:pPr>
              <a:t>9/14/2014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45FCA-23C5-490B-B353-FAB6693611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54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30EA1-7CDB-49BA-A6D1-F2BED9AC843C}" type="datetimeFigureOut">
              <a:rPr lang="en-US"/>
              <a:pPr>
                <a:defRPr/>
              </a:pPr>
              <a:t>9/14/2014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C1CD9-A76E-45D4-8ED3-42CBA5A1FB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100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BB203-7AA9-418A-B71E-551272125CC9}" type="datetimeFigureOut">
              <a:rPr lang="en-US"/>
              <a:pPr>
                <a:defRPr/>
              </a:pPr>
              <a:t>9/14/2014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1C9DB-51D2-44FE-A8B0-478E748C71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54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94794-5FBF-402C-9660-AA4E6F3A277B}" type="datetimeFigureOut">
              <a:rPr lang="en-US"/>
              <a:pPr>
                <a:defRPr/>
              </a:pPr>
              <a:t>9/14/2014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3503E-2DD1-4DDE-8913-B3240ADA34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073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C4257-7F75-47A8-BC48-393B1D8EBCD7}" type="datetimeFigureOut">
              <a:rPr lang="en-US"/>
              <a:pPr>
                <a:defRPr/>
              </a:pPr>
              <a:t>9/14/2014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C1E46-895F-4F0C-AE1E-1CD2A3F4F7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6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C7CF9-EDD3-4D98-B465-C6F7E47A62F7}" type="datetimeFigureOut">
              <a:rPr lang="en-US"/>
              <a:pPr>
                <a:defRPr/>
              </a:pPr>
              <a:t>9/14/2014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36D19-8C8A-4289-B5D0-3A774BB57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23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9CE39-00E9-4165-BB22-113CDF7732AC}" type="datetimeFigureOut">
              <a:rPr lang="en-US"/>
              <a:pPr>
                <a:defRPr/>
              </a:pPr>
              <a:t>9/14/2014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B4472-0076-4A11-B82E-E775D6C3EF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366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A550F-9D14-40E7-9EDF-F083E62078D0}" type="datetimeFigureOut">
              <a:rPr lang="en-US"/>
              <a:pPr>
                <a:defRPr/>
              </a:pPr>
              <a:t>9/14/2014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78D71-E654-46F3-967F-F7DC423D42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758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A6D9B52-B8E2-468A-ADF4-435CFAC126F1}" type="datetimeFigureOut">
              <a:rPr lang="en-US"/>
              <a:pPr>
                <a:defRPr/>
              </a:pPr>
              <a:t>9/14/2014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BC585A3-00B3-46EC-9E46-34A9E64F53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4628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E975145-1086-4CA9-9DCA-063FF39524A7}" type="datetimeFigureOut">
              <a:rPr lang="en-US"/>
              <a:pPr>
                <a:defRPr/>
              </a:pPr>
              <a:t>9/14/2014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013B7E2-6523-495F-B723-ADE8F5D78A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5830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DF1E1C7-89F9-493F-A26F-D6265146E2C4}" type="datetimeFigureOut">
              <a:rPr lang="en-US"/>
              <a:pPr>
                <a:defRPr/>
              </a:pPr>
              <a:t>9/14/2014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876BCD6-B61C-4774-A7F6-DB5FEB890B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073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3DAA0A0-6D38-44A7-85E9-7673782D73B5}" type="datetimeFigureOut">
              <a:rPr lang="en-US"/>
              <a:pPr>
                <a:defRPr/>
              </a:pPr>
              <a:t>9/14/2014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5934BF1-44FD-4AE5-8FE8-2C1E980CEC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147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1A4B565-D1C5-4348-93EE-9B74A22A3C40}" type="datetimeFigureOut">
              <a:rPr lang="en-US"/>
              <a:pPr>
                <a:defRPr/>
              </a:pPr>
              <a:t>9/14/2014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9DD641D-4AA0-4772-8A53-3E50E903B6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361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2909B3A-07C5-4E9E-A99E-D5890B0284E5}" type="datetimeFigureOut">
              <a:rPr lang="en-US"/>
              <a:pPr>
                <a:defRPr/>
              </a:pPr>
              <a:t>9/14/2014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B65661E-EAD9-414A-8213-E5234A2FEB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5869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CC3B659-5A5C-4236-B8C7-EF1E98937A70}" type="datetimeFigureOut">
              <a:rPr lang="en-US"/>
              <a:pPr>
                <a:defRPr/>
              </a:pPr>
              <a:t>9/14/2014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48E853A-315E-4642-A2BF-AE31893C7B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52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76D2E51-C7D9-441E-96EB-9A6F1BB8E0B4}" type="datetimeFigureOut">
              <a:rPr lang="en-US"/>
              <a:pPr>
                <a:defRPr/>
              </a:pPr>
              <a:t>9/14/2014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C07F129-D081-41BC-B0CD-43729DADF5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7729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C1DFF56-3657-4E17-9A3F-FD3A5204DDE2}" type="datetimeFigureOut">
              <a:rPr lang="en-US"/>
              <a:pPr>
                <a:defRPr/>
              </a:pPr>
              <a:t>9/14/2014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1D2C2B8-8437-47C0-824C-F119F6B812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74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30B5B91-D180-488E-A924-5C5DF5FBB1F4}" type="datetimeFigureOut">
              <a:rPr lang="en-US"/>
              <a:pPr>
                <a:defRPr/>
              </a:pPr>
              <a:t>9/14/2014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E0DBAC2-BAE8-4E4B-87FE-1237940F8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9790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F8E7F28-A1FC-4D05-A418-A72E16BE7A4B}" type="datetimeFigureOut">
              <a:rPr lang="en-US"/>
              <a:pPr>
                <a:defRPr/>
              </a:pPr>
              <a:t>9/14/2014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4E3A161-9A74-4ACC-A829-5E8ABC3BCA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9104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44E36-33E4-4ED3-AB38-1C44DA08825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8351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5980-951E-45BC-B650-2E5209A0340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9509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C83D8-4453-4D77-9FBB-1C345ABB911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1042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9AAC3-3969-4E57-95E3-3E4E14DE387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6143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0A941-1D18-4647-93F3-6C7B187115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5775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F2D98-A1A5-46CB-A23B-325F5B2A452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4C180-1445-49D3-A8E1-5E0869BD609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852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C7110-36A1-49FB-8CA3-08E6E365F0E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4491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B18AA-7F0D-49A9-814E-2B2B635BC23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2134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02E2C-6043-47E5-8BE7-425CF6E32CC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0734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99EA8-8E73-419D-88A1-65F9DF199B6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1969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D6A82EE-03E3-4CDB-AFD8-9457D43CE0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9814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7559194-FCC9-4612-B6DD-0451ACCA3F9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91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3F3DD0-ACAC-400D-8BCB-9605579352BF}" type="datetimeFigureOut">
              <a:rPr lang="en-US"/>
              <a:pPr>
                <a:defRPr/>
              </a:pPr>
              <a:t>9/14/2014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E6E14A-C90B-4B91-A057-5B0AA203A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6F98551A-C0F5-40D3-A58D-3BB0D68A9E22}" type="datetimeFigureOut">
              <a:rPr lang="en-US">
                <a:cs typeface="Arial" charset="0"/>
              </a:rPr>
              <a:pPr>
                <a:defRPr/>
              </a:pPr>
              <a:t>9/14/2014</a:t>
            </a:fld>
            <a:endParaRPr lang="en-US" dirty="0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40724A31-4A56-4EC8-96FE-FBF4D0738EC1}" type="slidenum">
              <a:rPr lang="en-US">
                <a:cs typeface="Arial" charset="0"/>
              </a:rPr>
              <a:pPr>
                <a:defRPr/>
              </a:pPr>
              <a:t>‹#›</a:t>
            </a:fld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E8C2B9-E3B5-4DAA-A9F8-0D9ACD096A0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30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Monday September 8,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Identify and describe the different types of businesses in the American free enterprise system.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Chapter 3-1&amp;2 Vocab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SMALL GROUPS: Business Types Jigsaw</a:t>
            </a:r>
          </a:p>
          <a:p>
            <a:pPr marL="400050" lvl="1" indent="0">
              <a:spcBef>
                <a:spcPct val="0"/>
              </a:spcBef>
              <a:buNone/>
              <a:defRPr/>
            </a:pPr>
            <a:r>
              <a:rPr lang="en-US" sz="1700" b="1" dirty="0" smtClean="0"/>
              <a:t>***PLEASE WRITE NEATLY on your handout because you will be presenting it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PRESENTATIONS: Advantages &amp; Disadvantages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CLOSURE: Business Types Review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en-US" sz="20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***CHANGE: Business </a:t>
            </a:r>
            <a:r>
              <a:rPr lang="en-US" sz="2000" dirty="0">
                <a:solidFill>
                  <a:srgbClr val="FF0000"/>
                </a:solidFill>
              </a:rPr>
              <a:t>Project </a:t>
            </a:r>
            <a:r>
              <a:rPr lang="en-US" sz="2000" dirty="0" smtClean="0">
                <a:solidFill>
                  <a:srgbClr val="FF0000"/>
                </a:solidFill>
              </a:rPr>
              <a:t>Due Date - DUE </a:t>
            </a:r>
            <a:r>
              <a:rPr lang="en-US" sz="2000" dirty="0">
                <a:solidFill>
                  <a:srgbClr val="FF0000"/>
                </a:solidFill>
              </a:rPr>
              <a:t>TUESDAY SEPTEMBER </a:t>
            </a:r>
            <a:r>
              <a:rPr lang="en-US" sz="2000" dirty="0" smtClean="0">
                <a:solidFill>
                  <a:srgbClr val="FF0000"/>
                </a:solidFill>
              </a:rPr>
              <a:t>30</a:t>
            </a:r>
            <a:r>
              <a:rPr lang="en-US" sz="2000" baseline="30000" dirty="0" smtClean="0">
                <a:solidFill>
                  <a:srgbClr val="FF0000"/>
                </a:solidFill>
              </a:rPr>
              <a:t>th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*****Each Class will have 2 days in the Computer Lab Next Week*****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Chapter 3-1&amp;2 Vocab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***8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Define the terms below using your textbook.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Business license</a:t>
            </a:r>
            <a:r>
              <a:rPr lang="en-US" sz="2400" dirty="0">
                <a:solidFill>
                  <a:prstClr val="black"/>
                </a:solidFill>
              </a:rPr>
              <a:t>	</a:t>
            </a:r>
            <a:r>
              <a:rPr lang="en-US" sz="2400" dirty="0" smtClean="0">
                <a:solidFill>
                  <a:prstClr val="black"/>
                </a:solidFill>
              </a:rPr>
              <a:t>		4.   Fringe benefits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Zoning law				5.   Uniform Partnership Act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Liability				6.   Assets</a:t>
            </a:r>
          </a:p>
        </p:txBody>
      </p:sp>
    </p:spTree>
    <p:extLst>
      <p:ext uri="{BB962C8B-B14F-4D97-AF65-F5344CB8AC3E}">
        <p14:creationId xmlns:p14="http://schemas.microsoft.com/office/powerpoint/2010/main" val="57007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altLang="en-US"/>
              <a:t>Corporations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572000"/>
          </a:xfrm>
        </p:spPr>
        <p:txBody>
          <a:bodyPr/>
          <a:lstStyle/>
          <a:p>
            <a:r>
              <a:rPr lang="en-US" altLang="en-US" sz="2800"/>
              <a:t>A Legal entity owned by individual shareholders</a:t>
            </a:r>
          </a:p>
          <a:p>
            <a:r>
              <a:rPr lang="en-US" altLang="en-US" sz="2800"/>
              <a:t>Types of corporations</a:t>
            </a:r>
          </a:p>
          <a:p>
            <a:pPr lvl="1"/>
            <a:r>
              <a:rPr lang="en-US" altLang="en-US" sz="2400"/>
              <a:t>Closely Held </a:t>
            </a:r>
          </a:p>
          <a:p>
            <a:pPr lvl="2"/>
            <a:r>
              <a:rPr lang="en-US" altLang="en-US" sz="2000"/>
              <a:t>Privately Held</a:t>
            </a:r>
          </a:p>
          <a:p>
            <a:pPr lvl="1"/>
            <a:r>
              <a:rPr lang="en-US" altLang="en-US" sz="2400"/>
              <a:t>Publicily Held</a:t>
            </a:r>
          </a:p>
          <a:p>
            <a:pPr lvl="2"/>
            <a:r>
              <a:rPr lang="en-US" altLang="en-US" sz="2000"/>
              <a:t>Anyone can buy stock on the Open Market</a:t>
            </a:r>
          </a:p>
          <a:p>
            <a:r>
              <a:rPr lang="en-US" altLang="en-US" sz="2800"/>
              <a:t>Corporate Structure</a:t>
            </a:r>
          </a:p>
          <a:p>
            <a:pPr lvl="1"/>
            <a:r>
              <a:rPr lang="en-US" altLang="en-US" sz="2400"/>
              <a:t>Chief Executive Officer  (CEO)</a:t>
            </a:r>
          </a:p>
          <a:p>
            <a:pPr lvl="1"/>
            <a:r>
              <a:rPr lang="en-US" altLang="en-US" sz="2400"/>
              <a:t>Board of Directors</a:t>
            </a:r>
          </a:p>
          <a:p>
            <a:pPr lvl="1"/>
            <a:r>
              <a:rPr lang="en-US" altLang="en-US" sz="2400"/>
              <a:t>Shareholders</a:t>
            </a:r>
          </a:p>
        </p:txBody>
      </p:sp>
    </p:spTree>
    <p:extLst>
      <p:ext uri="{BB962C8B-B14F-4D97-AF65-F5344CB8AC3E}">
        <p14:creationId xmlns:p14="http://schemas.microsoft.com/office/powerpoint/2010/main" val="391939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Corporations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Advantages</a:t>
            </a:r>
          </a:p>
          <a:p>
            <a:pPr lvl="1" eaLnBrk="1" hangingPunct="1"/>
            <a:r>
              <a:rPr lang="en-US" altLang="en-US" b="1" smtClean="0"/>
              <a:t>Ease of raising financial capital: use of stocks and bonds</a:t>
            </a:r>
          </a:p>
          <a:p>
            <a:pPr lvl="1" eaLnBrk="1" hangingPunct="1"/>
            <a:r>
              <a:rPr lang="en-US" altLang="en-US" b="1" smtClean="0"/>
              <a:t>Professional managers are hired</a:t>
            </a:r>
          </a:p>
          <a:p>
            <a:pPr lvl="1" eaLnBrk="1" hangingPunct="1"/>
            <a:r>
              <a:rPr lang="en-US" altLang="en-US" b="1" smtClean="0"/>
              <a:t>Limited liability for its owners</a:t>
            </a:r>
          </a:p>
          <a:p>
            <a:pPr lvl="1" eaLnBrk="1" hangingPunct="1"/>
            <a:r>
              <a:rPr lang="en-US" altLang="en-US" b="1" smtClean="0"/>
              <a:t>Unlimited life</a:t>
            </a:r>
          </a:p>
          <a:p>
            <a:pPr lvl="1" eaLnBrk="1" hangingPunct="1"/>
            <a:r>
              <a:rPr lang="en-US" altLang="en-US" b="1" smtClean="0"/>
              <a:t>Ease of transferring ownership</a:t>
            </a:r>
          </a:p>
        </p:txBody>
      </p:sp>
    </p:spTree>
    <p:extLst>
      <p:ext uri="{BB962C8B-B14F-4D97-AF65-F5344CB8AC3E}">
        <p14:creationId xmlns:p14="http://schemas.microsoft.com/office/powerpoint/2010/main" val="77878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Corporations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Disadvantages</a:t>
            </a:r>
          </a:p>
          <a:p>
            <a:pPr lvl="1" eaLnBrk="1" hangingPunct="1"/>
            <a:r>
              <a:rPr lang="en-US" altLang="en-US" b="1" dirty="0" smtClean="0"/>
              <a:t>Difficult and expensive to gain charter</a:t>
            </a:r>
          </a:p>
          <a:p>
            <a:pPr lvl="1" eaLnBrk="1" hangingPunct="1"/>
            <a:r>
              <a:rPr lang="en-US" altLang="en-US" b="1" dirty="0" smtClean="0"/>
              <a:t>Owners/shareholders have limited say: ownership and management are separate</a:t>
            </a:r>
          </a:p>
          <a:p>
            <a:pPr lvl="1" eaLnBrk="1" hangingPunct="1"/>
            <a:r>
              <a:rPr lang="en-US" altLang="en-US" b="1" dirty="0" smtClean="0"/>
              <a:t>Double taxation: stockholders dividends are taxed twice – once as a corporation and again as a personal income</a:t>
            </a:r>
          </a:p>
          <a:p>
            <a:pPr lvl="1" eaLnBrk="1" hangingPunct="1"/>
            <a:r>
              <a:rPr lang="en-US" altLang="en-US" b="1" dirty="0" smtClean="0"/>
              <a:t>More government regulation (Securities &amp; Exchange Commission)</a:t>
            </a:r>
          </a:p>
          <a:p>
            <a:pPr lvl="1" eaLnBrk="1" hangingPunct="1"/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42822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r>
              <a:rPr lang="en-US" altLang="en-US" sz="4800"/>
              <a:t>Business Franchises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295400"/>
            <a:ext cx="7620000" cy="6858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altLang="en-US" sz="2800"/>
              <a:t>Individually owned pays fees to parent company</a:t>
            </a:r>
          </a:p>
          <a:p>
            <a:pPr marL="533400" indent="-533400">
              <a:buFontTx/>
              <a:buAutoNum type="arabicPeriod"/>
            </a:pPr>
            <a:endParaRPr lang="en-US" altLang="en-US" sz="280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495800" y="2057400"/>
            <a:ext cx="42672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smtClean="0">
                <a:solidFill>
                  <a:srgbClr val="000000"/>
                </a:solidFill>
              </a:rPr>
              <a:t>Disadvantages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High Franchise Fees Royalties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Strict operating Standards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Purchasing Restrictions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Limited Product Line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Oversaturation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09600" y="2057400"/>
            <a:ext cx="40386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smtClean="0">
                <a:solidFill>
                  <a:srgbClr val="000000"/>
                </a:solidFill>
              </a:rPr>
              <a:t>Advantages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Name Recognition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Training and Support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Standardized Quality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National Advertising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Financial Assistance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000" smtClean="0">
                <a:solidFill>
                  <a:srgbClr val="000000"/>
                </a:solidFill>
              </a:rPr>
              <a:t>Buy in Bulk</a:t>
            </a:r>
          </a:p>
        </p:txBody>
      </p:sp>
    </p:spTree>
    <p:extLst>
      <p:ext uri="{BB962C8B-B14F-4D97-AF65-F5344CB8AC3E}">
        <p14:creationId xmlns:p14="http://schemas.microsoft.com/office/powerpoint/2010/main" val="383127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/>
          <a:lstStyle/>
          <a:p>
            <a:r>
              <a:rPr lang="en-US" altLang="en-US" b="1" u="sng" dirty="0" smtClean="0"/>
              <a:t>ECONOMICS: Forms of Business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725043"/>
              </p:ext>
            </p:extLst>
          </p:nvPr>
        </p:nvGraphicFramePr>
        <p:xfrm>
          <a:off x="76200" y="609600"/>
          <a:ext cx="8991600" cy="62484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371600"/>
                <a:gridCol w="2590800"/>
                <a:gridCol w="2590800"/>
                <a:gridCol w="2438400"/>
              </a:tblGrid>
              <a:tr h="7465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Form of Business</a:t>
                      </a:r>
                      <a:endParaRPr lang="en-US" sz="20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Advantages</a:t>
                      </a:r>
                      <a:endParaRPr lang="en-US" sz="20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Disadvantages</a:t>
                      </a:r>
                      <a:endParaRPr lang="en-US" sz="20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3298"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Sole</a:t>
                      </a:r>
                    </a:p>
                    <a:p>
                      <a:pPr algn="ctr"/>
                      <a:r>
                        <a:rPr lang="en-US" sz="1600" dirty="0" smtClean="0"/>
                        <a:t>Proprietorship</a:t>
                      </a:r>
                      <a:endParaRPr lang="en-US" sz="16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17"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Partnership</a:t>
                      </a:r>
                      <a:endParaRPr lang="en-US" sz="16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17"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Corporation</a:t>
                      </a:r>
                      <a:endParaRPr lang="en-US" sz="16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17"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Franchise</a:t>
                      </a:r>
                      <a:endParaRPr lang="en-US" sz="16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47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CLOSURE:</a:t>
            </a:r>
            <a:br>
              <a:rPr lang="en-US" b="1" dirty="0" smtClean="0"/>
            </a:br>
            <a:r>
              <a:rPr lang="en-US" b="1" dirty="0" smtClean="0"/>
              <a:t>Business Types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An advantage of a ___________ type of business is …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disadvantage of a ___________ type of business is …</a:t>
            </a:r>
          </a:p>
        </p:txBody>
      </p:sp>
    </p:spTree>
    <p:extLst>
      <p:ext uri="{BB962C8B-B14F-4D97-AF65-F5344CB8AC3E}">
        <p14:creationId xmlns:p14="http://schemas.microsoft.com/office/powerpoint/2010/main" val="427796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b="1" u="sng" dirty="0" smtClean="0"/>
              <a:t>Forms of Business Organizations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 smtClean="0"/>
              <a:t>Sole Proprietorships</a:t>
            </a:r>
            <a:endParaRPr lang="en-US" sz="2400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Most common form of business in the US (75%); generate only about 6% of sales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Business owned by one person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 smtClean="0"/>
              <a:t>Partnerships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Business run by two or more people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Least common type of business in the US (7%); generate about 5% of sales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 smtClean="0"/>
              <a:t>Corporations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Recognized as a separate legal entity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Stockholders/shareholders are partial owners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About 20% of businesses; 90% of all sales in the US; 70% of net income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>
                <a:solidFill>
                  <a:prstClr val="black"/>
                </a:solidFill>
              </a:rPr>
              <a:t>Franchises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Semi-independent business that pays fees to a parent company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Granted exclusive rights to sell certain products/services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EX) Fast Food chains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284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Sole Proprietorships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Advantages</a:t>
            </a:r>
          </a:p>
          <a:p>
            <a:pPr lvl="1" eaLnBrk="1" hangingPunct="1"/>
            <a:r>
              <a:rPr lang="en-US" altLang="en-US" b="1" dirty="0" smtClean="0"/>
              <a:t>Easy to start (have an idea/go for it)</a:t>
            </a:r>
          </a:p>
          <a:p>
            <a:pPr lvl="1" eaLnBrk="1" hangingPunct="1"/>
            <a:r>
              <a:rPr lang="en-US" altLang="en-US" b="1" dirty="0" smtClean="0"/>
              <a:t>Decisions made quickly and easily</a:t>
            </a:r>
          </a:p>
          <a:p>
            <a:pPr lvl="1"/>
            <a:r>
              <a:rPr lang="en-US" altLang="en-US" b="1" dirty="0">
                <a:solidFill>
                  <a:prstClr val="black"/>
                </a:solidFill>
              </a:rPr>
              <a:t>Sole Receiver of Profit</a:t>
            </a:r>
          </a:p>
          <a:p>
            <a:pPr lvl="1"/>
            <a:r>
              <a:rPr lang="en-US" altLang="en-US" b="1" dirty="0">
                <a:solidFill>
                  <a:prstClr val="black"/>
                </a:solidFill>
              </a:rPr>
              <a:t>Full Control – All Decisions</a:t>
            </a:r>
          </a:p>
          <a:p>
            <a:pPr lvl="1" eaLnBrk="1" hangingPunct="1"/>
            <a:r>
              <a:rPr lang="en-US" altLang="en-US" b="1" dirty="0" smtClean="0"/>
              <a:t>Does not pay separate business income tax as they are not recognized as a separate legal entity</a:t>
            </a:r>
            <a:endParaRPr lang="en-US" altLang="en-US" dirty="0"/>
          </a:p>
          <a:p>
            <a:pPr lvl="1"/>
            <a:r>
              <a:rPr lang="en-US" altLang="en-US" b="1" dirty="0"/>
              <a:t>Relatively few regulations</a:t>
            </a:r>
          </a:p>
          <a:p>
            <a:pPr lvl="2"/>
            <a:r>
              <a:rPr lang="en-US" altLang="en-US" b="1" dirty="0"/>
              <a:t>Zoning laws, business license, etc.</a:t>
            </a:r>
          </a:p>
          <a:p>
            <a:pPr lvl="1"/>
            <a:r>
              <a:rPr lang="en-US" altLang="en-US" b="1" dirty="0" smtClean="0"/>
              <a:t>Easy </a:t>
            </a:r>
            <a:r>
              <a:rPr lang="en-US" altLang="en-US" b="1" dirty="0"/>
              <a:t>to discontinue</a:t>
            </a:r>
          </a:p>
          <a:p>
            <a:pPr lvl="1" eaLnBrk="1" hangingPunct="1"/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90295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Sole Proprietorships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Disadvantages</a:t>
            </a:r>
          </a:p>
          <a:p>
            <a:pPr lvl="1" eaLnBrk="1" hangingPunct="1"/>
            <a:r>
              <a:rPr lang="en-US" altLang="en-US" b="1" dirty="0" smtClean="0"/>
              <a:t>Owner has unlimited liability</a:t>
            </a:r>
          </a:p>
          <a:p>
            <a:pPr lvl="2" eaLnBrk="1" hangingPunct="1"/>
            <a:r>
              <a:rPr lang="en-US" altLang="en-US" b="1" dirty="0">
                <a:cs typeface="Times New Roman" pitchFamily="18" charset="0"/>
              </a:rPr>
              <a:t>financially and legally</a:t>
            </a:r>
            <a:r>
              <a:rPr lang="en-US" altLang="en-US" b="1" dirty="0"/>
              <a:t> </a:t>
            </a:r>
            <a:endParaRPr lang="en-US" altLang="en-US" b="1" dirty="0" smtClean="0"/>
          </a:p>
          <a:p>
            <a:pPr lvl="1" eaLnBrk="1" hangingPunct="1"/>
            <a:r>
              <a:rPr lang="en-US" altLang="en-US" b="1" dirty="0" smtClean="0"/>
              <a:t>Difficult to raise financial capital</a:t>
            </a:r>
          </a:p>
          <a:p>
            <a:pPr lvl="1" eaLnBrk="1" hangingPunct="1"/>
            <a:r>
              <a:rPr lang="en-US" altLang="en-US" b="1" dirty="0" smtClean="0"/>
              <a:t>Lack of size and efficiency (unable to afford employees and over stock)</a:t>
            </a:r>
          </a:p>
          <a:p>
            <a:pPr lvl="1" eaLnBrk="1" hangingPunct="1"/>
            <a:r>
              <a:rPr lang="en-US" altLang="en-US" b="1" dirty="0" smtClean="0"/>
              <a:t>Limited managerial experience</a:t>
            </a:r>
          </a:p>
          <a:p>
            <a:pPr lvl="1" eaLnBrk="1" hangingPunct="1"/>
            <a:r>
              <a:rPr lang="en-US" altLang="en-US" b="1" dirty="0" smtClean="0"/>
              <a:t>Difficulty in finding “good” employees</a:t>
            </a:r>
          </a:p>
          <a:p>
            <a:pPr lvl="1"/>
            <a:r>
              <a:rPr lang="en-US" altLang="en-US" b="1" dirty="0" smtClean="0">
                <a:cs typeface="Times New Roman" pitchFamily="18" charset="0"/>
              </a:rPr>
              <a:t>Lack </a:t>
            </a:r>
            <a:r>
              <a:rPr lang="en-US" altLang="en-US" b="1" dirty="0">
                <a:cs typeface="Times New Roman" pitchFamily="18" charset="0"/>
              </a:rPr>
              <a:t>of permanence</a:t>
            </a:r>
            <a:r>
              <a:rPr lang="en-US" altLang="en-US" b="1" dirty="0"/>
              <a:t> </a:t>
            </a:r>
          </a:p>
          <a:p>
            <a:pPr lvl="2"/>
            <a:r>
              <a:rPr lang="en-US" altLang="en-US" b="1" dirty="0"/>
              <a:t>Limited Life</a:t>
            </a:r>
          </a:p>
          <a:p>
            <a:pPr lvl="1" eaLnBrk="1" hangingPunct="1"/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54111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CC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r>
              <a:rPr lang="en-US" altLang="en-US"/>
              <a:t>Partnerships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29600" cy="4648200"/>
          </a:xfrm>
        </p:spPr>
        <p:txBody>
          <a:bodyPr/>
          <a:lstStyle/>
          <a:p>
            <a:pPr marL="812800" indent="-812800">
              <a:lnSpc>
                <a:spcPct val="90000"/>
              </a:lnSpc>
              <a:buFontTx/>
              <a:buAutoNum type="romanUcPeriod"/>
            </a:pPr>
            <a:r>
              <a:rPr lang="en-US" altLang="en-US"/>
              <a:t>Types of Partnerships</a:t>
            </a:r>
          </a:p>
          <a:p>
            <a:pPr marL="1168400" lvl="1" indent="-711200">
              <a:lnSpc>
                <a:spcPct val="90000"/>
              </a:lnSpc>
              <a:buFontTx/>
              <a:buAutoNum type="alphaUcPeriod"/>
            </a:pPr>
            <a:r>
              <a:rPr lang="en-US" altLang="en-US"/>
              <a:t>General</a:t>
            </a:r>
          </a:p>
          <a:p>
            <a:pPr marL="1524000" lvl="2" indent="-609600">
              <a:lnSpc>
                <a:spcPct val="90000"/>
              </a:lnSpc>
              <a:buFontTx/>
              <a:buAutoNum type="arabicPeriod"/>
            </a:pPr>
            <a:r>
              <a:rPr lang="en-US" altLang="en-US">
                <a:cs typeface="Times New Roman" pitchFamily="18" charset="0"/>
              </a:rPr>
              <a:t>partners share equally in both responsibility &amp; liability</a:t>
            </a:r>
            <a:r>
              <a:rPr lang="en-US" altLang="en-US"/>
              <a:t> </a:t>
            </a:r>
          </a:p>
          <a:p>
            <a:pPr marL="1168400" lvl="1" indent="-711200">
              <a:lnSpc>
                <a:spcPct val="90000"/>
              </a:lnSpc>
              <a:buFontTx/>
              <a:buAutoNum type="alphaUcPeriod"/>
            </a:pPr>
            <a:r>
              <a:rPr lang="en-US" altLang="en-US"/>
              <a:t>Limited</a:t>
            </a:r>
          </a:p>
          <a:p>
            <a:pPr marL="1524000" lvl="2" indent="-609600">
              <a:lnSpc>
                <a:spcPct val="90000"/>
              </a:lnSpc>
              <a:buFontTx/>
              <a:buAutoNum type="arabicPeriod"/>
            </a:pPr>
            <a:r>
              <a:rPr lang="en-US" altLang="en-US">
                <a:cs typeface="Times New Roman" pitchFamily="18" charset="0"/>
              </a:rPr>
              <a:t>also called silent partnerships</a:t>
            </a:r>
          </a:p>
          <a:p>
            <a:pPr marL="1524000" lvl="2" indent="-609600">
              <a:lnSpc>
                <a:spcPct val="90000"/>
              </a:lnSpc>
              <a:buFontTx/>
              <a:buAutoNum type="arabicPeriod"/>
            </a:pPr>
            <a:r>
              <a:rPr lang="en-US" altLang="en-US">
                <a:cs typeface="Times New Roman" pitchFamily="18" charset="0"/>
              </a:rPr>
              <a:t>partner assumes responsibility and liability</a:t>
            </a:r>
          </a:p>
          <a:p>
            <a:pPr marL="1524000" lvl="2" indent="-609600">
              <a:lnSpc>
                <a:spcPct val="90000"/>
              </a:lnSpc>
              <a:buFontTx/>
              <a:buAutoNum type="arabicPeriod"/>
            </a:pPr>
            <a:r>
              <a:rPr lang="en-US" altLang="en-US">
                <a:cs typeface="Times New Roman" pitchFamily="18" charset="0"/>
              </a:rPr>
              <a:t>remaining partners only contribute money</a:t>
            </a:r>
            <a:endParaRPr lang="en-US" altLang="en-US"/>
          </a:p>
          <a:p>
            <a:pPr marL="1168400" lvl="1" indent="-711200">
              <a:lnSpc>
                <a:spcPct val="90000"/>
              </a:lnSpc>
              <a:buFontTx/>
              <a:buAutoNum type="alphaUcPeriod"/>
            </a:pPr>
            <a:r>
              <a:rPr lang="en-US" altLang="en-US"/>
              <a:t> </a:t>
            </a:r>
            <a:r>
              <a:rPr lang="en-US" altLang="en-US">
                <a:cs typeface="Times New Roman" pitchFamily="18" charset="0"/>
              </a:rPr>
              <a:t>Limited liability partnerships</a:t>
            </a:r>
            <a:r>
              <a:rPr lang="en-US" altLang="en-US"/>
              <a:t> </a:t>
            </a:r>
          </a:p>
          <a:p>
            <a:pPr marL="1524000" lvl="2" indent="-609600">
              <a:lnSpc>
                <a:spcPct val="90000"/>
              </a:lnSpc>
              <a:buFontTx/>
              <a:buNone/>
            </a:pPr>
            <a:r>
              <a:rPr lang="en-US" altLang="en-US"/>
              <a:t>1.	</a:t>
            </a:r>
            <a:r>
              <a:rPr lang="en-US" altLang="en-US">
                <a:cs typeface="Times New Roman" pitchFamily="18" charset="0"/>
              </a:rPr>
              <a:t>all partners are limited partners—liability is reduced for all</a:t>
            </a:r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7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Partnerships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Advantages</a:t>
            </a:r>
          </a:p>
          <a:p>
            <a:pPr lvl="1" eaLnBrk="1" hangingPunct="1"/>
            <a:r>
              <a:rPr lang="en-US" altLang="en-US" b="1" dirty="0" smtClean="0"/>
              <a:t>Ease of establishment</a:t>
            </a:r>
          </a:p>
          <a:p>
            <a:pPr lvl="1" eaLnBrk="1" hangingPunct="1"/>
            <a:r>
              <a:rPr lang="en-US" altLang="en-US" b="1" dirty="0" smtClean="0"/>
              <a:t>Ease of management</a:t>
            </a:r>
          </a:p>
          <a:p>
            <a:pPr lvl="1" eaLnBrk="1" hangingPunct="1"/>
            <a:r>
              <a:rPr lang="en-US" altLang="en-US" b="1" dirty="0"/>
              <a:t>Shared Decision Making and Specialization</a:t>
            </a:r>
          </a:p>
          <a:p>
            <a:pPr lvl="1" eaLnBrk="1" hangingPunct="1"/>
            <a:r>
              <a:rPr lang="en-US" altLang="en-US" b="1" dirty="0" smtClean="0"/>
              <a:t>Partners pay taxes only on their income</a:t>
            </a:r>
          </a:p>
          <a:p>
            <a:pPr lvl="1" eaLnBrk="1" hangingPunct="1"/>
            <a:r>
              <a:rPr lang="en-US" altLang="en-US" b="1" dirty="0" smtClean="0"/>
              <a:t>Generates financial capital easier (loans/new partners)</a:t>
            </a:r>
          </a:p>
          <a:p>
            <a:pPr lvl="1" eaLnBrk="1" hangingPunct="1"/>
            <a:r>
              <a:rPr lang="en-US" altLang="en-US" b="1" dirty="0" smtClean="0"/>
              <a:t>Larger in size/runs more efficiently</a:t>
            </a:r>
          </a:p>
          <a:p>
            <a:pPr lvl="1" eaLnBrk="1" hangingPunct="1"/>
            <a:r>
              <a:rPr lang="en-US" altLang="en-US" b="1" dirty="0" smtClean="0"/>
              <a:t>Attracts employees at a higher rate</a:t>
            </a:r>
          </a:p>
        </p:txBody>
      </p:sp>
    </p:spTree>
    <p:extLst>
      <p:ext uri="{BB962C8B-B14F-4D97-AF65-F5344CB8AC3E}">
        <p14:creationId xmlns:p14="http://schemas.microsoft.com/office/powerpoint/2010/main" val="372356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Partnerships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Disadvantages</a:t>
            </a:r>
          </a:p>
          <a:p>
            <a:pPr lvl="1" eaLnBrk="1" hangingPunct="1"/>
            <a:r>
              <a:rPr lang="en-US" altLang="en-US" sz="3200" b="1" dirty="0" smtClean="0"/>
              <a:t>All partners are responsible for each other</a:t>
            </a:r>
          </a:p>
          <a:p>
            <a:pPr lvl="1">
              <a:buFont typeface="Wingdings" pitchFamily="2" charset="2"/>
              <a:buChar char="v"/>
            </a:pPr>
            <a:r>
              <a:rPr lang="en-US" altLang="en-US" sz="3200" dirty="0">
                <a:solidFill>
                  <a:prstClr val="black"/>
                </a:solidFill>
              </a:rPr>
              <a:t>Almost unlimited </a:t>
            </a:r>
            <a:r>
              <a:rPr lang="en-US" altLang="en-US" sz="3200" dirty="0" smtClean="0">
                <a:solidFill>
                  <a:prstClr val="black"/>
                </a:solidFill>
              </a:rPr>
              <a:t>Liability</a:t>
            </a:r>
            <a:endParaRPr lang="en-US" altLang="en-US" sz="3200" b="1" dirty="0" smtClean="0"/>
          </a:p>
          <a:p>
            <a:pPr lvl="1" eaLnBrk="1" hangingPunct="1"/>
            <a:r>
              <a:rPr lang="en-US" altLang="en-US" sz="3200" b="1" dirty="0" smtClean="0"/>
              <a:t>Limited lifespan/partners leave</a:t>
            </a:r>
          </a:p>
          <a:p>
            <a:pPr lvl="1">
              <a:buFont typeface="Wingdings" pitchFamily="2" charset="2"/>
              <a:buChar char="v"/>
            </a:pPr>
            <a:r>
              <a:rPr lang="en-US" altLang="en-US" sz="3200" dirty="0" smtClean="0"/>
              <a:t>If </a:t>
            </a:r>
            <a:r>
              <a:rPr lang="en-US" altLang="en-US" sz="3200" dirty="0"/>
              <a:t>one partner leaves the business, the business dies</a:t>
            </a:r>
          </a:p>
          <a:p>
            <a:pPr lvl="1" eaLnBrk="1" hangingPunct="1"/>
            <a:r>
              <a:rPr lang="en-US" altLang="en-US" sz="3200" b="1" dirty="0" smtClean="0"/>
              <a:t>Conflict between partners</a:t>
            </a:r>
          </a:p>
          <a:p>
            <a:pPr lvl="2" eaLnBrk="1" hangingPunct="1"/>
            <a:r>
              <a:rPr lang="en-US" altLang="en-US" sz="3200" b="1" dirty="0" smtClean="0"/>
              <a:t>Having to rely on others and not just yourself and your decisions can lead to trouble/disagreements </a:t>
            </a:r>
          </a:p>
        </p:txBody>
      </p:sp>
    </p:spTree>
    <p:extLst>
      <p:ext uri="{BB962C8B-B14F-4D97-AF65-F5344CB8AC3E}">
        <p14:creationId xmlns:p14="http://schemas.microsoft.com/office/powerpoint/2010/main" val="362288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632</Words>
  <Application>Microsoft Office PowerPoint</Application>
  <PresentationFormat>On-screen Show (4:3)</PresentationFormat>
  <Paragraphs>140</Paragraphs>
  <Slides>13</Slides>
  <Notes>0</Notes>
  <HiddenSlides>10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12_TP030004031</vt:lpstr>
      <vt:lpstr>Office Theme</vt:lpstr>
      <vt:lpstr>1_Office Theme</vt:lpstr>
      <vt:lpstr>Default Design</vt:lpstr>
      <vt:lpstr>Monday September 8, 2014 Mr. Goblirsch – Economics</vt:lpstr>
      <vt:lpstr>ECONOMICS: Forms of Business</vt:lpstr>
      <vt:lpstr>CLOSURE: Business Types</vt:lpstr>
      <vt:lpstr>Forms of Business Organizations</vt:lpstr>
      <vt:lpstr>Sole Proprietorships</vt:lpstr>
      <vt:lpstr>Sole Proprietorships</vt:lpstr>
      <vt:lpstr>Partnerships</vt:lpstr>
      <vt:lpstr>Partnerships</vt:lpstr>
      <vt:lpstr>Partnerships</vt:lpstr>
      <vt:lpstr>Corporations</vt:lpstr>
      <vt:lpstr>Corporations</vt:lpstr>
      <vt:lpstr>Corporations</vt:lpstr>
      <vt:lpstr>Business Franchises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Clinton Goblirsch</cp:lastModifiedBy>
  <cp:revision>57</cp:revision>
  <cp:lastPrinted>2014-09-05T13:39:39Z</cp:lastPrinted>
  <dcterms:created xsi:type="dcterms:W3CDTF">2014-08-15T02:55:38Z</dcterms:created>
  <dcterms:modified xsi:type="dcterms:W3CDTF">2014-09-15T03:32:01Z</dcterms:modified>
</cp:coreProperties>
</file>