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 id="2147483926" r:id="rId2"/>
  </p:sldMasterIdLst>
  <p:notesMasterIdLst>
    <p:notesMasterId r:id="rId8"/>
  </p:notesMasterIdLst>
  <p:handoutMasterIdLst>
    <p:handoutMasterId r:id="rId9"/>
  </p:handoutMasterIdLst>
  <p:sldIdLst>
    <p:sldId id="279" r:id="rId3"/>
    <p:sldId id="280" r:id="rId4"/>
    <p:sldId id="277" r:id="rId5"/>
    <p:sldId id="282" r:id="rId6"/>
    <p:sldId id="281"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775DE30-AA54-4403-A98E-D4B955F8E3CD}" type="datetimeFigureOut">
              <a:rPr lang="en-US" smtClean="0"/>
              <a:t>1/30/2015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D668ADA-D75B-45F2-912D-35461CBC7B37}" type="slidenum">
              <a:rPr lang="en-US" smtClean="0"/>
              <a:t>‹#›</a:t>
            </a:fld>
            <a:endParaRPr lang="en-US"/>
          </a:p>
        </p:txBody>
      </p:sp>
    </p:spTree>
    <p:extLst>
      <p:ext uri="{BB962C8B-B14F-4D97-AF65-F5344CB8AC3E}">
        <p14:creationId xmlns:p14="http://schemas.microsoft.com/office/powerpoint/2010/main" val="18935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AFFA8A9E-72A1-4601-BC41-335D3E7BE103}" type="datetimeFigureOut">
              <a:rPr lang="en-US"/>
              <a:pPr>
                <a:defRPr/>
              </a:pPr>
              <a:t>1/30/2015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E0669B5B-B0C6-4F79-BD04-FE7A04E43359}" type="slidenum">
              <a:rPr lang="en-US"/>
              <a:pPr>
                <a:defRPr/>
              </a:pPr>
              <a:t>‹#›</a:t>
            </a:fld>
            <a:endParaRPr lang="en-US"/>
          </a:p>
        </p:txBody>
      </p:sp>
    </p:spTree>
    <p:extLst>
      <p:ext uri="{BB962C8B-B14F-4D97-AF65-F5344CB8AC3E}">
        <p14:creationId xmlns:p14="http://schemas.microsoft.com/office/powerpoint/2010/main" val="1302841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fld id="{176A454C-D0D9-4B85-A77B-7785C9208415}" type="slidenum">
              <a:rPr lang="en-US" altLang="en-US" smtClean="0">
                <a:solidFill>
                  <a:srgbClr val="000000"/>
                </a:solidFill>
                <a:latin typeface="Calibri" pitchFamily="34" charset="0"/>
              </a:rPr>
              <a:pPr>
                <a:defRPr/>
              </a:pPr>
              <a:t>3</a:t>
            </a:fld>
            <a:endParaRPr lang="en-US" altLang="en-US"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187C44F4-7375-45CA-9F52-6044A3510F21}" type="datetimeFigureOut">
              <a:rPr lang="en-US" smtClean="0"/>
              <a:pPr>
                <a:defRPr/>
              </a:pPr>
              <a:t>1/30/2015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CA8D1FCA-980C-4814-8170-3C8DE6C1C7F0}" type="slidenum">
              <a:rPr lang="en-US" smtClean="0"/>
              <a:pPr>
                <a:defRPr/>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F6A7B18-5C7A-404E-87A7-8B72B5122CE4}" type="datetimeFigureOut">
              <a:rPr lang="en-US" smtClean="0"/>
              <a:pPr>
                <a:defRPr/>
              </a:pPr>
              <a:t>1/30/2015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1234F8-A023-4AC1-BFE2-C0F36C43B8FF}" type="slidenum">
              <a:rPr lang="en-US" smtClean="0"/>
              <a:pPr>
                <a:defRPr/>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B9F14B1-43F4-49DD-8BD2-50FC22C0D91D}" type="datetimeFigureOut">
              <a:rPr lang="en-US" smtClean="0"/>
              <a:pPr>
                <a:defRPr/>
              </a:pPr>
              <a:t>1/30/2015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BABD27-ADBC-4550-A7BE-B8D37FE0CB8D}" type="slidenum">
              <a:rPr lang="en-US" smtClean="0"/>
              <a:pPr>
                <a:defRPr/>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1/30/2015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dirty="0"/>
          </a:p>
        </p:txBody>
      </p:sp>
    </p:spTree>
    <p:extLst>
      <p:ext uri="{BB962C8B-B14F-4D97-AF65-F5344CB8AC3E}">
        <p14:creationId xmlns:p14="http://schemas.microsoft.com/office/powerpoint/2010/main" val="1680641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1/30/2015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dirty="0"/>
          </a:p>
        </p:txBody>
      </p:sp>
    </p:spTree>
    <p:extLst>
      <p:ext uri="{BB962C8B-B14F-4D97-AF65-F5344CB8AC3E}">
        <p14:creationId xmlns:p14="http://schemas.microsoft.com/office/powerpoint/2010/main" val="1023477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1/30/2015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dirty="0"/>
          </a:p>
        </p:txBody>
      </p:sp>
    </p:spTree>
    <p:extLst>
      <p:ext uri="{BB962C8B-B14F-4D97-AF65-F5344CB8AC3E}">
        <p14:creationId xmlns:p14="http://schemas.microsoft.com/office/powerpoint/2010/main" val="1115092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1/30/2015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dirty="0"/>
          </a:p>
        </p:txBody>
      </p:sp>
    </p:spTree>
    <p:extLst>
      <p:ext uri="{BB962C8B-B14F-4D97-AF65-F5344CB8AC3E}">
        <p14:creationId xmlns:p14="http://schemas.microsoft.com/office/powerpoint/2010/main" val="913133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1/30/2015</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dirty="0"/>
          </a:p>
        </p:txBody>
      </p:sp>
    </p:spTree>
    <p:extLst>
      <p:ext uri="{BB962C8B-B14F-4D97-AF65-F5344CB8AC3E}">
        <p14:creationId xmlns:p14="http://schemas.microsoft.com/office/powerpoint/2010/main" val="3846959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1/30/2015</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dirty="0"/>
          </a:p>
        </p:txBody>
      </p:sp>
    </p:spTree>
    <p:extLst>
      <p:ext uri="{BB962C8B-B14F-4D97-AF65-F5344CB8AC3E}">
        <p14:creationId xmlns:p14="http://schemas.microsoft.com/office/powerpoint/2010/main" val="660342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1/30/2015</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dirty="0"/>
          </a:p>
        </p:txBody>
      </p:sp>
    </p:spTree>
    <p:extLst>
      <p:ext uri="{BB962C8B-B14F-4D97-AF65-F5344CB8AC3E}">
        <p14:creationId xmlns:p14="http://schemas.microsoft.com/office/powerpoint/2010/main" val="2753970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1/30/2015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dirty="0"/>
          </a:p>
        </p:txBody>
      </p:sp>
    </p:spTree>
    <p:extLst>
      <p:ext uri="{BB962C8B-B14F-4D97-AF65-F5344CB8AC3E}">
        <p14:creationId xmlns:p14="http://schemas.microsoft.com/office/powerpoint/2010/main" val="390892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896C1A5-5372-48C4-ACE8-38017D548B24}" type="datetimeFigureOut">
              <a:rPr lang="en-US" smtClean="0"/>
              <a:pPr>
                <a:defRPr/>
              </a:pPr>
              <a:t>1/30/2015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0E82CF-40FA-42C7-80BE-706664305FE1}" type="slidenum">
              <a:rPr lang="en-US" smtClean="0"/>
              <a:pPr>
                <a:defRPr/>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1/30/2015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dirty="0"/>
          </a:p>
        </p:txBody>
      </p:sp>
    </p:spTree>
    <p:extLst>
      <p:ext uri="{BB962C8B-B14F-4D97-AF65-F5344CB8AC3E}">
        <p14:creationId xmlns:p14="http://schemas.microsoft.com/office/powerpoint/2010/main" val="1725663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1/30/2015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dirty="0"/>
          </a:p>
        </p:txBody>
      </p:sp>
    </p:spTree>
    <p:extLst>
      <p:ext uri="{BB962C8B-B14F-4D97-AF65-F5344CB8AC3E}">
        <p14:creationId xmlns:p14="http://schemas.microsoft.com/office/powerpoint/2010/main" val="3965111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1/30/2015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dirty="0"/>
          </a:p>
        </p:txBody>
      </p:sp>
    </p:spTree>
    <p:extLst>
      <p:ext uri="{BB962C8B-B14F-4D97-AF65-F5344CB8AC3E}">
        <p14:creationId xmlns:p14="http://schemas.microsoft.com/office/powerpoint/2010/main" val="53249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C122B77-193C-4F18-A46B-E14D15CCCAB4}" type="datetimeFigureOut">
              <a:rPr lang="en-US" smtClean="0"/>
              <a:pPr>
                <a:defRPr/>
              </a:pPr>
              <a:t>1/30/2015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AD6170-BFF0-4B67-BD49-08E6FD439F2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3DFA1904-1F83-4829-BF28-0487A68D1B6E}" type="datetimeFigureOut">
              <a:rPr lang="en-US" smtClean="0"/>
              <a:pPr>
                <a:defRPr/>
              </a:pPr>
              <a:t>1/30/2015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BB665F-A4A7-4173-B2AF-6F49EDA63F65}" type="slidenum">
              <a:rPr lang="en-US" smtClean="0"/>
              <a:pPr>
                <a:defRPr/>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381828BC-26F0-4241-BA8A-A353F6FFD90D}" type="datetimeFigureOut">
              <a:rPr lang="en-US" smtClean="0"/>
              <a:pPr>
                <a:defRPr/>
              </a:pPr>
              <a:t>1/30/2015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BC9D765-CA39-4D5F-BEDB-B09C84B9A23D}" type="slidenum">
              <a:rPr lang="en-US" smtClean="0"/>
              <a:pPr>
                <a:defRPr/>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A850B9DF-E512-4238-B78C-ACE0938BE7A7}" type="datetimeFigureOut">
              <a:rPr lang="en-US" smtClean="0"/>
              <a:pPr>
                <a:defRPr/>
              </a:pPr>
              <a:t>1/30/2015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DCE37D-74C7-435C-B3F2-6ED72AED788D}" type="slidenum">
              <a:rPr lang="en-US" smtClean="0"/>
              <a:pPr>
                <a:defRPr/>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9AB061B-04D4-4871-9182-8D7B70BA5C96}" type="datetimeFigureOut">
              <a:rPr lang="en-US" smtClean="0"/>
              <a:pPr>
                <a:defRPr/>
              </a:pPr>
              <a:t>1/30/2015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1CE83ED-B83E-45F5-8D80-09E705001DF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ECEFC56-F3D5-4A0C-993E-40A2270680C8}" type="datetimeFigureOut">
              <a:rPr lang="en-US" smtClean="0"/>
              <a:pPr>
                <a:defRPr/>
              </a:pPr>
              <a:t>1/30/2015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7D6622-9313-4935-B4D6-A9FB761D37A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A6D3A35-B527-4226-ABCC-D52B988AA1E9}" type="datetimeFigureOut">
              <a:rPr lang="en-US" smtClean="0"/>
              <a:pPr>
                <a:defRPr/>
              </a:pPr>
              <a:t>1/30/2015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A52C382-1B6F-49F2-B30C-53C8AC668E7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3752D6AE-B945-4B6C-BC20-5CC5E49F9AAF}" type="datetimeFigureOut">
              <a:rPr lang="en-US" smtClean="0"/>
              <a:pPr>
                <a:defRPr/>
              </a:pPr>
              <a:t>1/30/2015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FF83CCCB-3F2E-4098-A86A-CAB09B9A78B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1/30/2015</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dirty="0"/>
          </a:p>
        </p:txBody>
      </p:sp>
    </p:spTree>
    <p:extLst>
      <p:ext uri="{BB962C8B-B14F-4D97-AF65-F5344CB8AC3E}">
        <p14:creationId xmlns:p14="http://schemas.microsoft.com/office/powerpoint/2010/main" val="453487102"/>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65000"/>
            <a:lum/>
          </a:blip>
          <a:srcRect/>
          <a:stretch>
            <a:fillRect/>
          </a:stretch>
        </a:blipFill>
        <a:effectLst/>
      </p:bgPr>
    </p:bg>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January </a:t>
            </a:r>
            <a:r>
              <a:rPr lang="en-US" altLang="en-US" b="1" dirty="0" smtClean="0">
                <a:solidFill>
                  <a:srgbClr val="FF0000"/>
                </a:solidFill>
              </a:rPr>
              <a:t>30</a:t>
            </a:r>
            <a:r>
              <a:rPr lang="en-US" altLang="en-US" b="1" dirty="0" smtClean="0">
                <a:solidFill>
                  <a:srgbClr val="FF0000"/>
                </a:solidFill>
              </a:rPr>
              <a:t>, </a:t>
            </a:r>
            <a:r>
              <a:rPr lang="en-US" altLang="en-US" b="1" dirty="0" smtClean="0">
                <a:solidFill>
                  <a:srgbClr val="FF0000"/>
                </a:solidFill>
              </a:rPr>
              <a:t>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85000" lnSpcReduction="1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t>
            </a:r>
            <a:r>
              <a:rPr lang="en-US" sz="2400" dirty="0" smtClean="0"/>
              <a:t>Create a poster for the State represented in our Congress simulation.</a:t>
            </a:r>
            <a:endParaRPr lang="en-US" sz="2400" dirty="0" smtClean="0"/>
          </a:p>
          <a:p>
            <a:pPr marL="0" indent="0">
              <a:spcBef>
                <a:spcPct val="0"/>
              </a:spcBef>
              <a:buFont typeface="Arial" charset="0"/>
              <a:buNone/>
              <a:defRPr/>
            </a:pPr>
            <a:endParaRPr lang="en-US" sz="1200" b="1" dirty="0" smtClean="0">
              <a:solidFill>
                <a:srgbClr val="FF0000"/>
              </a:solidFill>
            </a:endParaRPr>
          </a:p>
          <a:p>
            <a:pPr marL="609600" indent="-609600">
              <a:spcBef>
                <a:spcPct val="0"/>
              </a:spcBef>
              <a:buFontTx/>
              <a:buNone/>
              <a:defRPr/>
            </a:pPr>
            <a:r>
              <a:rPr lang="en-US" sz="2800" b="1" dirty="0" smtClean="0">
                <a:solidFill>
                  <a:srgbClr val="FF0000"/>
                </a:solidFill>
              </a:rPr>
              <a:t>AGENDA</a:t>
            </a:r>
            <a:r>
              <a:rPr lang="en-US" sz="2800" b="1" dirty="0" smtClean="0">
                <a:solidFill>
                  <a:srgbClr val="FF0000"/>
                </a:solidFill>
              </a:rPr>
              <a:t>: 3</a:t>
            </a:r>
            <a:r>
              <a:rPr lang="en-US" sz="2800" b="1" baseline="30000" dirty="0" smtClean="0">
                <a:solidFill>
                  <a:srgbClr val="FF0000"/>
                </a:solidFill>
              </a:rPr>
              <a:t>rd</a:t>
            </a:r>
            <a:r>
              <a:rPr lang="en-US" sz="2800" b="1" dirty="0" smtClean="0">
                <a:solidFill>
                  <a:srgbClr val="FF0000"/>
                </a:solidFill>
              </a:rPr>
              <a:t> &amp; 6</a:t>
            </a:r>
            <a:r>
              <a:rPr lang="en-US" sz="2800" b="1" baseline="30000" dirty="0" smtClean="0">
                <a:solidFill>
                  <a:srgbClr val="FF0000"/>
                </a:solidFill>
              </a:rPr>
              <a:t>th</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STATE</a:t>
            </a:r>
            <a:r>
              <a:rPr lang="en-US" sz="2400" dirty="0" smtClean="0">
                <a:solidFill>
                  <a:prstClr val="black"/>
                </a:solidFill>
              </a:rPr>
              <a:t> </a:t>
            </a:r>
            <a:r>
              <a:rPr lang="en-US" sz="2400" dirty="0" smtClean="0">
                <a:solidFill>
                  <a:prstClr val="black"/>
                </a:solidFill>
              </a:rPr>
              <a:t>WORK: </a:t>
            </a:r>
            <a:r>
              <a:rPr lang="en-US" sz="2400" dirty="0" smtClean="0">
                <a:solidFill>
                  <a:prstClr val="black"/>
                </a:solidFill>
              </a:rPr>
              <a:t>State Poster Flag</a:t>
            </a:r>
            <a:endParaRPr lang="en-US" sz="1900" dirty="0" smtClean="0">
              <a:solidFill>
                <a:prstClr val="black"/>
              </a:solidFill>
            </a:endParaRPr>
          </a:p>
          <a:p>
            <a:pPr marL="0" lvl="0" indent="0">
              <a:spcBef>
                <a:spcPct val="0"/>
              </a:spcBef>
              <a:buNone/>
              <a:defRPr/>
            </a:pPr>
            <a:endParaRPr lang="en-US" sz="900" b="1" dirty="0"/>
          </a:p>
          <a:p>
            <a:pPr marL="0" indent="0">
              <a:spcBef>
                <a:spcPct val="0"/>
              </a:spcBef>
              <a:buFont typeface="Arial" charset="0"/>
              <a:buNone/>
              <a:defRPr/>
            </a:pPr>
            <a:endParaRPr lang="en-US" sz="12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smtClean="0">
                <a:solidFill>
                  <a:srgbClr val="1F497D"/>
                </a:solidFill>
              </a:rPr>
              <a:t>: </a:t>
            </a:r>
            <a:r>
              <a:rPr lang="en-US" sz="1050" dirty="0" smtClean="0">
                <a:solidFill>
                  <a:srgbClr val="000000"/>
                </a:solidFill>
              </a:rPr>
              <a:t>(Follow the directions below)</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***5 minutes***</a:t>
            </a:r>
          </a:p>
          <a:p>
            <a:pPr marL="0" indent="0">
              <a:lnSpc>
                <a:spcPct val="120000"/>
              </a:lnSpc>
              <a:spcBef>
                <a:spcPct val="0"/>
              </a:spcBef>
              <a:buNone/>
              <a:defRPr/>
            </a:pPr>
            <a:r>
              <a:rPr lang="en-US" sz="2400" dirty="0" smtClean="0">
                <a:solidFill>
                  <a:prstClr val="black"/>
                </a:solidFill>
              </a:rPr>
              <a:t>Calculate your weekly taxes and make your Weekly Deposit.</a:t>
            </a:r>
          </a:p>
          <a:p>
            <a:pPr marL="457200" indent="-457200">
              <a:lnSpc>
                <a:spcPct val="120000"/>
              </a:lnSpc>
              <a:spcBef>
                <a:spcPct val="0"/>
              </a:spcBef>
              <a:buFont typeface="+mj-lt"/>
              <a:buAutoNum type="arabicPeriod"/>
              <a:defRPr/>
            </a:pPr>
            <a:r>
              <a:rPr lang="en-US" sz="2400" dirty="0" smtClean="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2400" dirty="0" smtClean="0">
                <a:solidFill>
                  <a:prstClr val="black"/>
                </a:solidFill>
              </a:rPr>
              <a:t>If so, add it to your pay for that day on your Weekly Time Sheet</a:t>
            </a:r>
          </a:p>
          <a:p>
            <a:pPr marL="457200" indent="-457200">
              <a:lnSpc>
                <a:spcPct val="120000"/>
              </a:lnSpc>
              <a:spcBef>
                <a:spcPct val="0"/>
              </a:spcBef>
              <a:buFont typeface="+mj-lt"/>
              <a:buAutoNum type="arabicPeriod"/>
              <a:defRPr/>
            </a:pPr>
            <a:r>
              <a:rPr lang="en-US" sz="2400" dirty="0" smtClean="0">
                <a:solidFill>
                  <a:prstClr val="black"/>
                </a:solidFill>
              </a:rPr>
              <a:t>Add up your daily pay from the week to get your Gross Total</a:t>
            </a:r>
          </a:p>
          <a:p>
            <a:pPr marL="457200" indent="-457200">
              <a:lnSpc>
                <a:spcPct val="120000"/>
              </a:lnSpc>
              <a:spcBef>
                <a:spcPct val="0"/>
              </a:spcBef>
              <a:buFont typeface="+mj-lt"/>
              <a:buAutoNum type="arabicPeriod"/>
              <a:defRPr/>
            </a:pPr>
            <a:r>
              <a:rPr lang="en-US" sz="2400" dirty="0" smtClean="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dirty="0" smtClean="0">
                <a:solidFill>
                  <a:srgbClr val="00B050"/>
                </a:solidFill>
              </a:rPr>
              <a:t>Gross Total </a:t>
            </a:r>
            <a:r>
              <a:rPr lang="en-US" b="1" i="1" dirty="0" smtClean="0">
                <a:solidFill>
                  <a:srgbClr val="00B050"/>
                </a:solidFill>
                <a:effectLst>
                  <a:outerShdw blurRad="38100" dist="38100" dir="2700000" algn="tl">
                    <a:srgbClr val="000000">
                      <a:alpha val="43137"/>
                    </a:srgbClr>
                  </a:outerShdw>
                </a:effectLst>
              </a:rPr>
              <a:t>Less than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80</a:t>
            </a:r>
            <a:r>
              <a:rPr lang="en-US" b="1" i="1" dirty="0" smtClean="0">
                <a:solidFill>
                  <a:srgbClr val="00B050"/>
                </a:solidFill>
                <a:effectLst>
                  <a:outerShdw blurRad="38100" dist="38100" dir="2700000" algn="tl">
                    <a:srgbClr val="000000">
                      <a:alpha val="43137"/>
                    </a:srgbClr>
                  </a:outerShdw>
                </a:effectLst>
              </a:rPr>
              <a:t>.00  </a:t>
            </a:r>
            <a:r>
              <a:rPr lang="en-US" dirty="0" smtClean="0"/>
              <a:t>=========</a:t>
            </a:r>
            <a:r>
              <a:rPr lang="en-US" dirty="0" smtClean="0">
                <a:sym typeface="Wingdings" panose="05000000000000000000" pitchFamily="2" charset="2"/>
              </a:rPr>
              <a:t></a:t>
            </a:r>
            <a:r>
              <a:rPr lang="en-US" dirty="0" smtClean="0">
                <a:solidFill>
                  <a:srgbClr val="FF0000"/>
                </a:solidFill>
              </a:rPr>
              <a:t>	</a:t>
            </a:r>
            <a:r>
              <a:rPr lang="en-US" b="1" u="sng" dirty="0" smtClean="0">
                <a:solidFill>
                  <a:srgbClr val="FF0000"/>
                </a:solidFill>
              </a:rPr>
              <a:t>28%</a:t>
            </a:r>
            <a:r>
              <a:rPr lang="en-US" dirty="0" smtClean="0">
                <a:solidFill>
                  <a:srgbClr val="FF0000"/>
                </a:solidFill>
              </a:rPr>
              <a:t> tax rate (X 0.28)</a:t>
            </a:r>
          </a:p>
          <a:p>
            <a:pPr marL="1257300" lvl="2" indent="-457200">
              <a:lnSpc>
                <a:spcPct val="120000"/>
              </a:lnSpc>
              <a:spcBef>
                <a:spcPct val="0"/>
              </a:spcBef>
              <a:buFont typeface="Wingdings" panose="05000000000000000000" pitchFamily="2" charset="2"/>
              <a:buChar char="Ø"/>
              <a:defRPr/>
            </a:pPr>
            <a:r>
              <a:rPr lang="en-US" dirty="0" smtClean="0">
                <a:solidFill>
                  <a:srgbClr val="00B050"/>
                </a:solidFill>
              </a:rPr>
              <a:t>Gross Total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80</a:t>
            </a:r>
            <a:r>
              <a:rPr lang="en-US" b="1" i="1" dirty="0" smtClean="0">
                <a:solidFill>
                  <a:srgbClr val="00B050"/>
                </a:solidFill>
                <a:effectLst>
                  <a:outerShdw blurRad="38100" dist="38100" dir="2700000" algn="tl">
                    <a:srgbClr val="000000">
                      <a:alpha val="43137"/>
                    </a:srgbClr>
                  </a:outerShdw>
                </a:effectLst>
              </a:rPr>
              <a:t> </a:t>
            </a:r>
            <a:r>
              <a:rPr lang="en-US" b="1" i="1" dirty="0" smtClean="0">
                <a:solidFill>
                  <a:srgbClr val="00B050"/>
                </a:solidFill>
                <a:effectLst>
                  <a:outerShdw blurRad="38100" dist="38100" dir="2700000" algn="tl">
                    <a:srgbClr val="000000">
                      <a:alpha val="43137"/>
                    </a:srgbClr>
                  </a:outerShdw>
                </a:effectLst>
              </a:rPr>
              <a:t>through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100</a:t>
            </a:r>
            <a:r>
              <a:rPr lang="en-US" b="1" i="1" dirty="0" smtClean="0">
                <a:solidFill>
                  <a:srgbClr val="00B050"/>
                </a:solidFill>
                <a:effectLst>
                  <a:outerShdw blurRad="38100" dist="38100" dir="2700000" algn="tl">
                    <a:srgbClr val="000000">
                      <a:alpha val="43137"/>
                    </a:srgbClr>
                  </a:outerShdw>
                </a:effectLst>
              </a:rPr>
              <a:t>.00</a:t>
            </a:r>
            <a:r>
              <a:rPr lang="en-US" dirty="0" smtClean="0">
                <a:solidFill>
                  <a:srgbClr val="00B050"/>
                </a:solidFill>
              </a:rPr>
              <a:t> </a:t>
            </a:r>
            <a:r>
              <a:rPr lang="en-US" dirty="0" smtClean="0"/>
              <a:t>=======</a:t>
            </a:r>
            <a:r>
              <a:rPr lang="en-US" dirty="0" smtClean="0">
                <a:sym typeface="Wingdings" panose="05000000000000000000" pitchFamily="2" charset="2"/>
              </a:rPr>
              <a:t></a:t>
            </a:r>
            <a:r>
              <a:rPr lang="en-US" dirty="0" smtClean="0">
                <a:solidFill>
                  <a:srgbClr val="FF0000"/>
                </a:solidFill>
              </a:rPr>
              <a:t>	</a:t>
            </a:r>
            <a:r>
              <a:rPr lang="en-US" b="1" u="sng" dirty="0" smtClean="0">
                <a:solidFill>
                  <a:srgbClr val="FF0000"/>
                </a:solidFill>
              </a:rPr>
              <a:t>33%</a:t>
            </a:r>
            <a:r>
              <a:rPr lang="en-US" dirty="0" smtClean="0">
                <a:solidFill>
                  <a:srgbClr val="FF0000"/>
                </a:solidFill>
              </a:rPr>
              <a:t> tax rate (X 0.33)</a:t>
            </a:r>
          </a:p>
          <a:p>
            <a:pPr marL="1257300" lvl="2" indent="-457200">
              <a:lnSpc>
                <a:spcPct val="120000"/>
              </a:lnSpc>
              <a:spcBef>
                <a:spcPct val="0"/>
              </a:spcBef>
              <a:buFont typeface="Wingdings" panose="05000000000000000000" pitchFamily="2" charset="2"/>
              <a:buChar char="Ø"/>
              <a:defRPr/>
            </a:pPr>
            <a:r>
              <a:rPr lang="en-US" dirty="0" smtClean="0">
                <a:solidFill>
                  <a:srgbClr val="00B050"/>
                </a:solidFill>
              </a:rPr>
              <a:t>Gross Total </a:t>
            </a:r>
            <a:r>
              <a:rPr lang="en-US" b="1" i="1" dirty="0" smtClean="0">
                <a:solidFill>
                  <a:srgbClr val="00B050"/>
                </a:solidFill>
                <a:effectLst>
                  <a:outerShdw blurRad="38100" dist="38100" dir="2700000" algn="tl">
                    <a:srgbClr val="000000">
                      <a:alpha val="43137"/>
                    </a:srgbClr>
                  </a:outerShdw>
                </a:effectLst>
              </a:rPr>
              <a:t>More than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100</a:t>
            </a:r>
            <a:r>
              <a:rPr lang="en-US" b="1" i="1" dirty="0" smtClean="0">
                <a:solidFill>
                  <a:srgbClr val="00B050"/>
                </a:solidFill>
                <a:effectLst>
                  <a:outerShdw blurRad="38100" dist="38100" dir="2700000" algn="tl">
                    <a:srgbClr val="000000">
                      <a:alpha val="43137"/>
                    </a:srgbClr>
                  </a:outerShdw>
                </a:effectLst>
              </a:rPr>
              <a:t>.00</a:t>
            </a:r>
            <a:r>
              <a:rPr lang="en-US" dirty="0" smtClean="0">
                <a:solidFill>
                  <a:srgbClr val="00B050"/>
                </a:solidFill>
              </a:rPr>
              <a:t> </a:t>
            </a:r>
            <a:r>
              <a:rPr lang="en-US" dirty="0" smtClean="0"/>
              <a:t>=========</a:t>
            </a:r>
            <a:r>
              <a:rPr lang="en-US" dirty="0" smtClean="0">
                <a:sym typeface="Wingdings" panose="05000000000000000000" pitchFamily="2" charset="2"/>
              </a:rPr>
              <a:t></a:t>
            </a:r>
            <a:r>
              <a:rPr lang="en-US" b="1" u="sng" dirty="0" smtClean="0">
                <a:solidFill>
                  <a:srgbClr val="FF0000"/>
                </a:solidFill>
              </a:rPr>
              <a:t>38</a:t>
            </a:r>
            <a:r>
              <a:rPr lang="en-US" b="1" u="sng" dirty="0" smtClean="0">
                <a:solidFill>
                  <a:srgbClr val="FF0000"/>
                </a:solidFill>
              </a:rPr>
              <a:t>%</a:t>
            </a:r>
            <a:r>
              <a:rPr lang="en-US" b="1" dirty="0" smtClean="0">
                <a:solidFill>
                  <a:srgbClr val="FF0000"/>
                </a:solidFill>
              </a:rPr>
              <a:t> </a:t>
            </a:r>
            <a:r>
              <a:rPr lang="en-US" dirty="0" smtClean="0">
                <a:solidFill>
                  <a:srgbClr val="FF0000"/>
                </a:solidFill>
              </a:rPr>
              <a:t>tax rate (X 0.38)</a:t>
            </a:r>
          </a:p>
          <a:p>
            <a:pPr marL="457200" indent="-457200">
              <a:lnSpc>
                <a:spcPct val="120000"/>
              </a:lnSpc>
              <a:spcBef>
                <a:spcPct val="0"/>
              </a:spcBef>
              <a:buFont typeface="+mj-lt"/>
              <a:buAutoNum type="arabicPeriod"/>
              <a:defRPr/>
            </a:pPr>
            <a:r>
              <a:rPr lang="en-US" sz="2400" dirty="0" smtClean="0">
                <a:solidFill>
                  <a:prstClr val="black"/>
                </a:solidFill>
              </a:rPr>
              <a:t>Subtract your taxes from your gross to get your net pay</a:t>
            </a:r>
          </a:p>
          <a:p>
            <a:pPr marL="457200" indent="-457200">
              <a:lnSpc>
                <a:spcPct val="120000"/>
              </a:lnSpc>
              <a:spcBef>
                <a:spcPct val="0"/>
              </a:spcBef>
              <a:buFont typeface="+mj-lt"/>
              <a:buAutoNum type="arabicPeriod"/>
              <a:defRPr/>
            </a:pPr>
            <a:r>
              <a:rPr lang="en-US" sz="2400" dirty="0" smtClean="0">
                <a:solidFill>
                  <a:prstClr val="black"/>
                </a:solidFill>
              </a:rPr>
              <a:t>Your net pay for the week = you Weekly Deposit</a:t>
            </a:r>
          </a:p>
        </p:txBody>
      </p:sp>
    </p:spTree>
    <p:extLst>
      <p:ext uri="{BB962C8B-B14F-4D97-AF65-F5344CB8AC3E}">
        <p14:creationId xmlns:p14="http://schemas.microsoft.com/office/powerpoint/2010/main" val="2015154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65000"/>
            <a:lum/>
          </a:blip>
          <a:srcRect/>
          <a:stretch>
            <a:fillRect/>
          </a:stretch>
        </a:blipFill>
        <a:effectLst/>
      </p:bgPr>
    </p:bg>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January </a:t>
            </a:r>
            <a:r>
              <a:rPr lang="en-US" altLang="en-US" b="1" dirty="0" smtClean="0">
                <a:solidFill>
                  <a:srgbClr val="FF0000"/>
                </a:solidFill>
              </a:rPr>
              <a:t>30</a:t>
            </a:r>
            <a:r>
              <a:rPr lang="en-US" altLang="en-US" b="1" dirty="0" smtClean="0">
                <a:solidFill>
                  <a:srgbClr val="FF0000"/>
                </a:solidFill>
              </a:rPr>
              <a:t>, </a:t>
            </a:r>
            <a:r>
              <a:rPr lang="en-US" altLang="en-US" b="1" dirty="0" smtClean="0">
                <a:solidFill>
                  <a:srgbClr val="FF0000"/>
                </a:solidFill>
              </a:rPr>
              <a:t>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85000" lnSpcReduction="1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t>
            </a:r>
            <a:r>
              <a:rPr lang="en-US" sz="2400" dirty="0" smtClean="0"/>
              <a:t>Create a poster for the State represented in our Congress simulation.</a:t>
            </a:r>
            <a:endParaRPr lang="en-US" sz="2400" dirty="0" smtClean="0"/>
          </a:p>
          <a:p>
            <a:pPr marL="0" indent="0">
              <a:spcBef>
                <a:spcPct val="0"/>
              </a:spcBef>
              <a:buFont typeface="Arial" charset="0"/>
              <a:buNone/>
              <a:defRPr/>
            </a:pPr>
            <a:endParaRPr lang="en-US" sz="1200" b="1" dirty="0" smtClean="0">
              <a:solidFill>
                <a:srgbClr val="FF0000"/>
              </a:solidFill>
            </a:endParaRPr>
          </a:p>
          <a:p>
            <a:pPr marL="609600" indent="-609600">
              <a:spcBef>
                <a:spcPct val="0"/>
              </a:spcBef>
              <a:buFontTx/>
              <a:buNone/>
              <a:defRPr/>
            </a:pPr>
            <a:r>
              <a:rPr lang="en-US" sz="2800" b="1" dirty="0" smtClean="0">
                <a:solidFill>
                  <a:srgbClr val="FF0000"/>
                </a:solidFill>
              </a:rPr>
              <a:t>AGENDA</a:t>
            </a:r>
            <a:r>
              <a:rPr lang="en-US" sz="2800" b="1" dirty="0" smtClean="0">
                <a:solidFill>
                  <a:srgbClr val="FF0000"/>
                </a:solidFill>
              </a:rPr>
              <a:t>: 4</a:t>
            </a:r>
            <a:r>
              <a:rPr lang="en-US" sz="2800" b="1" baseline="30000" dirty="0" smtClean="0">
                <a:solidFill>
                  <a:srgbClr val="FF0000"/>
                </a:solidFill>
              </a:rPr>
              <a:t>th</a:t>
            </a:r>
            <a:r>
              <a:rPr lang="en-US" sz="2800" b="1" dirty="0" smtClean="0">
                <a:solidFill>
                  <a:srgbClr val="FF0000"/>
                </a:solidFill>
              </a:rPr>
              <a:t> &amp; 5</a:t>
            </a:r>
            <a:r>
              <a:rPr lang="en-US" sz="2800" b="1" baseline="30000" dirty="0" smtClean="0">
                <a:solidFill>
                  <a:srgbClr val="FF0000"/>
                </a:solidFill>
              </a:rPr>
              <a:t>th</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STATE</a:t>
            </a:r>
            <a:r>
              <a:rPr lang="en-US" sz="2400" dirty="0" smtClean="0">
                <a:solidFill>
                  <a:prstClr val="black"/>
                </a:solidFill>
              </a:rPr>
              <a:t> </a:t>
            </a:r>
            <a:r>
              <a:rPr lang="en-US" sz="2400" dirty="0" smtClean="0">
                <a:solidFill>
                  <a:prstClr val="black"/>
                </a:solidFill>
              </a:rPr>
              <a:t>WORK: </a:t>
            </a:r>
            <a:r>
              <a:rPr lang="en-US" sz="2400" dirty="0" smtClean="0">
                <a:solidFill>
                  <a:prstClr val="black"/>
                </a:solidFill>
              </a:rPr>
              <a:t>State Poster Flag</a:t>
            </a:r>
            <a:endParaRPr lang="en-US" sz="1900" dirty="0" smtClean="0">
              <a:solidFill>
                <a:prstClr val="black"/>
              </a:solidFill>
            </a:endParaRPr>
          </a:p>
          <a:p>
            <a:pPr marL="0" lvl="0" indent="0">
              <a:spcBef>
                <a:spcPct val="0"/>
              </a:spcBef>
              <a:buNone/>
              <a:defRPr/>
            </a:pPr>
            <a:endParaRPr lang="en-US" sz="900" b="1" dirty="0"/>
          </a:p>
          <a:p>
            <a:pPr marL="0" indent="0">
              <a:spcBef>
                <a:spcPct val="0"/>
              </a:spcBef>
              <a:buFont typeface="Arial" charset="0"/>
              <a:buNone/>
              <a:defRPr/>
            </a:pPr>
            <a:endParaRPr lang="en-US" sz="12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smtClean="0">
                <a:solidFill>
                  <a:srgbClr val="1F497D"/>
                </a:solidFill>
              </a:rPr>
              <a:t>: </a:t>
            </a:r>
            <a:r>
              <a:rPr lang="en-US" sz="1050" dirty="0" smtClean="0">
                <a:solidFill>
                  <a:srgbClr val="000000"/>
                </a:solidFill>
              </a:rPr>
              <a:t>(Follow the directions below)</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***5 minutes***</a:t>
            </a:r>
          </a:p>
          <a:p>
            <a:pPr marL="0" indent="0">
              <a:lnSpc>
                <a:spcPct val="120000"/>
              </a:lnSpc>
              <a:spcBef>
                <a:spcPct val="0"/>
              </a:spcBef>
              <a:buNone/>
              <a:defRPr/>
            </a:pPr>
            <a:r>
              <a:rPr lang="en-US" sz="2400" dirty="0" smtClean="0">
                <a:solidFill>
                  <a:prstClr val="black"/>
                </a:solidFill>
              </a:rPr>
              <a:t>Calculate your weekly taxes and make your Weekly Deposit.</a:t>
            </a:r>
          </a:p>
          <a:p>
            <a:pPr marL="457200" indent="-457200">
              <a:lnSpc>
                <a:spcPct val="120000"/>
              </a:lnSpc>
              <a:spcBef>
                <a:spcPct val="0"/>
              </a:spcBef>
              <a:buFont typeface="+mj-lt"/>
              <a:buAutoNum type="arabicPeriod"/>
              <a:defRPr/>
            </a:pPr>
            <a:r>
              <a:rPr lang="en-US" sz="2400" dirty="0" smtClean="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2400" dirty="0" smtClean="0">
                <a:solidFill>
                  <a:prstClr val="black"/>
                </a:solidFill>
              </a:rPr>
              <a:t>If so, add it to your pay for that day on your Weekly Time Sheet</a:t>
            </a:r>
          </a:p>
          <a:p>
            <a:pPr marL="457200" indent="-457200">
              <a:lnSpc>
                <a:spcPct val="120000"/>
              </a:lnSpc>
              <a:spcBef>
                <a:spcPct val="0"/>
              </a:spcBef>
              <a:buFont typeface="+mj-lt"/>
              <a:buAutoNum type="arabicPeriod"/>
              <a:defRPr/>
            </a:pPr>
            <a:r>
              <a:rPr lang="en-US" sz="2400" dirty="0" smtClean="0">
                <a:solidFill>
                  <a:prstClr val="black"/>
                </a:solidFill>
              </a:rPr>
              <a:t>Add up your daily pay from the week to get your Gross Total</a:t>
            </a:r>
          </a:p>
          <a:p>
            <a:pPr marL="457200" indent="-457200">
              <a:lnSpc>
                <a:spcPct val="120000"/>
              </a:lnSpc>
              <a:spcBef>
                <a:spcPct val="0"/>
              </a:spcBef>
              <a:buFont typeface="+mj-lt"/>
              <a:buAutoNum type="arabicPeriod"/>
              <a:defRPr/>
            </a:pPr>
            <a:r>
              <a:rPr lang="en-US" sz="2400" dirty="0" smtClean="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dirty="0" smtClean="0">
                <a:solidFill>
                  <a:srgbClr val="00B050"/>
                </a:solidFill>
              </a:rPr>
              <a:t>Gross Total </a:t>
            </a:r>
            <a:r>
              <a:rPr lang="en-US" b="1" i="1" dirty="0" smtClean="0">
                <a:solidFill>
                  <a:srgbClr val="00B050"/>
                </a:solidFill>
                <a:effectLst>
                  <a:outerShdw blurRad="38100" dist="38100" dir="2700000" algn="tl">
                    <a:srgbClr val="000000">
                      <a:alpha val="43137"/>
                    </a:srgbClr>
                  </a:outerShdw>
                </a:effectLst>
              </a:rPr>
              <a:t>Less than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80</a:t>
            </a:r>
            <a:r>
              <a:rPr lang="en-US" b="1" i="1" dirty="0" smtClean="0">
                <a:solidFill>
                  <a:srgbClr val="00B050"/>
                </a:solidFill>
                <a:effectLst>
                  <a:outerShdw blurRad="38100" dist="38100" dir="2700000" algn="tl">
                    <a:srgbClr val="000000">
                      <a:alpha val="43137"/>
                    </a:srgbClr>
                  </a:outerShdw>
                </a:effectLst>
              </a:rPr>
              <a:t>.00 </a:t>
            </a:r>
            <a:r>
              <a:rPr lang="en-US" dirty="0" smtClean="0"/>
              <a:t>==========</a:t>
            </a:r>
            <a:r>
              <a:rPr lang="en-US" dirty="0" smtClean="0">
                <a:sym typeface="Wingdings" panose="05000000000000000000" pitchFamily="2" charset="2"/>
              </a:rPr>
              <a:t></a:t>
            </a:r>
            <a:r>
              <a:rPr lang="en-US" b="1" u="sng" dirty="0" smtClean="0">
                <a:solidFill>
                  <a:srgbClr val="FF0000"/>
                </a:solidFill>
                <a:sym typeface="Wingdings" panose="05000000000000000000" pitchFamily="2" charset="2"/>
              </a:rPr>
              <a:t>30</a:t>
            </a:r>
            <a:r>
              <a:rPr lang="en-US" b="1" u="sng" dirty="0" smtClean="0">
                <a:solidFill>
                  <a:srgbClr val="FF0000"/>
                </a:solidFill>
              </a:rPr>
              <a:t>%</a:t>
            </a:r>
            <a:r>
              <a:rPr lang="en-US" dirty="0" smtClean="0">
                <a:solidFill>
                  <a:srgbClr val="FF0000"/>
                </a:solidFill>
              </a:rPr>
              <a:t> </a:t>
            </a:r>
            <a:r>
              <a:rPr lang="en-US" dirty="0" smtClean="0">
                <a:solidFill>
                  <a:srgbClr val="FF0000"/>
                </a:solidFill>
              </a:rPr>
              <a:t>tax rate (X </a:t>
            </a:r>
            <a:r>
              <a:rPr lang="en-US" dirty="0" smtClean="0">
                <a:solidFill>
                  <a:srgbClr val="FF0000"/>
                </a:solidFill>
              </a:rPr>
              <a:t>0.30)</a:t>
            </a:r>
            <a:endParaRPr lang="en-US" dirty="0" smtClean="0">
              <a:solidFill>
                <a:srgbClr val="FF0000"/>
              </a:solidFill>
            </a:endParaRPr>
          </a:p>
          <a:p>
            <a:pPr marL="1257300" lvl="2" indent="-457200">
              <a:lnSpc>
                <a:spcPct val="120000"/>
              </a:lnSpc>
              <a:spcBef>
                <a:spcPct val="0"/>
              </a:spcBef>
              <a:buFont typeface="Wingdings" panose="05000000000000000000" pitchFamily="2" charset="2"/>
              <a:buChar char="Ø"/>
              <a:defRPr/>
            </a:pPr>
            <a:r>
              <a:rPr lang="en-US" dirty="0" smtClean="0">
                <a:solidFill>
                  <a:srgbClr val="00B050"/>
                </a:solidFill>
              </a:rPr>
              <a:t>Gross Total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80</a:t>
            </a:r>
            <a:r>
              <a:rPr lang="en-US" b="1" i="1" dirty="0" smtClean="0">
                <a:solidFill>
                  <a:srgbClr val="00B050"/>
                </a:solidFill>
                <a:effectLst>
                  <a:outerShdw blurRad="38100" dist="38100" dir="2700000" algn="tl">
                    <a:srgbClr val="000000">
                      <a:alpha val="43137"/>
                    </a:srgbClr>
                  </a:outerShdw>
                </a:effectLst>
              </a:rPr>
              <a:t> </a:t>
            </a:r>
            <a:r>
              <a:rPr lang="en-US" b="1" i="1" dirty="0" smtClean="0">
                <a:solidFill>
                  <a:srgbClr val="00B050"/>
                </a:solidFill>
                <a:effectLst>
                  <a:outerShdw blurRad="38100" dist="38100" dir="2700000" algn="tl">
                    <a:srgbClr val="000000">
                      <a:alpha val="43137"/>
                    </a:srgbClr>
                  </a:outerShdw>
                </a:effectLst>
              </a:rPr>
              <a:t>through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100</a:t>
            </a:r>
            <a:r>
              <a:rPr lang="en-US" b="1" i="1" dirty="0" smtClean="0">
                <a:solidFill>
                  <a:srgbClr val="00B050"/>
                </a:solidFill>
                <a:effectLst>
                  <a:outerShdw blurRad="38100" dist="38100" dir="2700000" algn="tl">
                    <a:srgbClr val="000000">
                      <a:alpha val="43137"/>
                    </a:srgbClr>
                  </a:outerShdw>
                </a:effectLst>
              </a:rPr>
              <a:t>.00</a:t>
            </a:r>
            <a:r>
              <a:rPr lang="en-US" dirty="0" smtClean="0">
                <a:solidFill>
                  <a:srgbClr val="00B050"/>
                </a:solidFill>
              </a:rPr>
              <a:t> </a:t>
            </a:r>
            <a:r>
              <a:rPr lang="en-US" dirty="0" smtClean="0"/>
              <a:t>=======</a:t>
            </a:r>
            <a:r>
              <a:rPr lang="en-US" dirty="0" smtClean="0">
                <a:sym typeface="Wingdings" panose="05000000000000000000" pitchFamily="2" charset="2"/>
              </a:rPr>
              <a:t></a:t>
            </a:r>
            <a:r>
              <a:rPr lang="en-US" dirty="0" smtClean="0">
                <a:solidFill>
                  <a:srgbClr val="FF0000"/>
                </a:solidFill>
              </a:rPr>
              <a:t>	</a:t>
            </a:r>
            <a:r>
              <a:rPr lang="en-US" b="1" u="sng" dirty="0" smtClean="0">
                <a:solidFill>
                  <a:srgbClr val="FF0000"/>
                </a:solidFill>
              </a:rPr>
              <a:t>35%</a:t>
            </a:r>
            <a:r>
              <a:rPr lang="en-US" dirty="0" smtClean="0">
                <a:solidFill>
                  <a:srgbClr val="FF0000"/>
                </a:solidFill>
              </a:rPr>
              <a:t> </a:t>
            </a:r>
            <a:r>
              <a:rPr lang="en-US" dirty="0" smtClean="0">
                <a:solidFill>
                  <a:srgbClr val="FF0000"/>
                </a:solidFill>
              </a:rPr>
              <a:t>tax rate (X </a:t>
            </a:r>
            <a:r>
              <a:rPr lang="en-US" dirty="0" smtClean="0">
                <a:solidFill>
                  <a:srgbClr val="FF0000"/>
                </a:solidFill>
              </a:rPr>
              <a:t>0.35)</a:t>
            </a:r>
            <a:endParaRPr lang="en-US" dirty="0" smtClean="0">
              <a:solidFill>
                <a:srgbClr val="FF0000"/>
              </a:solidFill>
            </a:endParaRPr>
          </a:p>
          <a:p>
            <a:pPr marL="1257300" lvl="2" indent="-457200">
              <a:lnSpc>
                <a:spcPct val="120000"/>
              </a:lnSpc>
              <a:spcBef>
                <a:spcPct val="0"/>
              </a:spcBef>
              <a:buFont typeface="Wingdings" panose="05000000000000000000" pitchFamily="2" charset="2"/>
              <a:buChar char="Ø"/>
              <a:defRPr/>
            </a:pPr>
            <a:r>
              <a:rPr lang="en-US" dirty="0" smtClean="0">
                <a:solidFill>
                  <a:srgbClr val="00B050"/>
                </a:solidFill>
              </a:rPr>
              <a:t>Gross Total </a:t>
            </a:r>
            <a:r>
              <a:rPr lang="en-US" b="1" i="1" dirty="0" smtClean="0">
                <a:solidFill>
                  <a:srgbClr val="00B050"/>
                </a:solidFill>
                <a:effectLst>
                  <a:outerShdw blurRad="38100" dist="38100" dir="2700000" algn="tl">
                    <a:srgbClr val="000000">
                      <a:alpha val="43137"/>
                    </a:srgbClr>
                  </a:outerShdw>
                </a:effectLst>
              </a:rPr>
              <a:t>More than </a:t>
            </a:r>
            <a:r>
              <a:rPr lang="en-US" b="1" i="1" dirty="0" smtClean="0">
                <a:solidFill>
                  <a:srgbClr val="00B050"/>
                </a:solidFill>
                <a:effectLst>
                  <a:outerShdw blurRad="38100" dist="38100" dir="2700000" algn="tl">
                    <a:srgbClr val="000000">
                      <a:alpha val="43137"/>
                    </a:srgbClr>
                  </a:outerShdw>
                </a:effectLst>
              </a:rPr>
              <a:t>$</a:t>
            </a:r>
            <a:r>
              <a:rPr lang="en-US" b="1" i="1" dirty="0" smtClean="0">
                <a:solidFill>
                  <a:srgbClr val="00B050"/>
                </a:solidFill>
                <a:effectLst>
                  <a:outerShdw blurRad="38100" dist="38100" dir="2700000" algn="tl">
                    <a:srgbClr val="000000">
                      <a:alpha val="43137"/>
                    </a:srgbClr>
                  </a:outerShdw>
                </a:effectLst>
              </a:rPr>
              <a:t>100</a:t>
            </a:r>
            <a:r>
              <a:rPr lang="en-US" b="1" i="1" dirty="0" smtClean="0">
                <a:solidFill>
                  <a:srgbClr val="00B050"/>
                </a:solidFill>
                <a:effectLst>
                  <a:outerShdw blurRad="38100" dist="38100" dir="2700000" algn="tl">
                    <a:srgbClr val="000000">
                      <a:alpha val="43137"/>
                    </a:srgbClr>
                  </a:outerShdw>
                </a:effectLst>
              </a:rPr>
              <a:t>.00</a:t>
            </a:r>
            <a:r>
              <a:rPr lang="en-US" dirty="0" smtClean="0">
                <a:solidFill>
                  <a:srgbClr val="00B050"/>
                </a:solidFill>
              </a:rPr>
              <a:t> </a:t>
            </a:r>
            <a:r>
              <a:rPr lang="en-US" dirty="0" smtClean="0"/>
              <a:t>=========</a:t>
            </a:r>
            <a:r>
              <a:rPr lang="en-US" dirty="0" smtClean="0">
                <a:sym typeface="Wingdings" panose="05000000000000000000" pitchFamily="2" charset="2"/>
              </a:rPr>
              <a:t></a:t>
            </a:r>
            <a:r>
              <a:rPr lang="en-US" b="1" u="sng" dirty="0" smtClean="0">
                <a:solidFill>
                  <a:srgbClr val="FF0000"/>
                </a:solidFill>
                <a:sym typeface="Wingdings" panose="05000000000000000000" pitchFamily="2" charset="2"/>
              </a:rPr>
              <a:t>40</a:t>
            </a:r>
            <a:r>
              <a:rPr lang="en-US" b="1" u="sng" dirty="0" smtClean="0">
                <a:solidFill>
                  <a:srgbClr val="FF0000"/>
                </a:solidFill>
              </a:rPr>
              <a:t>%</a:t>
            </a:r>
            <a:r>
              <a:rPr lang="en-US" b="1" dirty="0" smtClean="0">
                <a:solidFill>
                  <a:srgbClr val="FF0000"/>
                </a:solidFill>
              </a:rPr>
              <a:t> </a:t>
            </a:r>
            <a:r>
              <a:rPr lang="en-US" dirty="0" smtClean="0">
                <a:solidFill>
                  <a:srgbClr val="FF0000"/>
                </a:solidFill>
              </a:rPr>
              <a:t>tax rate (X </a:t>
            </a:r>
            <a:r>
              <a:rPr lang="en-US" dirty="0" smtClean="0">
                <a:solidFill>
                  <a:srgbClr val="FF0000"/>
                </a:solidFill>
              </a:rPr>
              <a:t>0.40)</a:t>
            </a:r>
            <a:endParaRPr lang="en-US" dirty="0" smtClean="0">
              <a:solidFill>
                <a:srgbClr val="FF0000"/>
              </a:solidFill>
            </a:endParaRPr>
          </a:p>
          <a:p>
            <a:pPr marL="457200" indent="-457200">
              <a:lnSpc>
                <a:spcPct val="120000"/>
              </a:lnSpc>
              <a:spcBef>
                <a:spcPct val="0"/>
              </a:spcBef>
              <a:buFont typeface="+mj-lt"/>
              <a:buAutoNum type="arabicPeriod"/>
              <a:defRPr/>
            </a:pPr>
            <a:r>
              <a:rPr lang="en-US" sz="2400" dirty="0" smtClean="0">
                <a:solidFill>
                  <a:prstClr val="black"/>
                </a:solidFill>
              </a:rPr>
              <a:t>Subtract your taxes from your gross to get your net pay</a:t>
            </a:r>
          </a:p>
          <a:p>
            <a:pPr marL="457200" indent="-457200">
              <a:lnSpc>
                <a:spcPct val="120000"/>
              </a:lnSpc>
              <a:spcBef>
                <a:spcPct val="0"/>
              </a:spcBef>
              <a:buFont typeface="+mj-lt"/>
              <a:buAutoNum type="arabicPeriod"/>
              <a:defRPr/>
            </a:pPr>
            <a:r>
              <a:rPr lang="en-US" sz="2400" dirty="0" smtClean="0">
                <a:solidFill>
                  <a:prstClr val="black"/>
                </a:solidFill>
              </a:rPr>
              <a:t>Your net pay for the week = you Weekly Deposit</a:t>
            </a:r>
          </a:p>
        </p:txBody>
      </p:sp>
    </p:spTree>
    <p:extLst>
      <p:ext uri="{BB962C8B-B14F-4D97-AF65-F5344CB8AC3E}">
        <p14:creationId xmlns:p14="http://schemas.microsoft.com/office/powerpoint/2010/main" val="2084800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05000"/>
            <a:ext cx="9144000" cy="4953000"/>
          </a:xfrm>
        </p:spPr>
        <p:txBody>
          <a:bodyPr>
            <a:normAutofit fontScale="92500" lnSpcReduction="10000"/>
          </a:bodyPr>
          <a:lstStyle/>
          <a:p>
            <a:pPr marL="0" indent="0">
              <a:buNone/>
              <a:defRPr/>
            </a:pPr>
            <a:r>
              <a:rPr lang="en-US" b="1" u="sng" dirty="0" smtClean="0">
                <a:solidFill>
                  <a:schemeClr val="tx1"/>
                </a:solidFill>
                <a:latin typeface="Lucida Calligraphy" panose="03010101010101010101" pitchFamily="66" charset="0"/>
              </a:rPr>
              <a:t>DIRECTIONS:</a:t>
            </a:r>
          </a:p>
          <a:p>
            <a:pPr marL="0" indent="0">
              <a:buNone/>
              <a:defRPr/>
            </a:pPr>
            <a:r>
              <a:rPr lang="en-US" sz="3200" dirty="0">
                <a:solidFill>
                  <a:schemeClr val="tx1"/>
                </a:solidFill>
                <a:latin typeface="Lucida Calligraphy" panose="03010101010101010101" pitchFamily="66" charset="0"/>
              </a:rPr>
              <a:t>	</a:t>
            </a:r>
            <a:r>
              <a:rPr lang="en-US" sz="3200" dirty="0" smtClean="0">
                <a:solidFill>
                  <a:schemeClr val="tx1"/>
                </a:solidFill>
                <a:latin typeface="Lucida Calligraphy" panose="03010101010101010101" pitchFamily="66" charset="0"/>
              </a:rPr>
              <a:t>The members of your State </a:t>
            </a:r>
            <a:r>
              <a:rPr lang="en-US" sz="3200" dirty="0" smtClean="0">
                <a:solidFill>
                  <a:srgbClr val="FF0000"/>
                </a:solidFill>
                <a:latin typeface="Lucida Calligraphy" panose="03010101010101010101" pitchFamily="66" charset="0"/>
              </a:rPr>
              <a:t>(the 	whole Senate section will work 	together)</a:t>
            </a:r>
            <a:r>
              <a:rPr lang="en-US" sz="3200" dirty="0" smtClean="0">
                <a:solidFill>
                  <a:schemeClr val="tx1"/>
                </a:solidFill>
                <a:latin typeface="Lucida Calligraphy" panose="03010101010101010101" pitchFamily="66" charset="0"/>
              </a:rPr>
              <a:t> are to create a State Flag.  	All members are to contribute.  Your 	State flag should represent your 	State meaning that it </a:t>
            </a:r>
            <a:r>
              <a:rPr lang="en-US" sz="3200" b="1" u="sng" dirty="0" smtClean="0">
                <a:solidFill>
                  <a:schemeClr val="tx1"/>
                </a:solidFill>
                <a:latin typeface="Lucida Calligraphy" panose="03010101010101010101" pitchFamily="66" charset="0"/>
              </a:rPr>
              <a:t>should include </a:t>
            </a:r>
            <a:r>
              <a:rPr lang="en-US" sz="3200" b="1" dirty="0" smtClean="0">
                <a:solidFill>
                  <a:schemeClr val="tx1"/>
                </a:solidFill>
                <a:latin typeface="Lucida Calligraphy" panose="03010101010101010101" pitchFamily="66" charset="0"/>
              </a:rPr>
              <a:t>	</a:t>
            </a:r>
            <a:r>
              <a:rPr lang="en-US" sz="3200" b="1" u="sng" dirty="0" smtClean="0">
                <a:solidFill>
                  <a:schemeClr val="tx1"/>
                </a:solidFill>
                <a:latin typeface="Lucida Calligraphy" panose="03010101010101010101" pitchFamily="66" charset="0"/>
              </a:rPr>
              <a:t>pictures/symbols that represent </a:t>
            </a:r>
            <a:r>
              <a:rPr lang="en-US" sz="3200" b="1" dirty="0" smtClean="0">
                <a:solidFill>
                  <a:schemeClr val="tx1"/>
                </a:solidFill>
                <a:latin typeface="Lucida Calligraphy" panose="03010101010101010101" pitchFamily="66" charset="0"/>
              </a:rPr>
              <a:t>	</a:t>
            </a:r>
            <a:r>
              <a:rPr lang="en-US" sz="3200" b="1" u="sng" dirty="0" smtClean="0">
                <a:solidFill>
                  <a:schemeClr val="tx1"/>
                </a:solidFill>
                <a:latin typeface="Lucida Calligraphy" panose="03010101010101010101" pitchFamily="66" charset="0"/>
              </a:rPr>
              <a:t>your State</a:t>
            </a:r>
            <a:r>
              <a:rPr lang="en-US" sz="3200" dirty="0" smtClean="0">
                <a:solidFill>
                  <a:schemeClr val="tx1"/>
                </a:solidFill>
                <a:latin typeface="Lucida Calligraphy" panose="03010101010101010101" pitchFamily="66" charset="0"/>
              </a:rPr>
              <a:t>.  Your poster should 	include the </a:t>
            </a:r>
            <a:r>
              <a:rPr lang="en-US" sz="3200" b="1" u="sng" dirty="0" smtClean="0">
                <a:solidFill>
                  <a:schemeClr val="tx1"/>
                </a:solidFill>
                <a:latin typeface="Lucida Calligraphy" panose="03010101010101010101" pitchFamily="66" charset="0"/>
              </a:rPr>
              <a:t>names of all  section </a:t>
            </a:r>
            <a:r>
              <a:rPr lang="en-US" sz="3200" b="1" dirty="0" smtClean="0">
                <a:solidFill>
                  <a:schemeClr val="tx1"/>
                </a:solidFill>
                <a:latin typeface="Lucida Calligraphy" panose="03010101010101010101" pitchFamily="66" charset="0"/>
              </a:rPr>
              <a:t>	</a:t>
            </a:r>
            <a:r>
              <a:rPr lang="en-US" sz="3200" b="1" u="sng" dirty="0" smtClean="0">
                <a:solidFill>
                  <a:schemeClr val="tx1"/>
                </a:solidFill>
                <a:latin typeface="Lucida Calligraphy" panose="03010101010101010101" pitchFamily="66" charset="0"/>
              </a:rPr>
              <a:t>members</a:t>
            </a:r>
            <a:r>
              <a:rPr lang="en-US" sz="3200" b="1" dirty="0" smtClean="0">
                <a:solidFill>
                  <a:schemeClr val="tx1"/>
                </a:solidFill>
                <a:latin typeface="Lucida Calligraphy" panose="03010101010101010101" pitchFamily="66" charset="0"/>
              </a:rPr>
              <a:t> </a:t>
            </a:r>
            <a:r>
              <a:rPr lang="en-US" sz="3200" dirty="0" smtClean="0">
                <a:solidFill>
                  <a:schemeClr val="tx1"/>
                </a:solidFill>
                <a:latin typeface="Lucida Calligraphy" panose="03010101010101010101" pitchFamily="66" charset="0"/>
              </a:rPr>
              <a:t>and the </a:t>
            </a:r>
            <a:r>
              <a:rPr lang="en-US" sz="3200" b="1" u="sng" dirty="0" smtClean="0">
                <a:solidFill>
                  <a:schemeClr val="tx1"/>
                </a:solidFill>
                <a:latin typeface="Lucida Calligraphy" panose="03010101010101010101" pitchFamily="66" charset="0"/>
              </a:rPr>
              <a:t>name of your State</a:t>
            </a:r>
            <a:r>
              <a:rPr lang="en-US" sz="3200" dirty="0" smtClean="0">
                <a:solidFill>
                  <a:schemeClr val="tx1"/>
                </a:solidFill>
                <a:latin typeface="Lucida Calligraphy" panose="03010101010101010101" pitchFamily="66" charset="0"/>
              </a:rPr>
              <a:t>.</a:t>
            </a:r>
          </a:p>
        </p:txBody>
      </p:sp>
      <p:sp>
        <p:nvSpPr>
          <p:cNvPr id="15362" name="Title 1"/>
          <p:cNvSpPr>
            <a:spLocks noGrp="1"/>
          </p:cNvSpPr>
          <p:nvPr>
            <p:ph type="title"/>
          </p:nvPr>
        </p:nvSpPr>
        <p:spPr>
          <a:xfrm>
            <a:off x="0" y="457200"/>
            <a:ext cx="9144000" cy="914400"/>
          </a:xfrm>
        </p:spPr>
        <p:txBody>
          <a:bodyPr/>
          <a:lstStyle/>
          <a:p>
            <a:r>
              <a:rPr lang="en-US" altLang="en-US" sz="4400" b="1" dirty="0" smtClean="0">
                <a:latin typeface="Blackadder ITC" panose="04020505051007020D02" pitchFamily="82" charset="0"/>
              </a:rPr>
              <a:t>GROUP  TASK:</a:t>
            </a:r>
            <a:br>
              <a:rPr lang="en-US" altLang="en-US" sz="4400" b="1" dirty="0" smtClean="0">
                <a:latin typeface="Blackadder ITC" panose="04020505051007020D02" pitchFamily="82" charset="0"/>
              </a:rPr>
            </a:br>
            <a:r>
              <a:rPr lang="en-US" altLang="en-US" sz="4400" b="1" dirty="0" smtClean="0">
                <a:latin typeface="Blackadder ITC" panose="04020505051007020D02" pitchFamily="82" charset="0"/>
              </a:rPr>
              <a:t>State </a:t>
            </a:r>
            <a:r>
              <a:rPr lang="en-US" altLang="en-US" sz="4400" b="1" dirty="0" smtClean="0">
                <a:latin typeface="Blackadder ITC" panose="04020505051007020D02" pitchFamily="82" charset="0"/>
              </a:rPr>
              <a:t>Poster Flag</a:t>
            </a:r>
            <a:endParaRPr lang="en-US" altLang="en-US" sz="4400" b="1" dirty="0" smtClean="0">
              <a:latin typeface="Blackadder ITC" panose="04020505051007020D02" pitchFamily="82" charset="0"/>
            </a:endParaRPr>
          </a:p>
        </p:txBody>
      </p:sp>
    </p:spTree>
    <p:extLst>
      <p:ext uri="{BB962C8B-B14F-4D97-AF65-F5344CB8AC3E}">
        <p14:creationId xmlns:p14="http://schemas.microsoft.com/office/powerpoint/2010/main" val="6765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3600" b="1" dirty="0" smtClean="0">
                <a:effectLst>
                  <a:outerShdw blurRad="38100" dist="38100" dir="2700000" algn="tl">
                    <a:srgbClr val="000000">
                      <a:alpha val="43137"/>
                    </a:srgbClr>
                  </a:outerShdw>
                </a:effectLst>
              </a:rPr>
              <a:t>Section Leader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Bonus Pay Summary</a:t>
            </a:r>
            <a:endParaRPr lang="en-US" sz="36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0848521"/>
              </p:ext>
            </p:extLst>
          </p:nvPr>
        </p:nvGraphicFramePr>
        <p:xfrm>
          <a:off x="9427" y="3058847"/>
          <a:ext cx="9144000" cy="3016445"/>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58554">
                <a:tc>
                  <a:txBody>
                    <a:bodyPr/>
                    <a:lstStyle/>
                    <a:p>
                      <a:pPr algn="ctr"/>
                      <a:r>
                        <a:rPr lang="en-US" sz="2000" dirty="0" smtClean="0">
                          <a:effectLst>
                            <a:outerShdw blurRad="38100" dist="38100" dir="2700000" algn="tl">
                              <a:srgbClr val="000000">
                                <a:alpha val="43137"/>
                              </a:srgbClr>
                            </a:outerShdw>
                          </a:effectLst>
                        </a:rPr>
                        <a:t>MONDAY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TUESDAY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WEDNESDAY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THURSDAY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FRIDAY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5240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990600"/>
            <a:ext cx="9144000" cy="2031325"/>
          </a:xfrm>
          <a:prstGeom prst="rect">
            <a:avLst/>
          </a:prstGeom>
          <a:noFill/>
        </p:spPr>
        <p:txBody>
          <a:bodyPr wrap="square" rtlCol="0">
            <a:spAutoFit/>
          </a:bodyPr>
          <a:lstStyle/>
          <a:p>
            <a:r>
              <a:rPr lang="en-US" b="1" u="sng" dirty="0" smtClean="0">
                <a:solidFill>
                  <a:prstClr val="black"/>
                </a:solidFill>
                <a:effectLst>
                  <a:outerShdw blurRad="38100" dist="38100" dir="2700000" algn="tl">
                    <a:srgbClr val="000000">
                      <a:alpha val="43137"/>
                    </a:srgbClr>
                  </a:outerShdw>
                </a:effectLst>
                <a:latin typeface="Arial" pitchFamily="34" charset="0"/>
                <a:cs typeface="Arial" pitchFamily="34" charset="0"/>
              </a:rPr>
              <a:t>DIRECTIONS</a:t>
            </a:r>
            <a:r>
              <a:rPr lang="en-US" dirty="0" smtClean="0">
                <a:solidFill>
                  <a:prstClr val="black"/>
                </a:solidFill>
                <a:latin typeface="Arial" pitchFamily="34" charset="0"/>
                <a:cs typeface="Arial" pitchFamily="34" charset="0"/>
              </a:rPr>
              <a:t>: Each section leader has $5 a day in Bonus Pay to distribute to workers 	within their section.  This includes any Bonus Pay the section leaders pay 	themselves, and any Bonus Pay they pay any employees they hired.</a:t>
            </a:r>
          </a:p>
          <a:p>
            <a:endParaRPr lang="en-US" dirty="0">
              <a:solidFill>
                <a:prstClr val="black"/>
              </a:solidFill>
              <a:latin typeface="Arial" pitchFamily="34" charset="0"/>
              <a:cs typeface="Arial" pitchFamily="34" charset="0"/>
            </a:endParaRPr>
          </a:p>
          <a:p>
            <a:r>
              <a:rPr lang="en-US" dirty="0" smtClean="0">
                <a:solidFill>
                  <a:prstClr val="black"/>
                </a:solidFill>
                <a:latin typeface="Arial" pitchFamily="34" charset="0"/>
                <a:cs typeface="Arial" pitchFamily="34" charset="0"/>
              </a:rPr>
              <a:t>On the chart below, write down the amount of Bonus Pay each member received each day.  EXAMPLE – If Mr. Goblirsch received a $2 bonus on Monday, then I would write Mr. Goblirsch - $2 under the Monday column.</a:t>
            </a:r>
            <a:endParaRPr 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13317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8433736"/>
              </p:ext>
            </p:extLst>
          </p:nvPr>
        </p:nvGraphicFramePr>
        <p:xfrm>
          <a:off x="0" y="307775"/>
          <a:ext cx="9123108" cy="6550227"/>
        </p:xfrm>
        <a:graphic>
          <a:graphicData uri="http://schemas.openxmlformats.org/drawingml/2006/table">
            <a:tbl>
              <a:tblPr firstRow="1" bandRow="1">
                <a:tableStyleId>{5940675A-B579-460E-94D1-54222C63F5DA}</a:tableStyleId>
              </a:tblPr>
              <a:tblGrid>
                <a:gridCol w="2286000"/>
                <a:gridCol w="2265108"/>
                <a:gridCol w="2286000"/>
                <a:gridCol w="2286000"/>
              </a:tblGrid>
              <a:tr h="534711">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002586">
                <a:tc>
                  <a:txBody>
                    <a:bodyPr/>
                    <a:lstStyle/>
                    <a:p>
                      <a:r>
                        <a:rPr lang="en-US" sz="3200" dirty="0" smtClean="0"/>
                        <a:t>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3.</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3.</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4.</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4.</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5.</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5.</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6.</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6.</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0" y="0"/>
            <a:ext cx="9144000" cy="307777"/>
          </a:xfrm>
          <a:prstGeom prst="rect">
            <a:avLst/>
          </a:prstGeom>
          <a:noFill/>
        </p:spPr>
        <p:txBody>
          <a:bodyPr wrap="square" rtlCol="0">
            <a:spAutoFit/>
          </a:bodyPr>
          <a:lstStyle/>
          <a:p>
            <a:r>
              <a:rPr lang="en-US" sz="1400" b="1" dirty="0" smtClean="0"/>
              <a:t>EXAM ASSISTANCE PROGRAM: (1) Find out each members taxes (2) Add them up (3) Write the Total Tax amount on back.</a:t>
            </a:r>
            <a:endParaRPr lang="en-US" sz="1400" b="1" dirty="0"/>
          </a:p>
        </p:txBody>
      </p:sp>
    </p:spTree>
    <p:extLst>
      <p:ext uri="{BB962C8B-B14F-4D97-AF65-F5344CB8AC3E}">
        <p14:creationId xmlns:p14="http://schemas.microsoft.com/office/powerpoint/2010/main" val="4656066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384</Words>
  <Application>Microsoft Office PowerPoint</Application>
  <PresentationFormat>On-screen Show (4:3)</PresentationFormat>
  <Paragraphs>84</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1_Hardcover</vt:lpstr>
      <vt:lpstr>14_TP030004031</vt:lpstr>
      <vt:lpstr>Friday January 30, 2015 Mr. Goblirsch – American Government</vt:lpstr>
      <vt:lpstr>Friday January 30, 2015 Mr. Goblirsch – American Government</vt:lpstr>
      <vt:lpstr>GROUP  TASK: State Poster Flag</vt:lpstr>
      <vt:lpstr>Section Leader  Bonus Pay 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Goblirsch</dc:creator>
  <cp:lastModifiedBy>cgoblirsch</cp:lastModifiedBy>
  <cp:revision>63</cp:revision>
  <cp:lastPrinted>2015-01-30T15:39:19Z</cp:lastPrinted>
  <dcterms:created xsi:type="dcterms:W3CDTF">2013-08-14T05:03:00Z</dcterms:created>
  <dcterms:modified xsi:type="dcterms:W3CDTF">2015-01-30T15:41:21Z</dcterms:modified>
</cp:coreProperties>
</file>