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handoutMasterIdLst>
    <p:handoutMasterId r:id="rId18"/>
  </p:handoutMasterIdLst>
  <p:sldIdLst>
    <p:sldId id="282" r:id="rId3"/>
    <p:sldId id="284" r:id="rId4"/>
    <p:sldId id="283" r:id="rId5"/>
    <p:sldId id="256" r:id="rId6"/>
    <p:sldId id="266" r:id="rId7"/>
    <p:sldId id="267" r:id="rId8"/>
    <p:sldId id="286" r:id="rId9"/>
    <p:sldId id="268" r:id="rId10"/>
    <p:sldId id="269" r:id="rId11"/>
    <p:sldId id="270" r:id="rId12"/>
    <p:sldId id="287" r:id="rId13"/>
    <p:sldId id="272" r:id="rId14"/>
    <p:sldId id="281" r:id="rId15"/>
    <p:sldId id="274" r:id="rId16"/>
    <p:sldId id="28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  <a:srgbClr val="990099"/>
    <a:srgbClr val="00009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83AADE-1CE9-463D-9790-F32291A3C5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245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F2A03-6B09-4940-8011-A3D93881DF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18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77A2B-EB90-4833-827B-45ABB93704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99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1D5E3-5B84-4D6B-9CFC-0CECB0399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601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7BA973-902C-42EB-B1B4-BC67CD696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762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32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70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04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66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84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12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5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24F53-DE30-4A63-8950-215E32A846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055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43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50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01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4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6E02F-BBCB-420A-A9F3-B6305BF438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20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8A6EB-F528-4523-872A-D804F47B8C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02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D2D01-EA7B-4DB2-BE01-B8705E1BF5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00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5A34E-554B-4478-B676-5276E3724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5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66E95-C15E-4B31-8B84-8EC45015DF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77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81349-40BF-48C7-9AF3-FFC23C21E0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45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B90D8-FF53-498D-8A94-D605F197FB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27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5E3D59-4E9C-4760-854B-81D7FAEEC6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3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Thursday September 11,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</a:t>
            </a:r>
            <a:r>
              <a:rPr lang="en-US" sz="2000" dirty="0" smtClean="0"/>
              <a:t>Describe how the government promotes the economy and</a:t>
            </a:r>
            <a:r>
              <a:rPr lang="en-US" sz="2000" dirty="0" smtClean="0"/>
              <a:t> positive and negative effects of government provided public goods.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</a:t>
            </a:r>
            <a:r>
              <a:rPr lang="en-US" sz="2000" dirty="0" err="1" smtClean="0"/>
              <a:t>Ch</a:t>
            </a:r>
            <a:r>
              <a:rPr lang="en-US" sz="2000" dirty="0" smtClean="0"/>
              <a:t> 3 Vocab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QUICK WRITE: Competition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INSTRUCTION</a:t>
            </a:r>
            <a:r>
              <a:rPr lang="en-US" sz="2000" dirty="0" smtClean="0"/>
              <a:t>: Promoting Growth &amp; Stability &amp; Public Goods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INDEPENDENT PRACTICE: </a:t>
            </a:r>
            <a:r>
              <a:rPr lang="en-US" sz="2000" dirty="0" smtClean="0"/>
              <a:t>Externalities</a:t>
            </a:r>
            <a:endParaRPr lang="en-US" sz="2000" dirty="0" smtClean="0"/>
          </a:p>
          <a:p>
            <a:pPr marL="0" lvl="0" indent="0">
              <a:spcBef>
                <a:spcPct val="0"/>
              </a:spcBef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*We will be discussing 1</a:t>
            </a:r>
            <a:r>
              <a:rPr lang="en-US" sz="2000" baseline="30000" dirty="0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 News Article TOMORROW*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***</a:t>
            </a:r>
            <a:r>
              <a:rPr lang="en-US" sz="2000" dirty="0" smtClean="0">
                <a:solidFill>
                  <a:srgbClr val="FF0000"/>
                </a:solidFill>
              </a:rPr>
              <a:t>CHANGE: Business </a:t>
            </a:r>
            <a:r>
              <a:rPr lang="en-US" sz="2000" dirty="0">
                <a:solidFill>
                  <a:srgbClr val="FF0000"/>
                </a:solidFill>
              </a:rPr>
              <a:t>Project </a:t>
            </a:r>
            <a:r>
              <a:rPr lang="en-US" sz="2000" dirty="0" smtClean="0">
                <a:solidFill>
                  <a:srgbClr val="FF0000"/>
                </a:solidFill>
              </a:rPr>
              <a:t>Due Date - DUE </a:t>
            </a:r>
            <a:r>
              <a:rPr lang="en-US" sz="2000" dirty="0">
                <a:solidFill>
                  <a:srgbClr val="FF0000"/>
                </a:solidFill>
              </a:rPr>
              <a:t>TUESDAY SEPTEMBER </a:t>
            </a:r>
            <a:r>
              <a:rPr lang="en-US" sz="2000" dirty="0" smtClean="0">
                <a:solidFill>
                  <a:srgbClr val="FF0000"/>
                </a:solidFill>
              </a:rPr>
              <a:t>30</a:t>
            </a:r>
            <a:r>
              <a:rPr lang="en-US" sz="2000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*****Each Class will have 2 days in the Computer Lab Next Week*****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err="1" smtClean="0">
                <a:solidFill>
                  <a:schemeClr val="tx2"/>
                </a:solidFill>
              </a:rPr>
              <a:t>Ch</a:t>
            </a:r>
            <a:r>
              <a:rPr lang="en-US" sz="2400" b="1" dirty="0" smtClean="0">
                <a:solidFill>
                  <a:schemeClr val="tx2"/>
                </a:solidFill>
              </a:rPr>
              <a:t> 3 Vocab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</a:t>
            </a:r>
            <a:r>
              <a:rPr lang="en-US" sz="2400" dirty="0" smtClean="0"/>
              <a:t>minutes***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Use the glossary of your textbook to define the terms below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Public sector			3.   Free rider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Private sector			4.   Externality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 altLang="en-US" sz="4000" b="1"/>
              <a:t>Section 3:  Providing Public Goods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4191000" cy="4800600"/>
          </a:xfrm>
        </p:spPr>
        <p:txBody>
          <a:bodyPr/>
          <a:lstStyle/>
          <a:p>
            <a:pPr marL="455613" indent="-455613">
              <a:buFont typeface="Wingdings" pitchFamily="2" charset="2"/>
              <a:buChar char="Ø"/>
            </a:pPr>
            <a:r>
              <a:rPr lang="en-US" altLang="en-US"/>
              <a:t>When Free Market doesn’t provide the government will</a:t>
            </a:r>
          </a:p>
          <a:p>
            <a:pPr marL="455613" indent="-455613">
              <a:buFont typeface="Wingdings" pitchFamily="2" charset="2"/>
              <a:buChar char="Ø"/>
            </a:pPr>
            <a:r>
              <a:rPr lang="en-US" altLang="en-US"/>
              <a:t>Market Failure when the market doesn’t provide.</a:t>
            </a:r>
          </a:p>
          <a:p>
            <a:pPr marL="455613" indent="-455613">
              <a:buFont typeface="Wingdings" pitchFamily="2" charset="2"/>
              <a:buChar char="Ø"/>
            </a:pPr>
            <a:endParaRPr lang="en-US" altLang="en-US" sz="1400"/>
          </a:p>
          <a:p>
            <a:pPr marL="455613" indent="-455613">
              <a:buFont typeface="Wingdings" pitchFamily="2" charset="2"/>
              <a:buChar char="Ø"/>
            </a:pPr>
            <a:r>
              <a:rPr lang="en-US" altLang="en-US"/>
              <a:t>Free Riders are a problem.</a:t>
            </a:r>
          </a:p>
        </p:txBody>
      </p:sp>
      <p:pic>
        <p:nvPicPr>
          <p:cNvPr id="16390" name="Picture 6" descr="http://cvep.com/images/major-highway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52563"/>
            <a:ext cx="3943350" cy="197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 descr="http://www.grunt.com/images-bs/TOPIX_IRAQ_US_MILITARY_WAR_143200349%5B1%5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657600"/>
            <a:ext cx="2322513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4" name="Picture 10" descr="http://virtual.finland.fi/finfo/images/educat/edu1_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657600"/>
            <a:ext cx="2124075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665"/>
            <a:ext cx="8382000" cy="1143000"/>
          </a:xfrm>
        </p:spPr>
        <p:txBody>
          <a:bodyPr/>
          <a:lstStyle/>
          <a:p>
            <a:r>
              <a:rPr lang="en-US" b="1" u="sng" dirty="0" smtClean="0"/>
              <a:t>STRUCTURED ACADEMIC DISCUSSION: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32" y="1447800"/>
            <a:ext cx="3810000" cy="4114800"/>
          </a:xfrm>
        </p:spPr>
        <p:txBody>
          <a:bodyPr/>
          <a:lstStyle/>
          <a:p>
            <a:r>
              <a:rPr lang="en-US" dirty="0" smtClean="0"/>
              <a:t>The government promotes economic strength by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447800"/>
            <a:ext cx="3810000" cy="4114800"/>
          </a:xfrm>
        </p:spPr>
        <p:txBody>
          <a:bodyPr/>
          <a:lstStyle/>
          <a:p>
            <a:r>
              <a:rPr lang="en-US" dirty="0" smtClean="0"/>
              <a:t>The government provides public goods because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685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447800"/>
          </a:xfrm>
        </p:spPr>
        <p:txBody>
          <a:bodyPr/>
          <a:lstStyle/>
          <a:p>
            <a:r>
              <a:rPr lang="en-US" altLang="en-US" sz="4000" b="1" u="sng">
                <a:solidFill>
                  <a:schemeClr val="tx1"/>
                </a:solidFill>
              </a:rPr>
              <a:t>Positive Externalities </a:t>
            </a:r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3600"/>
              <a:t>a beneficial side effect of economic activity</a:t>
            </a:r>
          </a:p>
        </p:txBody>
      </p:sp>
      <p:pic>
        <p:nvPicPr>
          <p:cNvPr id="18438" name="Picture 6" descr="http://www.hope-community.org/files/images/2115%20Portland%20Before%20and%20After.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2286000" cy="446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http://i.pbase.com/g4/72/512372/2/62242469.8cz6YV9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667000"/>
            <a:ext cx="4919663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04800"/>
            <a:ext cx="8458200" cy="1143000"/>
          </a:xfrm>
        </p:spPr>
        <p:txBody>
          <a:bodyPr/>
          <a:lstStyle/>
          <a:p>
            <a:r>
              <a:rPr lang="en-US" altLang="en-US" sz="4000" b="1"/>
              <a:t>Negative Externality:</a:t>
            </a:r>
            <a:r>
              <a:rPr lang="en-US" altLang="en-US" sz="4800"/>
              <a:t>  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/>
              <a:t> </a:t>
            </a:r>
            <a:r>
              <a:rPr lang="en-US" altLang="en-US" sz="2800"/>
              <a:t>_____________________________________________</a:t>
            </a:r>
          </a:p>
        </p:txBody>
      </p:sp>
      <p:pic>
        <p:nvPicPr>
          <p:cNvPr id="30723" name="Picture 3" descr="http://www.estatevaults.com/bol/images/%20%20before%20and%20af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5916613" cy="403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38200" y="5715000"/>
            <a:ext cx="746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Drug Use – Environmental  Issues  (Radiation)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1295400"/>
          </a:xfrm>
        </p:spPr>
        <p:txBody>
          <a:bodyPr/>
          <a:lstStyle/>
          <a:p>
            <a:r>
              <a:rPr lang="en-US" altLang="en-US" sz="4000" b="1"/>
              <a:t>Negative Externality:</a:t>
            </a:r>
            <a:r>
              <a:rPr lang="en-US" altLang="en-US" sz="4800"/>
              <a:t>  </a:t>
            </a:r>
            <a:br>
              <a:rPr lang="en-US" altLang="en-US" sz="4800"/>
            </a:br>
            <a:r>
              <a:rPr lang="en-US" altLang="en-US" sz="3600"/>
              <a:t>a harmful side effect of economic activity</a:t>
            </a:r>
          </a:p>
        </p:txBody>
      </p:sp>
      <p:pic>
        <p:nvPicPr>
          <p:cNvPr id="20485" name="Picture 5" descr="http://www.pbs.org/wnet/wideangle/shows/global/images/photo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4002088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 descr="http://static.flickr.com/36/84475641_f96c5b84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57400"/>
            <a:ext cx="4267200" cy="285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648200" y="5486400"/>
            <a:ext cx="396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/>
              <a:t>Pollution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u="sng" dirty="0" smtClean="0"/>
              <a:t>EXTERNALITIES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4648200"/>
            <a:ext cx="4419600" cy="2227006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POSITIVE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31890" y="4572000"/>
            <a:ext cx="4712110" cy="2286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NEGATIVE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9144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DIRECTIONS: </a:t>
            </a:r>
            <a:r>
              <a:rPr lang="en-US" dirty="0" smtClean="0"/>
              <a:t> Create a list of the positive and negative externalities 	of the scenario below.</a:t>
            </a:r>
            <a:endParaRPr lang="en-US" b="1" dirty="0" smtClean="0"/>
          </a:p>
          <a:p>
            <a:r>
              <a:rPr lang="en-US" b="1" dirty="0" smtClean="0"/>
              <a:t>SCENARIO</a:t>
            </a:r>
            <a:r>
              <a:rPr lang="en-US" dirty="0" smtClean="0"/>
              <a:t>: The city of Ceres is deciding to purchase an abandoned 	building and the surrounding land.  The city wants to destroy the 	structure and turn the land into a recreational park for city 	dwellers, complete with baseball fields, basketball courts, tennis 	courts, a swimming pool, and a bicycle path.  Some of the city 	leaders support the plan and others condemn it.  Work with your 	pod to speculate on both sides of why some feel it is a good idea, 	and others feel it is not a good idea.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1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COMPUTER LAB SCHEDULE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Period</a:t>
            </a:r>
          </a:p>
          <a:p>
            <a:pPr lvl="1"/>
            <a:r>
              <a:rPr lang="en-US" dirty="0" smtClean="0"/>
              <a:t>Monday Sept 15</a:t>
            </a:r>
          </a:p>
          <a:p>
            <a:pPr lvl="1"/>
            <a:r>
              <a:rPr lang="en-US" dirty="0" smtClean="0"/>
              <a:t>Tuesday Sept 16</a:t>
            </a: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4</a:t>
            </a:r>
            <a:r>
              <a:rPr lang="en-US" baseline="30000" dirty="0" smtClean="0">
                <a:solidFill>
                  <a:prstClr val="black"/>
                </a:solidFill>
              </a:rPr>
              <a:t>th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Period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Monday Sept 22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Tuesday Sept 23</a:t>
            </a:r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5</a:t>
            </a:r>
            <a:r>
              <a:rPr lang="en-US" baseline="30000" dirty="0" smtClean="0">
                <a:solidFill>
                  <a:prstClr val="black"/>
                </a:solidFill>
              </a:rPr>
              <a:t>th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Period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Monday Sept 15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Monday Sept 22</a:t>
            </a:r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6</a:t>
            </a:r>
            <a:r>
              <a:rPr lang="en-US" baseline="30000" dirty="0" smtClean="0">
                <a:solidFill>
                  <a:prstClr val="black"/>
                </a:solidFill>
              </a:rPr>
              <a:t>th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Period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Monday Sept </a:t>
            </a:r>
            <a:r>
              <a:rPr lang="en-US" dirty="0" smtClean="0">
                <a:solidFill>
                  <a:prstClr val="black"/>
                </a:solidFill>
              </a:rPr>
              <a:t>15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Monday Sept 22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80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b="1" u="sng" dirty="0" smtClean="0"/>
              <a:t>Econ Quick Write #1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Competition is a vital element of the American free enterprise economic system and there are many different types of businesses that compete in the American economic system.</a:t>
            </a:r>
          </a:p>
          <a:p>
            <a:pPr lvl="1"/>
            <a:r>
              <a:rPr lang="en-US" dirty="0" smtClean="0"/>
              <a:t>1) Describe why competition is so important to the free enterprise system.</a:t>
            </a:r>
          </a:p>
          <a:p>
            <a:pPr lvl="1"/>
            <a:r>
              <a:rPr lang="en-US" dirty="0" smtClean="0"/>
              <a:t>2) Describe how competition impacts different types of businesses throughout the U.S.</a:t>
            </a:r>
          </a:p>
          <a:p>
            <a:pPr lvl="1"/>
            <a:r>
              <a:rPr lang="en-US" dirty="0" smtClean="0"/>
              <a:t>3) Explain how competition benefits the economy and problems that can occur when competition is eliminated.  (Use examples of businesses in today’s economy)</a:t>
            </a:r>
          </a:p>
          <a:p>
            <a:pPr lvl="1"/>
            <a:endParaRPr lang="en-US" dirty="0" smtClean="0"/>
          </a:p>
          <a:p>
            <a:r>
              <a:rPr lang="en-US" sz="2200" dirty="0" smtClean="0"/>
              <a:t>Refer back to your notes and the business types worksheet if needed.</a:t>
            </a:r>
          </a:p>
        </p:txBody>
      </p:sp>
    </p:spTree>
    <p:extLst>
      <p:ext uri="{BB962C8B-B14F-4D97-AF65-F5344CB8AC3E}">
        <p14:creationId xmlns:p14="http://schemas.microsoft.com/office/powerpoint/2010/main" val="12251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71600"/>
          </a:xfrm>
        </p:spPr>
        <p:txBody>
          <a:bodyPr/>
          <a:lstStyle/>
          <a:p>
            <a:r>
              <a:rPr lang="en-US" altLang="en-US" b="1"/>
              <a:t>Chapter 3:  American Free Enterprise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4114800"/>
          </a:xfrm>
        </p:spPr>
        <p:txBody>
          <a:bodyPr/>
          <a:lstStyle/>
          <a:p>
            <a:pPr>
              <a:lnSpc>
                <a:spcPct val="140000"/>
              </a:lnSpc>
              <a:buFontTx/>
              <a:buNone/>
            </a:pPr>
            <a:r>
              <a:rPr lang="en-US" altLang="en-US" sz="4000">
                <a:sym typeface="Wingdings 2" pitchFamily="18" charset="2"/>
              </a:rPr>
              <a:t>  Benefits of Free Enterprise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en-US" sz="4000">
                <a:sym typeface="Wingdings 2" pitchFamily="18" charset="2"/>
              </a:rPr>
              <a:t>  Promoting Growth &amp; Stability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en-US" sz="4000">
                <a:sym typeface="Wingdings 2" pitchFamily="18" charset="2"/>
              </a:rPr>
              <a:t>  Providing Public Goods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en-US" sz="4000">
                <a:sym typeface="Wingdings 2" pitchFamily="18" charset="2"/>
              </a:rPr>
              <a:t>  Providing a Safety Net</a:t>
            </a:r>
            <a:endParaRPr lang="en-US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447800"/>
          </a:xfrm>
        </p:spPr>
        <p:txBody>
          <a:bodyPr/>
          <a:lstStyle/>
          <a:p>
            <a:r>
              <a:rPr lang="en-US" altLang="en-US" sz="4000" b="1">
                <a:solidFill>
                  <a:srgbClr val="800080"/>
                </a:solidFill>
              </a:rPr>
              <a:t>Section 2:  Promoting Growth &amp; Stability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191000" cy="1828800"/>
          </a:xfrm>
        </p:spPr>
        <p:txBody>
          <a:bodyPr/>
          <a:lstStyle/>
          <a:p>
            <a:pPr marL="455613" indent="-455613" algn="ctr">
              <a:buFontTx/>
              <a:buNone/>
            </a:pPr>
            <a:r>
              <a:rPr lang="en-US" altLang="en-US" sz="3200" b="1" u="sng"/>
              <a:t>Macroeconomics</a:t>
            </a:r>
          </a:p>
          <a:p>
            <a:pPr marL="455613" indent="-455613">
              <a:buFontTx/>
              <a:buNone/>
            </a:pPr>
            <a:r>
              <a:rPr lang="en-US" altLang="en-US" sz="3200" b="1">
                <a:sym typeface="Wingdings" pitchFamily="2" charset="2"/>
              </a:rPr>
              <a:t> </a:t>
            </a:r>
            <a:r>
              <a:rPr lang="en-US" altLang="en-US" sz="3200"/>
              <a:t>Deals with the entire  economy.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91000" cy="1828800"/>
          </a:xfrm>
        </p:spPr>
        <p:txBody>
          <a:bodyPr/>
          <a:lstStyle/>
          <a:p>
            <a:pPr marL="455613" indent="-455613" algn="ctr">
              <a:buFontTx/>
              <a:buNone/>
            </a:pPr>
            <a:r>
              <a:rPr lang="en-US" altLang="en-US" sz="3200" b="1" u="sng"/>
              <a:t>Microeconomics</a:t>
            </a:r>
          </a:p>
          <a:p>
            <a:pPr marL="455613" indent="-455613">
              <a:buFontTx/>
              <a:buNone/>
            </a:pPr>
            <a:r>
              <a:rPr lang="en-US" altLang="en-US" sz="3200" b="1">
                <a:sym typeface="Wingdings" pitchFamily="2" charset="2"/>
              </a:rPr>
              <a:t> Deals with specific markets</a:t>
            </a:r>
          </a:p>
        </p:txBody>
      </p:sp>
      <p:pic>
        <p:nvPicPr>
          <p:cNvPr id="12294" name="Picture 6" descr="http://www.tinytechjobs.com/images/us-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3886200" cy="267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http://www.moultrienissan.com/images/nissan_sto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267200"/>
            <a:ext cx="3890963" cy="214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altLang="en-US" b="1" u="sng">
                <a:solidFill>
                  <a:srgbClr val="800080"/>
                </a:solidFill>
              </a:rPr>
              <a:t>Tracking Business Cycles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3962400" cy="2971800"/>
          </a:xfrm>
        </p:spPr>
        <p:txBody>
          <a:bodyPr/>
          <a:lstStyle/>
          <a:p>
            <a:pPr marL="455613" indent="-455613" algn="ctr">
              <a:buFontTx/>
              <a:buNone/>
            </a:pPr>
            <a:r>
              <a:rPr lang="en-US" altLang="en-US" b="1" u="sng">
                <a:solidFill>
                  <a:srgbClr val="FF0000"/>
                </a:solidFill>
              </a:rPr>
              <a:t>Gross Domestic Product</a:t>
            </a:r>
            <a:r>
              <a:rPr lang="en-US" altLang="en-US" b="1">
                <a:solidFill>
                  <a:srgbClr val="FF0000"/>
                </a:solidFill>
              </a:rPr>
              <a:t> (GDP)</a:t>
            </a:r>
          </a:p>
          <a:p>
            <a:pPr marL="455613" indent="-455613">
              <a:buFontTx/>
              <a:buNone/>
            </a:pPr>
            <a:endParaRPr lang="en-US" altLang="en-US" sz="1400" b="1">
              <a:sym typeface="Wingdings" pitchFamily="2" charset="2"/>
            </a:endParaRPr>
          </a:p>
          <a:p>
            <a:pPr marL="455613" indent="-455613">
              <a:buFontTx/>
              <a:buNone/>
            </a:pPr>
            <a:r>
              <a:rPr lang="en-US" altLang="en-US" b="1">
                <a:sym typeface="Wingdings" pitchFamily="2" charset="2"/>
              </a:rPr>
              <a:t> </a:t>
            </a:r>
            <a:r>
              <a:rPr lang="en-US" altLang="en-US" b="1"/>
              <a:t>Total of all G &amp; S produced within a country’s border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371600"/>
            <a:ext cx="4191000" cy="2362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3200" b="1" u="sng">
                <a:solidFill>
                  <a:srgbClr val="000099"/>
                </a:solidFill>
              </a:rPr>
              <a:t>Business Cycle</a:t>
            </a:r>
          </a:p>
          <a:p>
            <a:pPr>
              <a:buFontTx/>
              <a:buNone/>
            </a:pPr>
            <a:r>
              <a:rPr lang="en-US" altLang="en-US" b="1">
                <a:sym typeface="Wingdings" pitchFamily="2" charset="2"/>
              </a:rPr>
              <a:t></a:t>
            </a:r>
            <a:r>
              <a:rPr lang="en-US" altLang="en-US" sz="3200"/>
              <a:t> Graph showing the ups and downs of GDP</a:t>
            </a:r>
          </a:p>
        </p:txBody>
      </p:sp>
      <p:pic>
        <p:nvPicPr>
          <p:cNvPr id="13318" name="Picture 6" descr="http://encyclopedia.quickseek.com/images/Business_cycle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10000"/>
            <a:ext cx="4071938" cy="277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665"/>
            <a:ext cx="8382000" cy="1143000"/>
          </a:xfrm>
        </p:spPr>
        <p:txBody>
          <a:bodyPr/>
          <a:lstStyle/>
          <a:p>
            <a:r>
              <a:rPr lang="en-US" b="1" u="sng" dirty="0" smtClean="0"/>
              <a:t>STRUCTURED ACADEMIC DISCUSSION: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32" y="1447800"/>
            <a:ext cx="3810000" cy="4114800"/>
          </a:xfrm>
        </p:spPr>
        <p:txBody>
          <a:bodyPr/>
          <a:lstStyle/>
          <a:p>
            <a:r>
              <a:rPr lang="en-US" dirty="0" smtClean="0"/>
              <a:t>The difference between macroeconomics and microeconomics is 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447800"/>
            <a:ext cx="3810000" cy="4114800"/>
          </a:xfrm>
        </p:spPr>
        <p:txBody>
          <a:bodyPr/>
          <a:lstStyle/>
          <a:p>
            <a:r>
              <a:rPr lang="en-US" dirty="0" smtClean="0"/>
              <a:t>GDP is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3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altLang="en-US" b="1"/>
              <a:t>Promoting Economic Strength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229600" cy="48768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>
                <a:solidFill>
                  <a:srgbClr val="800080"/>
                </a:solidFill>
                <a:sym typeface="Wingdings 2" pitchFamily="18" charset="2"/>
              </a:rPr>
              <a:t></a:t>
            </a:r>
            <a:r>
              <a:rPr lang="en-US" altLang="en-US">
                <a:sym typeface="Wingdings 2" pitchFamily="18" charset="2"/>
              </a:rPr>
              <a:t>  </a:t>
            </a:r>
            <a:r>
              <a:rPr lang="en-US" altLang="en-US" sz="3600" b="1">
                <a:sym typeface="Wingdings 2" pitchFamily="18" charset="2"/>
              </a:rPr>
              <a:t>Employment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>
                <a:solidFill>
                  <a:srgbClr val="800080"/>
                </a:solidFill>
                <a:sym typeface="Wingdings 2" pitchFamily="18" charset="2"/>
              </a:rPr>
              <a:t></a:t>
            </a:r>
            <a:r>
              <a:rPr lang="en-US" altLang="en-US" sz="3600" b="1">
                <a:sym typeface="Wingdings 2" pitchFamily="18" charset="2"/>
              </a:rPr>
              <a:t>  Growth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>
                <a:solidFill>
                  <a:srgbClr val="800080"/>
                </a:solidFill>
                <a:sym typeface="Wingdings 2" pitchFamily="18" charset="2"/>
              </a:rPr>
              <a:t></a:t>
            </a:r>
            <a:r>
              <a:rPr lang="en-US" altLang="en-US" sz="3600" b="1">
                <a:sym typeface="Wingdings 2" pitchFamily="18" charset="2"/>
              </a:rPr>
              <a:t>  Stability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>
                <a:solidFill>
                  <a:srgbClr val="800080"/>
                </a:solidFill>
                <a:sym typeface="Wingdings 2" pitchFamily="18" charset="2"/>
              </a:rPr>
              <a:t></a:t>
            </a:r>
            <a:r>
              <a:rPr lang="en-US" altLang="en-US" sz="3600" b="1">
                <a:sym typeface="Wingdings 2" pitchFamily="18" charset="2"/>
              </a:rPr>
              <a:t>  Economic Citizenship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>
                <a:sym typeface="Wingdings 2" pitchFamily="18" charset="2"/>
              </a:rPr>
              <a:t>		</a:t>
            </a:r>
            <a:r>
              <a:rPr lang="en-US" altLang="en-US" sz="3600">
                <a:solidFill>
                  <a:srgbClr val="800080"/>
                </a:solidFill>
                <a:sym typeface="Wingdings" pitchFamily="2" charset="2"/>
              </a:rPr>
              <a:t> </a:t>
            </a:r>
            <a:r>
              <a:rPr lang="en-US" altLang="en-US">
                <a:sym typeface="Wingdings" pitchFamily="2" charset="2"/>
              </a:rPr>
              <a:t>Voting to change economic policy</a:t>
            </a:r>
            <a:endParaRPr lang="en-US" altLang="en-US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altLang="en-US" sz="4000" b="1"/>
              <a:t>Technology &amp; Productivity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8382000" cy="3581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u="sng"/>
              <a:t>Technology increases Productivity</a:t>
            </a:r>
          </a:p>
          <a:p>
            <a:pPr algn="ctr">
              <a:buFontTx/>
              <a:buNone/>
            </a:pPr>
            <a:endParaRPr lang="en-US" altLang="en-US" sz="800" b="1" u="sng"/>
          </a:p>
          <a:p>
            <a:pPr>
              <a:buFontTx/>
              <a:buNone/>
            </a:pPr>
            <a:r>
              <a:rPr lang="en-US" altLang="en-US"/>
              <a:t> </a:t>
            </a:r>
            <a:r>
              <a:rPr lang="en-US" altLang="en-US">
                <a:sym typeface="Wingdings 2" pitchFamily="18" charset="2"/>
              </a:rPr>
              <a:t></a:t>
            </a:r>
            <a:r>
              <a:rPr lang="en-US" altLang="en-US" sz="3600" b="1">
                <a:sym typeface="Wingdings 2" pitchFamily="18" charset="2"/>
              </a:rPr>
              <a:t> </a:t>
            </a:r>
            <a:r>
              <a:rPr lang="en-US" altLang="en-US"/>
              <a:t>Innovation</a:t>
            </a:r>
          </a:p>
          <a:p>
            <a:pPr>
              <a:buFontTx/>
              <a:buNone/>
            </a:pPr>
            <a:r>
              <a:rPr lang="en-US" altLang="en-US"/>
              <a:t>		</a:t>
            </a:r>
            <a:r>
              <a:rPr lang="en-US" altLang="en-US" sz="3600" b="1">
                <a:sym typeface="Wingdings 2" pitchFamily="18" charset="2"/>
              </a:rPr>
              <a:t></a:t>
            </a:r>
            <a:r>
              <a:rPr lang="en-US" altLang="en-US"/>
              <a:t>Assembly lines</a:t>
            </a:r>
          </a:p>
          <a:p>
            <a:pPr>
              <a:buFontTx/>
              <a:buNone/>
            </a:pPr>
            <a:r>
              <a:rPr lang="en-US" altLang="en-US"/>
              <a:t>		</a:t>
            </a:r>
            <a:r>
              <a:rPr lang="en-US" altLang="en-US" sz="3600" b="1">
                <a:sym typeface="Wingdings 2" pitchFamily="18" charset="2"/>
              </a:rPr>
              <a:t></a:t>
            </a:r>
            <a:r>
              <a:rPr lang="en-US" altLang="en-US"/>
              <a:t>Computers	</a:t>
            </a:r>
          </a:p>
          <a:p>
            <a:pPr>
              <a:buFontTx/>
              <a:buNone/>
            </a:pPr>
            <a:r>
              <a:rPr lang="en-US" altLang="en-US"/>
              <a:t>		</a:t>
            </a:r>
            <a:r>
              <a:rPr lang="en-US" altLang="en-US" sz="3600" b="1">
                <a:sym typeface="Wingdings 2" pitchFamily="18" charset="2"/>
              </a:rPr>
              <a:t></a:t>
            </a:r>
            <a:r>
              <a:rPr lang="en-US" altLang="en-US"/>
              <a:t>Robots  </a:t>
            </a:r>
          </a:p>
        </p:txBody>
      </p:sp>
      <p:pic>
        <p:nvPicPr>
          <p:cNvPr id="15366" name="Picture 6" descr="http://images.encarta.msn.com/xrefmedia/sharemed/targets/images/pho/0018a/0018a3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81200"/>
            <a:ext cx="2762250" cy="2058988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http://www.spikynorman.dsl.pipex.com/CrayWWWStuff/Criscan/Cray2cascad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87825"/>
            <a:ext cx="2806700" cy="267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0" name="Picture 10" descr="http://www.sportime.gr/images/auto/cars/skoda/superb_assembly_li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0"/>
            <a:ext cx="3124200" cy="210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451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12_TP030004031</vt:lpstr>
      <vt:lpstr>Thursday September 11, 2014 Mr. Goblirsch – Economics</vt:lpstr>
      <vt:lpstr>COMPUTER LAB SCHEDULE</vt:lpstr>
      <vt:lpstr>Econ Quick Write #1</vt:lpstr>
      <vt:lpstr>Chapter 3:  American Free Enterprise</vt:lpstr>
      <vt:lpstr>Section 2:  Promoting Growth &amp; Stability</vt:lpstr>
      <vt:lpstr>Tracking Business Cycles</vt:lpstr>
      <vt:lpstr>STRUCTURED ACADEMIC DISCUSSION:</vt:lpstr>
      <vt:lpstr>Promoting Economic Strength</vt:lpstr>
      <vt:lpstr>Technology &amp; Productivity</vt:lpstr>
      <vt:lpstr>Section 3:  Providing Public Goods</vt:lpstr>
      <vt:lpstr>STRUCTURED ACADEMIC DISCUSSION:</vt:lpstr>
      <vt:lpstr>Positive Externalities  a beneficial side effect of economic activity</vt:lpstr>
      <vt:lpstr>Negative Externality:    _____________________________________________</vt:lpstr>
      <vt:lpstr>Negative Externality:   a harmful side effect of economic activity</vt:lpstr>
      <vt:lpstr>EXTERNALITIES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 American Free Enterprise</dc:title>
  <dc:creator>Muncrief.d</dc:creator>
  <cp:lastModifiedBy>cgoblirsch</cp:lastModifiedBy>
  <cp:revision>20</cp:revision>
  <dcterms:created xsi:type="dcterms:W3CDTF">2007-01-30T15:44:58Z</dcterms:created>
  <dcterms:modified xsi:type="dcterms:W3CDTF">2014-09-11T19:18:39Z</dcterms:modified>
</cp:coreProperties>
</file>