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handoutMasterIdLst>
    <p:handoutMasterId r:id="rId12"/>
  </p:handoutMasterIdLst>
  <p:sldIdLst>
    <p:sldId id="289" r:id="rId3"/>
    <p:sldId id="265" r:id="rId4"/>
    <p:sldId id="282" r:id="rId5"/>
    <p:sldId id="283" r:id="rId6"/>
    <p:sldId id="284" r:id="rId7"/>
    <p:sldId id="285" r:id="rId8"/>
    <p:sldId id="286" r:id="rId9"/>
    <p:sldId id="287" r:id="rId10"/>
    <p:sldId id="290" r:id="rId1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E8AFC-AA13-4989-9444-4985B45293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72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8302B-647F-4248-AB72-7E8B7CD9BD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4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82E27-BC02-4E4D-AF95-00C05A6FFE2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9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E2F2-51D9-4ED1-93EC-017134DD32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33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DE19D-7C5F-44A2-ABC9-63BAEB6AD1E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28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13AC8-CA1F-4A39-BFEC-16686AB49D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523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7A3EA-CB5E-4B01-87A2-7A0E3E28BB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6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F311D-F7AC-420A-B299-D0C462B4B5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7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8D62B-EF7B-4407-9E34-4069FFA554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99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3D202-9233-4156-B817-E2E408DDDA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64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76D2D-CEBE-4914-AEAA-88BD8BD9A5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63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A38EEB-1DFD-463C-89CF-EDFBB0371A2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3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FB5805-E956-48D1-AE36-44268DFFDD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7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September 15,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Simulate creating a business.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, 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, &amp; 6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Periods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Log-In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Review Business Project Directions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Begin Working on Business Project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Raise your hand if you have a question or need help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20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***PERIOD 3, 5,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&amp;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6: Unit 1 Test – Chapters 1-3 on Thursday***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Log-In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***2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Log-In to a Computer</a:t>
            </a:r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September 15,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government’s role in the economy of redistributing income.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</a:t>
            </a:r>
            <a:r>
              <a:rPr lang="en-US" sz="2400" b="1" dirty="0" smtClean="0">
                <a:solidFill>
                  <a:srgbClr val="FF0000"/>
                </a:solidFill>
              </a:rPr>
              <a:t>: 4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 ONLY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Poverty Journal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READING: Providing a Safety Net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INSTRUCTION: The Government’s Role – Redistributing Income</a:t>
            </a:r>
            <a:endParaRPr lang="en-US" sz="2000" dirty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PRACTICE: Poverty Statistics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***PERIOD 4: Unit 1 Test – Chapters 1-3 on Wednesday***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Poverty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Write a ½ page journal entry on the topic below:</a:t>
            </a:r>
          </a:p>
          <a:p>
            <a:pPr marL="0" lvl="0" indent="0">
              <a:buNone/>
            </a:pPr>
            <a:r>
              <a:rPr lang="en-US" sz="2100" dirty="0">
                <a:solidFill>
                  <a:prstClr val="black"/>
                </a:solidFill>
              </a:rPr>
              <a:t>	W</a:t>
            </a:r>
            <a:r>
              <a:rPr lang="en-US" sz="2100" dirty="0" smtClean="0">
                <a:solidFill>
                  <a:prstClr val="black"/>
                </a:solidFill>
              </a:rPr>
              <a:t>hat does poverty mean?  How much of a problem do you think 	poverty is in America?  What do you feel is the best way to solve the 	poverty problem?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0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altLang="en-US" b="1"/>
              <a:t>Section 4:  Providing a Safety Net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724400" cy="5334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u="sng" dirty="0">
                <a:solidFill>
                  <a:srgbClr val="FF0000"/>
                </a:solidFill>
              </a:rPr>
              <a:t>The Poverty Problem</a:t>
            </a:r>
          </a:p>
          <a:p>
            <a:pPr>
              <a:buFontTx/>
              <a:buNone/>
            </a:pPr>
            <a:r>
              <a:rPr lang="en-US" altLang="en-US" dirty="0" smtClean="0">
                <a:sym typeface="Wingdings" pitchFamily="2" charset="2"/>
              </a:rPr>
              <a:t>2012</a:t>
            </a:r>
          </a:p>
          <a:p>
            <a:pPr>
              <a:buFontTx/>
              <a:buNone/>
            </a:pPr>
            <a:r>
              <a:rPr lang="en-US" altLang="en-US" dirty="0" smtClean="0">
                <a:sym typeface="Wingdings" pitchFamily="2" charset="2"/>
              </a:rPr>
              <a:t>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46.5 </a:t>
            </a:r>
            <a:r>
              <a:rPr lang="en-US" altLang="en-US" b="1" dirty="0"/>
              <a:t>Million people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b="1" dirty="0" smtClean="0"/>
              <a:t>15</a:t>
            </a:r>
            <a:r>
              <a:rPr lang="en-US" altLang="en-US" b="1" dirty="0"/>
              <a:t>% of Population</a:t>
            </a:r>
          </a:p>
          <a:p>
            <a:pPr>
              <a:buFont typeface="Wingdings" pitchFamily="2" charset="2"/>
              <a:buChar char="Ø"/>
            </a:pPr>
            <a:endParaRPr lang="en-US" altLang="en-US" sz="1600" b="1" dirty="0"/>
          </a:p>
          <a:p>
            <a:pPr algn="ctr">
              <a:buFont typeface="Wingdings" pitchFamily="2" charset="2"/>
              <a:buNone/>
            </a:pPr>
            <a:r>
              <a:rPr lang="en-US" altLang="en-US" b="1" u="sng" dirty="0">
                <a:solidFill>
                  <a:srgbClr val="FF0000"/>
                </a:solidFill>
              </a:rPr>
              <a:t>Poverty Threshold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ym typeface="Wingdings" pitchFamily="2" charset="2"/>
              </a:rPr>
              <a:t>1 Parent—1 Child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ym typeface="Wingdings" pitchFamily="2" charset="2"/>
              </a:rPr>
              <a:t>	 </a:t>
            </a:r>
            <a:r>
              <a:rPr lang="en-US" altLang="en-US" sz="3600" b="1" dirty="0">
                <a:sym typeface="Wingdings 2" pitchFamily="18" charset="2"/>
              </a:rPr>
              <a:t></a:t>
            </a:r>
            <a:r>
              <a:rPr lang="en-US" altLang="en-US" dirty="0">
                <a:sym typeface="Wingdings" pitchFamily="2" charset="2"/>
              </a:rPr>
              <a:t>  $14,000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ym typeface="Wingdings" pitchFamily="2" charset="2"/>
              </a:rPr>
              <a:t> 2 parents—2 children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ym typeface="Wingdings" pitchFamily="2" charset="2"/>
              </a:rPr>
              <a:t>	</a:t>
            </a:r>
            <a:r>
              <a:rPr lang="en-US" altLang="en-US" sz="3600" b="1" dirty="0">
                <a:sym typeface="Wingdings 2" pitchFamily="18" charset="2"/>
              </a:rPr>
              <a:t>   </a:t>
            </a:r>
            <a:r>
              <a:rPr lang="en-US" altLang="en-US" dirty="0">
                <a:sym typeface="Wingdings" pitchFamily="2" charset="2"/>
              </a:rPr>
              <a:t>$ 22,000</a:t>
            </a:r>
          </a:p>
        </p:txBody>
      </p:sp>
      <p:pic>
        <p:nvPicPr>
          <p:cNvPr id="21510" name="Picture 6" descr="http://www.nyu.edu/socialwork/ip/grey_lit/archives/c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28750"/>
            <a:ext cx="38576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http://www.spiritofbaraka.com/images/koyaanisqatsi/fullsize/KoyanisA5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3810000" cy="209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22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447800"/>
          </a:xfrm>
        </p:spPr>
        <p:txBody>
          <a:bodyPr/>
          <a:lstStyle/>
          <a:p>
            <a:r>
              <a:rPr lang="en-US" altLang="en-US" b="1"/>
              <a:t>The Welfare System:  </a:t>
            </a:r>
            <a:br>
              <a:rPr lang="en-US" altLang="en-US" b="1"/>
            </a:br>
            <a:r>
              <a:rPr lang="en-US" altLang="en-US" b="1"/>
              <a:t>Where it Started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3810000" cy="1295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/>
              <a:t>The Great Depression</a:t>
            </a:r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1219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/>
              <a:t>Johnson’s War on Poverty</a:t>
            </a:r>
          </a:p>
        </p:txBody>
      </p:sp>
      <p:pic>
        <p:nvPicPr>
          <p:cNvPr id="22535" name="Picture 7" descr="http://www.historyplace.com/specials/calendar/docs-pix/john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2516188" cy="29908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http://holtz.org/library/Images/Social%20Science/FD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2284413" cy="3124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3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 b="1"/>
              <a:t>Redistribution Programs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876800" cy="4648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 b="1" u="sng">
                <a:solidFill>
                  <a:srgbClr val="000099"/>
                </a:solidFill>
              </a:rPr>
              <a:t>Cash transfers</a:t>
            </a:r>
          </a:p>
          <a:p>
            <a:pPr>
              <a:buFont typeface="Wingdings" pitchFamily="2" charset="2"/>
              <a:buChar char="Ø"/>
            </a:pPr>
            <a:endParaRPr lang="en-US" altLang="en-US" sz="180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Social Security Ins.</a:t>
            </a:r>
          </a:p>
          <a:p>
            <a:pPr>
              <a:buFont typeface="Wingdings" pitchFamily="2" charset="2"/>
              <a:buChar char="Ø"/>
            </a:pPr>
            <a:endParaRPr lang="en-US" altLang="en-US" sz="140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/>
              <a:t>Temp. Ass. For Needy Families (TANF)</a:t>
            </a:r>
          </a:p>
          <a:p>
            <a:pPr>
              <a:buFont typeface="Wingdings" pitchFamily="2" charset="2"/>
              <a:buChar char="Ø"/>
            </a:pPr>
            <a:endParaRPr lang="en-US" altLang="en-US" sz="1400"/>
          </a:p>
          <a:p>
            <a:pPr>
              <a:buFont typeface="Wingdings" pitchFamily="2" charset="2"/>
              <a:buChar char="Ø"/>
            </a:pPr>
            <a:r>
              <a:rPr lang="en-US" altLang="en-US"/>
              <a:t>Unemployment Insurance</a:t>
            </a:r>
          </a:p>
          <a:p>
            <a:pPr>
              <a:buFont typeface="Wingdings" pitchFamily="2" charset="2"/>
              <a:buChar char="Ø"/>
            </a:pPr>
            <a:endParaRPr lang="en-US" altLang="en-US" sz="1400"/>
          </a:p>
          <a:p>
            <a:pPr>
              <a:buFont typeface="Wingdings" pitchFamily="2" charset="2"/>
              <a:buChar char="Ø"/>
            </a:pPr>
            <a:r>
              <a:rPr lang="en-US" altLang="en-US"/>
              <a:t>Workers’ Compensation</a:t>
            </a:r>
          </a:p>
        </p:txBody>
      </p:sp>
      <p:pic>
        <p:nvPicPr>
          <p:cNvPr id="24583" name="Picture 7" descr="http://www.goreporter.com/wp-content/uploads/2006/09/WindowsLiveWriter/OprahSep222006Answersviewersquestionslik_E74C/sscard%5B3%5D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371600"/>
            <a:ext cx="3352800" cy="2147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5" name="Picture 9" descr="http://www.tradebit.com/usr/puzzler/pub/9002/ebooks/mp2004_Statute_Unemp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1778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64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762000"/>
          </a:xfrm>
        </p:spPr>
        <p:txBody>
          <a:bodyPr/>
          <a:lstStyle/>
          <a:p>
            <a:r>
              <a:rPr lang="en-US" altLang="en-US" b="1"/>
              <a:t>Redistribution Programs —Cont.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724400" cy="4648200"/>
          </a:xfrm>
        </p:spPr>
        <p:txBody>
          <a:bodyPr/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en-US" altLang="en-US" sz="3600" b="1" u="sng">
                <a:solidFill>
                  <a:srgbClr val="000099"/>
                </a:solidFill>
              </a:rPr>
              <a:t>In-Kind Benefits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>
                <a:sym typeface="Wingdings" pitchFamily="2" charset="2"/>
              </a:rPr>
              <a:t>Food Giveaways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/>
              <a:t>Food Stamps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/>
              <a:t>Subsidized Housing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/>
              <a:t>Legal Aid</a:t>
            </a:r>
          </a:p>
        </p:txBody>
      </p:sp>
      <p:pic>
        <p:nvPicPr>
          <p:cNvPr id="25607" name="Picture 7" descr="http://www.publicagenda.org/issues/images/welfare/poverty_foodstamps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828800"/>
            <a:ext cx="3276600" cy="2162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9" name="Picture 9" descr="http://www.cityofnapa.org/Departments/Housing_Authority/HACN/images/HACN_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3116263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36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838200"/>
          </a:xfrm>
        </p:spPr>
        <p:txBody>
          <a:bodyPr/>
          <a:lstStyle/>
          <a:p>
            <a:r>
              <a:rPr lang="en-US" altLang="en-US" b="1"/>
              <a:t>Redistribution Programs—Cont.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3600" b="1" u="sng"/>
              <a:t>Medical Benefits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Medicare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Medicaid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Healthy Families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Etc.</a:t>
            </a:r>
          </a:p>
        </p:txBody>
      </p:sp>
      <p:pic>
        <p:nvPicPr>
          <p:cNvPr id="26631" name="Picture 7" descr="http://www.medicare-fraud.net/wp-content/themes/KNolan/interface/top-image.pn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219200"/>
            <a:ext cx="3429000" cy="245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5" name="Picture 11" descr="http://www.npvna.org/images/clinic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95750"/>
            <a:ext cx="2746375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73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/>
          <a:lstStyle/>
          <a:p>
            <a:r>
              <a:rPr lang="en-US" altLang="en-US" b="1"/>
              <a:t>Redistribution Programs—Cont.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191000" cy="5029200"/>
          </a:xfrm>
        </p:spPr>
        <p:txBody>
          <a:bodyPr/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en-US" altLang="en-US" sz="4000" b="1" u="sng"/>
              <a:t>Education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3600">
                <a:sym typeface="Wingdings" pitchFamily="2" charset="2"/>
              </a:rPr>
              <a:t>Public Schools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>
                <a:sym typeface="Wingdings" pitchFamily="2" charset="2"/>
              </a:rPr>
              <a:t>Public Universities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200">
                <a:sym typeface="Wingdings" pitchFamily="2" charset="2"/>
              </a:rPr>
              <a:t>Grants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200">
                <a:sym typeface="Wingdings" pitchFamily="2" charset="2"/>
              </a:rPr>
              <a:t>Scholarships</a:t>
            </a:r>
          </a:p>
        </p:txBody>
      </p:sp>
      <p:pic>
        <p:nvPicPr>
          <p:cNvPr id="27655" name="Picture 7" descr="http://science.gcc.edu/elce/elce_new/Facilities/classrooms/images/room_3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371600"/>
            <a:ext cx="3124200" cy="2343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7" name="Picture 9" descr="http://www.engineering.uiowa.edu/coe-images/seamans/classro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2400"/>
            <a:ext cx="3854450" cy="25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79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GUIDED PRACTICE: </a:t>
            </a:r>
            <a:br>
              <a:rPr lang="en-US" b="1" u="sng" dirty="0" smtClean="0"/>
            </a:br>
            <a:r>
              <a:rPr lang="en-US" b="1" u="sng" dirty="0" smtClean="0"/>
              <a:t>Poverty Statistics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dirty="0" smtClean="0"/>
              <a:t>Create a bar graph of the </a:t>
            </a:r>
            <a:r>
              <a:rPr lang="en-US" u="sng" dirty="0" smtClean="0"/>
              <a:t>Overall People </a:t>
            </a:r>
            <a:r>
              <a:rPr lang="en-US" dirty="0" smtClean="0"/>
              <a:t>poverty data:</a:t>
            </a:r>
          </a:p>
          <a:p>
            <a:pPr lvl="1"/>
            <a:r>
              <a:rPr lang="en-US" dirty="0" smtClean="0"/>
              <a:t>2012 – Total Population &amp; Number living below Poverty</a:t>
            </a:r>
          </a:p>
          <a:p>
            <a:pPr lvl="0"/>
            <a:endParaRPr lang="en-US" dirty="0" smtClean="0">
              <a:solidFill>
                <a:srgbClr val="000000"/>
              </a:solidFill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Create </a:t>
            </a:r>
            <a:r>
              <a:rPr lang="en-US" dirty="0">
                <a:solidFill>
                  <a:srgbClr val="000000"/>
                </a:solidFill>
              </a:rPr>
              <a:t>a bar graph of </a:t>
            </a: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u="sng" dirty="0" smtClean="0">
                <a:solidFill>
                  <a:srgbClr val="000000"/>
                </a:solidFill>
              </a:rPr>
              <a:t>Age</a:t>
            </a:r>
            <a:r>
              <a:rPr lang="en-US" dirty="0" smtClean="0">
                <a:solidFill>
                  <a:srgbClr val="000000"/>
                </a:solidFill>
              </a:rPr>
              <a:t> poverty data: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2012 – Total population of Under 18, 18 to 64, and 65 &amp; older &amp; Percent living Below Poverty</a:t>
            </a:r>
          </a:p>
          <a:p>
            <a:pPr lvl="0"/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YOUR CHOICE: Choose one of the other Characteristics to create a bar graph of the data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2012 – Total &amp; Percent below 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357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12_TP030004031</vt:lpstr>
      <vt:lpstr>1_Default Design</vt:lpstr>
      <vt:lpstr>Monday September 15, 2014 Mr. Goblirsch – Economics</vt:lpstr>
      <vt:lpstr>Monday September 15, 2014 Mr. Goblirsch – Economics</vt:lpstr>
      <vt:lpstr>Section 4:  Providing a Safety Net</vt:lpstr>
      <vt:lpstr>The Welfare System:   Where it Started</vt:lpstr>
      <vt:lpstr>Redistribution Programs</vt:lpstr>
      <vt:lpstr>Redistribution Programs —Cont. </vt:lpstr>
      <vt:lpstr>Redistribution Programs—Cont. </vt:lpstr>
      <vt:lpstr>Redistribution Programs—Cont.</vt:lpstr>
      <vt:lpstr>GUIDED PRACTICE:  Poverty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48</cp:revision>
  <cp:lastPrinted>2014-09-04T13:38:36Z</cp:lastPrinted>
  <dcterms:created xsi:type="dcterms:W3CDTF">2014-08-15T02:55:38Z</dcterms:created>
  <dcterms:modified xsi:type="dcterms:W3CDTF">2014-09-16T13:21:21Z</dcterms:modified>
</cp:coreProperties>
</file>