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handoutMasterIdLst>
    <p:handoutMasterId r:id="rId11"/>
  </p:handoutMasterIdLst>
  <p:sldIdLst>
    <p:sldId id="292" r:id="rId4"/>
    <p:sldId id="289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9716A-7AD7-4681-B2C9-2718869417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2E9E-9E58-4431-94A8-EE3AE7943C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5877-9866-4BDB-936F-462072F987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5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A13C-85E8-428A-9CE3-5899B97929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1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D277-8F42-4F85-B1E1-5BF997A5D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2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9CCC-82C3-451F-AD9C-A32176EDD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2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5A12-DB26-4F70-B9D0-67BF139BE8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23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E35D-70E8-43B7-AE2F-A9B5B22C07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1451-D143-4BCD-8A81-380A5AAD4F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2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85B7-203E-4ECE-BE2E-FEF786E23E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21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55E3-CE49-4AE4-99C4-060D9AE4E5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7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70698B-9C65-4E4F-A957-03C267570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8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38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71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6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7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6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5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0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3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1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1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C0334A-0F79-49D1-A759-490EA22685E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September 18,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key foundational economic concepts.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&amp; 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No WARM-UP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ASSESSMENT: Unit 1 Test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IF YOU FINISH EARLY: Work on DOW Stock Simulation for Week 4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3, 5, &amp; 6: Notebook Check TODAY***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No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Prepare to take Unit 1 Test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Pass your Economics Notebook forward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Take everything off of your desk except a pencil and a piece of binder paper</a:t>
            </a:r>
          </a:p>
        </p:txBody>
      </p:sp>
    </p:spTree>
    <p:extLst>
      <p:ext uri="{BB962C8B-B14F-4D97-AF65-F5344CB8AC3E}">
        <p14:creationId xmlns:p14="http://schemas.microsoft.com/office/powerpoint/2010/main" val="1490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September 18,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Explain the law of demand and interpret a demand graph using demand schedules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Demand </a:t>
            </a:r>
            <a:r>
              <a:rPr lang="en-US" sz="2000" dirty="0" smtClean="0"/>
              <a:t>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>
                <a:solidFill>
                  <a:prstClr val="black"/>
                </a:solidFill>
              </a:rPr>
              <a:t>CONCEPT: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POLITICAL </a:t>
            </a:r>
            <a:r>
              <a:rPr lang="en-US" sz="2000" dirty="0" smtClean="0"/>
              <a:t>CARTOON: “I Demand!”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</a:t>
            </a:r>
            <a:r>
              <a:rPr lang="en-US" sz="2000" dirty="0" smtClean="0"/>
              <a:t>: </a:t>
            </a:r>
            <a:r>
              <a:rPr lang="en-US" sz="2000" dirty="0" err="1" smtClean="0"/>
              <a:t>Ch</a:t>
            </a:r>
            <a:r>
              <a:rPr lang="en-US" sz="2000" dirty="0" smtClean="0"/>
              <a:t> 4-1: Demand Vocab Boxes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***In the Computer Lab MONDAY &amp; TUESDAY NEXT WEEK***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*Business Project DUE TUESDAY Sept 30*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you complete Part 1 &amp; Part 2 of the Business Project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</a:t>
            </a:r>
            <a:r>
              <a:rPr lang="en-US" sz="2400" b="1" dirty="0" smtClean="0">
                <a:solidFill>
                  <a:schemeClr val="tx2"/>
                </a:solidFill>
              </a:rPr>
              <a:t>Journal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paragraph journal entry on the topic below.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When you go shopping for new clothes, what is the most important thing when you consider buying something new?  Is it price, or style</a:t>
            </a:r>
            <a:r>
              <a:rPr lang="en-US" sz="2400" dirty="0" smtClean="0"/>
              <a:t>, or</a:t>
            </a:r>
            <a:r>
              <a:rPr lang="en-US" sz="2400" dirty="0" smtClean="0"/>
              <a:t> </a:t>
            </a:r>
            <a:r>
              <a:rPr lang="en-US" sz="2400" dirty="0" smtClean="0"/>
              <a:t>b</a:t>
            </a:r>
            <a:r>
              <a:rPr lang="en-US" sz="2400" dirty="0" smtClean="0"/>
              <a:t>rand</a:t>
            </a:r>
            <a:r>
              <a:rPr lang="en-US" sz="2400" dirty="0" smtClean="0"/>
              <a:t>, or</a:t>
            </a:r>
            <a:r>
              <a:rPr lang="en-US" sz="2400" dirty="0" smtClean="0"/>
              <a:t> </a:t>
            </a:r>
            <a:r>
              <a:rPr lang="en-US" sz="2400" dirty="0"/>
              <a:t>s</a:t>
            </a:r>
            <a:r>
              <a:rPr lang="en-US" sz="2400" dirty="0" smtClean="0"/>
              <a:t>omething else?  Explain your answer.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38194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b="1"/>
              <a:t>Section 1:  Understanding Demand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91000" cy="2895600"/>
          </a:xfrm>
        </p:spPr>
        <p:txBody>
          <a:bodyPr/>
          <a:lstStyle/>
          <a:p>
            <a:pPr marL="509588" indent="-509588" algn="ctr"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</a:rPr>
              <a:t>Demand</a:t>
            </a:r>
          </a:p>
          <a:p>
            <a:pPr marL="509588" indent="-509588">
              <a:buFontTx/>
              <a:buNone/>
            </a:pPr>
            <a:endParaRPr lang="en-US" altLang="en-US" sz="1600" b="1" u="sng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r>
              <a:rPr lang="en-US" altLang="en-US" b="1">
                <a:sym typeface="Wingdings 2" pitchFamily="18" charset="2"/>
              </a:rPr>
              <a:t>Two Parts:</a:t>
            </a:r>
            <a:endParaRPr lang="en-US" altLang="en-US" sz="1400" b="1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endParaRPr lang="en-US" altLang="en-US" sz="1400">
              <a:sym typeface="Wingdings 2" pitchFamily="18" charset="2"/>
            </a:endParaRPr>
          </a:p>
          <a:p>
            <a:pPr marL="509588" indent="-509588">
              <a:buFont typeface="Wingdings 2" pitchFamily="18" charset="2"/>
              <a:buChar char="u"/>
            </a:pPr>
            <a:r>
              <a:rPr lang="en-US" altLang="en-US">
                <a:sym typeface="Wingdings 2" pitchFamily="18" charset="2"/>
              </a:rPr>
              <a:t>The desire to own something.</a:t>
            </a:r>
            <a:endParaRPr lang="en-US" altLang="en-US"/>
          </a:p>
        </p:txBody>
      </p:sp>
      <p:pic>
        <p:nvPicPr>
          <p:cNvPr id="3079" name="Picture 7" descr="home_ownershi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19200"/>
            <a:ext cx="3048000" cy="279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1" descr="wal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3200400" cy="21256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125" y="5048250"/>
            <a:ext cx="4206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7525" indent="-5175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18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000000"/>
                </a:solidFill>
                <a:sym typeface="Wingdings 2" pitchFamily="18" charset="2"/>
              </a:rPr>
              <a:t>  </a:t>
            </a:r>
            <a:r>
              <a:rPr lang="en-US" altLang="en-US" sz="3200" smtClean="0">
                <a:solidFill>
                  <a:srgbClr val="000000"/>
                </a:solidFill>
                <a:sym typeface="Wingdings 2" pitchFamily="18" charset="2"/>
              </a:rPr>
              <a:t>The Ability to pay for it.</a:t>
            </a:r>
          </a:p>
        </p:txBody>
      </p:sp>
    </p:spTree>
    <p:extLst>
      <p:ext uri="{BB962C8B-B14F-4D97-AF65-F5344CB8AC3E}">
        <p14:creationId xmlns:p14="http://schemas.microsoft.com/office/powerpoint/2010/main" val="22944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r>
              <a:rPr lang="en-US" altLang="en-US" sz="3200" b="1"/>
              <a:t>Section 1:  Understanding Demand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191000" cy="236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The Law of Demand</a:t>
            </a:r>
          </a:p>
          <a:p>
            <a:pPr>
              <a:buFontTx/>
              <a:buNone/>
            </a:pPr>
            <a:endParaRPr lang="en-US" altLang="en-US" sz="1600" dirty="0"/>
          </a:p>
          <a:p>
            <a:pPr>
              <a:buFontTx/>
              <a:buNone/>
            </a:pPr>
            <a:r>
              <a:rPr lang="en-US" altLang="en-US" sz="2800" dirty="0">
                <a:sym typeface="Wingdings 2" pitchFamily="18" charset="2"/>
              </a:rPr>
              <a:t></a:t>
            </a:r>
            <a:r>
              <a:rPr lang="en-US" altLang="en-US" sz="2800" dirty="0"/>
              <a:t>When a good’s price is lower, consumers will buy more of it.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3902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sym typeface="Wingdings 2" pitchFamily="18" charset="2"/>
              </a:rPr>
              <a:t></a:t>
            </a:r>
            <a:r>
              <a:rPr lang="en-US" altLang="en-US" sz="2800" dirty="0" smtClean="0">
                <a:solidFill>
                  <a:srgbClr val="000000"/>
                </a:solidFill>
              </a:rPr>
              <a:t>When a good’s price is higher, consumers will buy less of it.</a:t>
            </a:r>
          </a:p>
        </p:txBody>
      </p:sp>
      <p:pic>
        <p:nvPicPr>
          <p:cNvPr id="4109" name="Picture 13" descr="walm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6511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4572000" y="1066800"/>
            <a:ext cx="1295400" cy="1295400"/>
          </a:xfrm>
          <a:prstGeom prst="wedgeRectCallout">
            <a:avLst>
              <a:gd name="adj1" fmla="val 107352"/>
              <a:gd name="adj2" fmla="val 14463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 like low prices!!</a:t>
            </a:r>
          </a:p>
        </p:txBody>
      </p:sp>
      <p:pic>
        <p:nvPicPr>
          <p:cNvPr id="4114" name="Picture 18" descr="250px-Cigs_high_price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4135438"/>
            <a:ext cx="3276600" cy="246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953000" y="3009900"/>
            <a:ext cx="3733800" cy="838200"/>
          </a:xfrm>
          <a:prstGeom prst="wedgeRectCallout">
            <a:avLst>
              <a:gd name="adj1" fmla="val 34653"/>
              <a:gd name="adj2" fmla="val 145454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It costs too much!   I’m going to quit!!!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52400" y="4823135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76530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00023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00023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59358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Demand 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Demand 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2605088" cy="55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294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36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4-1: </a:t>
            </a:r>
            <a:r>
              <a:rPr lang="en-US" dirty="0" err="1" smtClean="0"/>
              <a:t>DemandVocab</a:t>
            </a:r>
            <a:r>
              <a:rPr lang="en-US" dirty="0" smtClean="0"/>
              <a:t> </a:t>
            </a:r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endParaRPr lang="en-US" dirty="0" smtClean="0"/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Substitution effect</a:t>
            </a:r>
          </a:p>
          <a:p>
            <a:r>
              <a:rPr lang="en-US" dirty="0" smtClean="0"/>
              <a:t>Income effect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5508"/>
              </p:ext>
            </p:extLst>
          </p:nvPr>
        </p:nvGraphicFramePr>
        <p:xfrm>
          <a:off x="3886200" y="29718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5486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TOMORROW </a:t>
            </a:r>
            <a:r>
              <a:rPr lang="en-US" sz="2000" b="1" dirty="0" smtClean="0">
                <a:solidFill>
                  <a:srgbClr val="000000"/>
                </a:solidFill>
              </a:rPr>
              <a:t>- </a:t>
            </a:r>
            <a:r>
              <a:rPr lang="en-US" sz="2000" b="1" dirty="0" smtClean="0">
                <a:solidFill>
                  <a:srgbClr val="000000"/>
                </a:solidFill>
              </a:rPr>
              <a:t>9/19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410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12_TP030004031</vt:lpstr>
      <vt:lpstr>Default Design</vt:lpstr>
      <vt:lpstr>1_Default Design</vt:lpstr>
      <vt:lpstr>Thursday September 18, 2014 Mr. Goblirsch – Economics</vt:lpstr>
      <vt:lpstr>Thursday September 18, 2014 Mr. Goblirsch – Economics</vt:lpstr>
      <vt:lpstr>Chapter 4:  Demand</vt:lpstr>
      <vt:lpstr>Section 1:  Understanding Demand</vt:lpstr>
      <vt:lpstr>Section 1:  Understanding Demand</vt:lpstr>
      <vt:lpstr>Demand Schedules &amp; Graphs</vt:lpstr>
      <vt:lpstr>INDEPENDENT PRACTICE:  Chapter 4-1: DemandVocab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73</cp:revision>
  <cp:lastPrinted>2014-09-04T13:38:36Z</cp:lastPrinted>
  <dcterms:created xsi:type="dcterms:W3CDTF">2014-08-15T02:55:38Z</dcterms:created>
  <dcterms:modified xsi:type="dcterms:W3CDTF">2014-09-18T13:56:35Z</dcterms:modified>
</cp:coreProperties>
</file>