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4023" r:id="rId2"/>
    <p:sldMasterId id="2147484037" r:id="rId3"/>
  </p:sldMasterIdLst>
  <p:handoutMasterIdLst>
    <p:handoutMasterId r:id="rId18"/>
  </p:handoutMasterIdLst>
  <p:sldIdLst>
    <p:sldId id="301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21" r:id="rId13"/>
    <p:sldId id="322" r:id="rId14"/>
    <p:sldId id="319" r:id="rId15"/>
    <p:sldId id="320" r:id="rId16"/>
    <p:sldId id="310" r:id="rId17"/>
  </p:sldIdLst>
  <p:sldSz cx="9144000" cy="6858000" type="screen4x3"/>
  <p:notesSz cx="7077075" cy="9004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043"/>
    <a:srgbClr val="FFDA0B"/>
    <a:srgbClr val="FFF41D"/>
    <a:srgbClr val="1F26CE"/>
    <a:srgbClr val="7E27C7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51863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551863"/>
            <a:ext cx="30670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4045B2A-890B-4BCE-95AA-CBC545ADD6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69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CF98D8-1E69-49E4-ADFE-647FFA9D2CA1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47819C8-9A96-4FC5-8335-F1D73568F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EC208A9-74C0-4C3B-88E0-ACEF9933CEE2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C07FF3A-AA52-4B78-9CEE-ECC44AC6C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4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D90CE19-01B1-48F4-89B6-E805AA240063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F981A7C-62F5-483A-909F-B8F07DB53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7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68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68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  <p:sp>
            <p:nvSpPr>
              <p:cNvPr id="768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solidFill>
                    <a:srgbClr val="000000"/>
                  </a:solidFill>
                  <a:latin typeface="Times New Roman" charset="0"/>
                </a:endParaRPr>
              </a:p>
            </p:txBody>
          </p:sp>
        </p:grpSp>
      </p:grpSp>
      <p:sp>
        <p:nvSpPr>
          <p:cNvPr id="768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94700F-CA8A-4FC4-BF11-0303B6F4B8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68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68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96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957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9" grpId="0"/>
      <p:bldP spid="7682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68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275ABE-0B0A-49F0-816B-6A8EEE31E2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7856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513C8E-CBD3-4182-9D17-835BB51AB3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284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BEB046-09DF-48D4-BCF0-DBD735C765C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64664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6F7C1C-6B08-4D0B-A342-D5ADBCE5F6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551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9E9030-17A8-4798-BD07-0E441D93FD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6814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B36D60-58EC-41CD-97E2-4F57B3EAAC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494520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6E4A4F-A50F-4FC7-9ACE-5D0D10873D3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284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9EDC852-F368-4E71-8C74-C2F8C12E11E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C580AAF-89E0-4BF7-8BEC-DF0DD67E7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30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4F5D5E-3EAE-4685-B02A-B7EA894E6D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56167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4127A-2B6F-4C38-A7FD-151B4957E4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91872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F95961-FDA8-49F3-9805-1FBD084D77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566883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D55630F-6F5B-47A5-8952-A02B36DE41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6885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5F6D3B-BA43-42F4-B681-F491139A8E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32653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2B44DC-B501-4387-AC98-ACF231797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45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5DF512-E8F0-488D-B0A1-67606148A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589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A7C002-D50C-4AEA-8324-D2612CB7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21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47779A-1BAB-457B-8485-DA2340060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36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6DC9EC-BEB5-42A0-B032-F9C227962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5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60EAD83-FEAE-4FA8-81FF-DBB0E9C2599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4F3C352-09B6-48C6-A478-7E20A6F55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36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D3C43A-B71E-4245-87FB-1C464264D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35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5CD114-B965-4455-8D6B-B2B4CB002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3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9E3BF26-C97D-4AD0-B7E8-925337A50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3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3E4CBBF-DB51-427C-9C3D-318BFF58C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07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26685FC-1B0D-4533-A6A9-1EC209163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801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9282054-6870-4514-A7EC-E9889873C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1980C5B-D2CC-409C-BC68-C4E64BEBAC68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F31DE3C-99E3-42E3-8C23-ECC862F78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D723E3-F068-4884-811F-4B497724F4C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6CDB48C-5C72-4F3A-91F3-C312EB6F6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3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3A07A5E-2FE8-454A-85E1-8E35AC04F754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54AFA7C-26F9-40AF-B88B-645727EE2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39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F6E724A-4144-4139-A101-1B1FC692872A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5EE959-6A82-4E4F-9B04-224E6F4D3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01C0C63-9EB6-49FA-831B-BB4D9E8C636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A107178-8493-43AE-BCC4-6CD9F0483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9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6FE6F41-9218-4626-B7F0-9CEEC4AB1C79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F86A1F1-3D3C-4229-B0A5-C4E01DCAC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A7649D02-72AF-40ED-BBD6-12628E50664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3270955-5174-47B7-BCC6-70DF83DE3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-96" charset="0"/>
              </a:defRPr>
            </a:lvl1pPr>
          </a:lstStyle>
          <a:p>
            <a:fld id="{30CAA815-EB8C-4A09-AEEE-B110C650F4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666699"/>
                </a:solidFill>
              </a:endParaRPr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9999CC"/>
                </a:solidFill>
              </a:endParaRPr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rgbClr val="9999CC"/>
                </a:solidFill>
              </a:endParaRPr>
            </a:p>
          </p:txBody>
        </p:sp>
      </p:grpSp>
      <p:sp>
        <p:nvSpPr>
          <p:cNvPr id="757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57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6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/>
      <p:bldP spid="7579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57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57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-96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96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96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96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5E52413B-3A88-4B69-B168-021B675A5387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0000"/>
                </a:solidFill>
              </a:rPr>
              <a:t>Monday </a:t>
            </a:r>
            <a:r>
              <a:rPr lang="en-US" altLang="en-US" b="1" dirty="0" smtClean="0">
                <a:solidFill>
                  <a:srgbClr val="FF0000"/>
                </a:solidFill>
              </a:rPr>
              <a:t>September </a:t>
            </a:r>
            <a:r>
              <a:rPr lang="en-US" altLang="en-US" b="1" dirty="0" smtClean="0">
                <a:solidFill>
                  <a:srgbClr val="FF0000"/>
                </a:solidFill>
              </a:rPr>
              <a:t>22,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</a:t>
            </a: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Goblirsch – U.S. History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</a:t>
            </a:r>
            <a:r>
              <a:rPr lang="en-US" sz="2000" dirty="0" smtClean="0">
                <a:solidFill>
                  <a:schemeClr val="tx2"/>
                </a:solidFill>
              </a:rPr>
              <a:t>:</a:t>
            </a:r>
            <a:endParaRPr lang="en-US" sz="2000" dirty="0" smtClean="0"/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000" dirty="0" smtClean="0"/>
              <a:t>Identify the division that developed over slavery and analyze the impact of the Dred Scott Supreme Court decision.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defRPr/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Road to Civil War Vocab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CONCEPT: The Divisive Politics of Slavery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GUIDED READING: Dred Scott Case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</a:t>
            </a:r>
            <a:r>
              <a:rPr lang="en-US" sz="2000" dirty="0" smtClean="0"/>
              <a:t>:  America the Story of Us: </a:t>
            </a:r>
            <a:r>
              <a:rPr lang="en-US" sz="2000" dirty="0" smtClean="0"/>
              <a:t>Division</a:t>
            </a:r>
            <a:endParaRPr lang="en-US" sz="2000" b="1" dirty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2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Road to Civil War Vocab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			***</a:t>
            </a:r>
            <a:r>
              <a:rPr lang="en-US" sz="2400" dirty="0" smtClean="0"/>
              <a:t>5 Minutes***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sz="2400" dirty="0" smtClean="0"/>
              <a:t>Define the terms below using the glossary of your textbook.</a:t>
            </a:r>
            <a:endParaRPr lang="en-US" sz="24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Secession			3.   Underground Railroad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Popular sovereignty		4.   Confederacy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chemeClr val="bg1"/>
                </a:solidFill>
                <a:latin typeface="Comic Sans MS" pitchFamily="66" charset="0"/>
              </a:rPr>
              <a:t>Dred Scott</a:t>
            </a:r>
          </a:p>
        </p:txBody>
      </p:sp>
    </p:spTree>
    <p:extLst>
      <p:ext uri="{BB962C8B-B14F-4D97-AF65-F5344CB8AC3E}">
        <p14:creationId xmlns:p14="http://schemas.microsoft.com/office/powerpoint/2010/main" val="31371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z="4000" b="1" u="sng" smtClean="0">
                <a:solidFill>
                  <a:schemeClr val="tx1"/>
                </a:solidFill>
              </a:rPr>
              <a:t>Dred Scott Case Questions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742950" indent="-742950" eaLnBrk="1" hangingPunct="1">
              <a:buFontTx/>
              <a:buAutoNum type="arabicPeriod"/>
            </a:pPr>
            <a:r>
              <a:rPr lang="en-US" altLang="en-US" sz="4000" smtClean="0">
                <a:latin typeface="Comic Sans MS" pitchFamily="66" charset="0"/>
              </a:rPr>
              <a:t>What was the issue before the Supreme Court in this case?</a:t>
            </a:r>
          </a:p>
          <a:p>
            <a:pPr marL="742950" indent="-742950" eaLnBrk="1" hangingPunct="1">
              <a:buFontTx/>
              <a:buAutoNum type="arabicPeriod"/>
            </a:pPr>
            <a:endParaRPr lang="en-US" altLang="en-US" sz="4000" smtClean="0">
              <a:latin typeface="Comic Sans MS" pitchFamily="66" charset="0"/>
            </a:endParaRPr>
          </a:p>
          <a:p>
            <a:pPr marL="742950" indent="-742950" eaLnBrk="1" hangingPunct="1">
              <a:buFontTx/>
              <a:buAutoNum type="arabicPeriod"/>
            </a:pPr>
            <a:r>
              <a:rPr lang="en-US" altLang="en-US" sz="4000" smtClean="0">
                <a:latin typeface="Comic Sans MS" pitchFamily="66" charset="0"/>
              </a:rPr>
              <a:t>What was the decision of the Court?</a:t>
            </a:r>
          </a:p>
          <a:p>
            <a:pPr marL="742950" indent="-742950" eaLnBrk="1" hangingPunct="1">
              <a:buFontTx/>
              <a:buAutoNum type="arabicPeriod"/>
            </a:pPr>
            <a:endParaRPr lang="en-US" altLang="en-US" sz="4000" smtClean="0">
              <a:latin typeface="Comic Sans MS" pitchFamily="66" charset="0"/>
            </a:endParaRPr>
          </a:p>
          <a:p>
            <a:pPr marL="742950" indent="-742950" eaLnBrk="1" hangingPunct="1">
              <a:buFontTx/>
              <a:buAutoNum type="arabicPeriod"/>
            </a:pPr>
            <a:r>
              <a:rPr lang="en-US" altLang="en-US" sz="4000" smtClean="0">
                <a:latin typeface="Comic Sans MS" pitchFamily="66" charset="0"/>
              </a:rPr>
              <a:t>What was the effect of the decision?</a:t>
            </a:r>
          </a:p>
        </p:txBody>
      </p:sp>
    </p:spTree>
    <p:extLst>
      <p:ext uri="{BB962C8B-B14F-4D97-AF65-F5344CB8AC3E}">
        <p14:creationId xmlns:p14="http://schemas.microsoft.com/office/powerpoint/2010/main" val="4477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DRED SCOTT DECISION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5715000" cy="5334000"/>
          </a:xfrm>
        </p:spPr>
        <p:txBody>
          <a:bodyPr/>
          <a:lstStyle/>
          <a:p>
            <a:r>
              <a:rPr lang="en-US" altLang="en-US" sz="2400"/>
              <a:t>A major Supreme Court decision occurred when slave </a:t>
            </a:r>
            <a:r>
              <a:rPr lang="en-US" altLang="en-US" sz="2400">
                <a:solidFill>
                  <a:srgbClr val="FF0000"/>
                </a:solidFill>
              </a:rPr>
              <a:t>Dred Scott</a:t>
            </a:r>
            <a:r>
              <a:rPr lang="en-US" altLang="en-US" sz="2400"/>
              <a:t> was taken by his owner to </a:t>
            </a:r>
            <a:r>
              <a:rPr lang="en-US" altLang="en-US" sz="2400">
                <a:solidFill>
                  <a:srgbClr val="FF0000"/>
                </a:solidFill>
              </a:rPr>
              <a:t>free states</a:t>
            </a:r>
            <a:r>
              <a:rPr lang="en-US" altLang="en-US" sz="2400"/>
              <a:t> Illinois &amp; Wisconsin </a:t>
            </a:r>
          </a:p>
          <a:p>
            <a:r>
              <a:rPr lang="en-US" altLang="en-US" sz="2400"/>
              <a:t>Scott argued that made him a free man</a:t>
            </a:r>
          </a:p>
          <a:p>
            <a:r>
              <a:rPr lang="en-US" altLang="en-US" sz="2400"/>
              <a:t>Finally in 1857, the Court ruled against Dred Scott citing the Constitution’s </a:t>
            </a:r>
            <a:r>
              <a:rPr lang="en-US" altLang="en-US" sz="2400">
                <a:solidFill>
                  <a:srgbClr val="FF0000"/>
                </a:solidFill>
              </a:rPr>
              <a:t>protection of property</a:t>
            </a:r>
          </a:p>
          <a:p>
            <a:r>
              <a:rPr lang="en-US" altLang="en-US" sz="2400"/>
              <a:t>The decision increased tensions over slavery</a:t>
            </a:r>
          </a:p>
          <a:p>
            <a:r>
              <a:rPr lang="en-US" altLang="en-US" sz="2400" b="1" u="sng">
                <a:solidFill>
                  <a:srgbClr val="FF0000"/>
                </a:solidFill>
              </a:rPr>
              <a:t>Slavery would be able to spread to the western territories</a:t>
            </a:r>
          </a:p>
        </p:txBody>
      </p:sp>
      <p:pic>
        <p:nvPicPr>
          <p:cNvPr id="116744" name="Picture 8" descr="dred scot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1525" y="1828800"/>
            <a:ext cx="3292475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5943600" y="60960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</a:rPr>
              <a:t>DRED SCOTT LOST HIS CHANCE AT FREEDOM</a:t>
            </a:r>
          </a:p>
        </p:txBody>
      </p:sp>
    </p:spTree>
    <p:extLst>
      <p:ext uri="{BB962C8B-B14F-4D97-AF65-F5344CB8AC3E}">
        <p14:creationId xmlns:p14="http://schemas.microsoft.com/office/powerpoint/2010/main" val="31622300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2"/>
                </a:solidFill>
                <a:latin typeface="Comic Sans MS" pitchFamily="66" charset="0"/>
              </a:rPr>
              <a:t>Conflict </a:t>
            </a:r>
            <a:r>
              <a:rPr lang="en-US" altLang="en-US" sz="3600" dirty="0" smtClean="0">
                <a:solidFill>
                  <a:schemeClr val="accent2"/>
                </a:solidFill>
                <a:latin typeface="Comic Sans MS" pitchFamily="66" charset="0"/>
              </a:rPr>
              <a:t>= Secession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09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accent2"/>
                </a:solidFill>
                <a:latin typeface="Comic Sans MS" pitchFamily="66" charset="0"/>
              </a:rPr>
              <a:t>A. Dred Scott Decision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FF3300"/>
                </a:solidFill>
                <a:latin typeface="Comic Sans MS" pitchFamily="66" charset="0"/>
              </a:rPr>
              <a:t>Scott taken from slave state (MO) to free state (IL &amp; WI) and back to slave state  by his owner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333399"/>
                </a:solidFill>
                <a:latin typeface="Comic Sans MS" pitchFamily="66" charset="0"/>
              </a:rPr>
              <a:t>	1. Argument: He had lived in a free state so he should be free</a:t>
            </a:r>
            <a:endParaRPr lang="en-US" altLang="en-US" sz="2800" smtClean="0">
              <a:solidFill>
                <a:srgbClr val="FF3300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FF3300"/>
                </a:solidFill>
                <a:latin typeface="Comic Sans MS" pitchFamily="66" charset="0"/>
              </a:rPr>
              <a:t>Sued for his freedom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FF3300"/>
                </a:solidFill>
                <a:latin typeface="Comic Sans MS" pitchFamily="66" charset="0"/>
              </a:rPr>
              <a:t>Fed Court ruled against him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accent2"/>
                </a:solidFill>
                <a:latin typeface="Comic Sans MS" pitchFamily="66" charset="0"/>
              </a:rPr>
              <a:t>	2. Decision: 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accent2"/>
                </a:solidFill>
                <a:latin typeface="Comic Sans MS" pitchFamily="66" charset="0"/>
              </a:rPr>
              <a:t>		a) Slaves were not &amp; could never be citizens.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chemeClr val="accent2"/>
                </a:solidFill>
                <a:latin typeface="Comic Sans MS" pitchFamily="66" charset="0"/>
              </a:rPr>
              <a:t>		b) He had no right to sue.</a:t>
            </a:r>
            <a:r>
              <a:rPr lang="en-US" altLang="en-US" sz="2800" smtClean="0">
                <a:solidFill>
                  <a:srgbClr val="FF3300"/>
                </a:solidFill>
                <a:latin typeface="Comic Sans MS" pitchFamily="66" charset="0"/>
              </a:rPr>
              <a:t> Remained a slave.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333399"/>
                </a:solidFill>
                <a:latin typeface="Comic Sans MS" pitchFamily="66" charset="0"/>
              </a:rPr>
              <a:t>		c) 5</a:t>
            </a:r>
            <a:r>
              <a:rPr lang="en-US" altLang="en-US" sz="2800" baseline="30000" smtClean="0">
                <a:solidFill>
                  <a:srgbClr val="333399"/>
                </a:solidFill>
                <a:latin typeface="Comic Sans MS" pitchFamily="66" charset="0"/>
              </a:rPr>
              <a:t>th</a:t>
            </a:r>
            <a:r>
              <a:rPr lang="en-US" altLang="en-US" sz="2800" smtClean="0">
                <a:solidFill>
                  <a:srgbClr val="333399"/>
                </a:solidFill>
                <a:latin typeface="Comic Sans MS" pitchFamily="66" charset="0"/>
              </a:rPr>
              <a:t> Amend. Protected property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solidFill>
                  <a:srgbClr val="333399"/>
                </a:solidFill>
                <a:latin typeface="Comic Sans MS" pitchFamily="66" charset="0"/>
              </a:rPr>
              <a:t>	</a:t>
            </a:r>
            <a:r>
              <a:rPr lang="en-US" altLang="en-US" sz="2800" smtClean="0">
                <a:solidFill>
                  <a:srgbClr val="FF3300"/>
                </a:solidFill>
                <a:latin typeface="Comic Sans MS" pitchFamily="66" charset="0"/>
              </a:rPr>
              <a:t>Territories could not deprive slaveholders of property</a:t>
            </a:r>
          </a:p>
          <a:p>
            <a:pPr eaLnBrk="1" hangingPunct="1"/>
            <a:endParaRPr lang="en-US" altLang="en-US" sz="280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76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u="sng" smtClean="0"/>
              <a:t>VIDEO QUESTIONS</a:t>
            </a:r>
            <a:r>
              <a:rPr lang="en-US" altLang="en-US" b="1" smtClean="0"/>
              <a:t>:</a:t>
            </a:r>
            <a:br>
              <a:rPr lang="en-US" altLang="en-US" b="1" smtClean="0"/>
            </a:br>
            <a:r>
              <a:rPr lang="en-US" altLang="en-US" b="1" smtClean="0"/>
              <a:t>America the Story of Us: Division</a:t>
            </a:r>
            <a:endParaRPr lang="en-US" altLang="en-US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en-US" b="1" dirty="0" smtClean="0"/>
              <a:t>QUESTIONS:</a:t>
            </a:r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altLang="en-US" dirty="0" smtClean="0"/>
              <a:t>What is the impact of the Erie Canal?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altLang="en-US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altLang="en-US" dirty="0" smtClean="0"/>
              <a:t>What is the impact of the power loom and factories?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altLang="en-US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altLang="en-US" dirty="0" smtClean="0"/>
              <a:t>Why was whaling appealing to African Americans?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altLang="en-US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altLang="en-US" dirty="0" smtClean="0"/>
              <a:t>Who was Harriet Tubman?</a:t>
            </a:r>
          </a:p>
          <a:p>
            <a:pPr marL="514350" indent="-514350">
              <a:buFont typeface="Arial" charset="0"/>
              <a:buAutoNum type="arabicParenR"/>
              <a:defRPr/>
            </a:pPr>
            <a:endParaRPr lang="en-US" altLang="en-US" dirty="0" smtClean="0"/>
          </a:p>
          <a:p>
            <a:pPr marL="514350" indent="-514350">
              <a:buFont typeface="Arial" charset="0"/>
              <a:buAutoNum type="arabicParenR"/>
              <a:defRPr/>
            </a:pPr>
            <a:r>
              <a:rPr lang="en-US" altLang="en-US" dirty="0" smtClean="0"/>
              <a:t>Who was John Brown?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371600"/>
            <a:ext cx="6019800" cy="2667000"/>
          </a:xfrm>
        </p:spPr>
        <p:txBody>
          <a:bodyPr/>
          <a:lstStyle/>
          <a:p>
            <a:r>
              <a:rPr lang="en-US" altLang="en-US" sz="5400"/>
              <a:t>CHAPTER 4: THE UNION IN PERIL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572000"/>
            <a:ext cx="5791200" cy="1905000"/>
          </a:xfrm>
        </p:spPr>
        <p:txBody>
          <a:bodyPr/>
          <a:lstStyle/>
          <a:p>
            <a:pPr algn="ctr"/>
            <a:r>
              <a:rPr lang="en-US" altLang="en-US" sz="3600"/>
              <a:t>BEFORE, DURING AND AFTER THE CIVIL WAR 1850-1877</a:t>
            </a:r>
          </a:p>
        </p:txBody>
      </p:sp>
      <p:pic>
        <p:nvPicPr>
          <p:cNvPr id="49157" name="Picture 5" descr="Civil-W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97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229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b="1"/>
              <a:t>THE DIVISIVE POLITICS OF SLAVERY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4500563" cy="4876800"/>
          </a:xfrm>
        </p:spPr>
        <p:txBody>
          <a:bodyPr/>
          <a:lstStyle/>
          <a:p>
            <a:r>
              <a:rPr lang="en-US" altLang="en-US" sz="2800"/>
              <a:t>Over the centuries, the Northern and Southern sections of the United States had developed into two </a:t>
            </a:r>
            <a:r>
              <a:rPr lang="en-US" altLang="en-US" sz="2800">
                <a:solidFill>
                  <a:schemeClr val="bg2"/>
                </a:solidFill>
              </a:rPr>
              <a:t>very different</a:t>
            </a:r>
            <a:r>
              <a:rPr lang="en-US" altLang="en-US" sz="2800"/>
              <a:t> cultural and economic regions</a:t>
            </a:r>
          </a:p>
          <a:p>
            <a:r>
              <a:rPr lang="en-US" altLang="en-US" sz="2800"/>
              <a:t>There were also differences in geography and climate, as well as religious differences</a:t>
            </a:r>
          </a:p>
        </p:txBody>
      </p:sp>
      <p:pic>
        <p:nvPicPr>
          <p:cNvPr id="73736" name="Picture 8" descr="difference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981200"/>
            <a:ext cx="38862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0774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SOUTH BEFORE THE WAR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600200"/>
            <a:ext cx="4876800" cy="52578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Rural</a:t>
            </a:r>
            <a:r>
              <a:rPr lang="en-US" altLang="en-US"/>
              <a:t> plantation economy</a:t>
            </a:r>
          </a:p>
          <a:p>
            <a:r>
              <a:rPr lang="en-US" altLang="en-US"/>
              <a:t>Relied on slave labor</a:t>
            </a:r>
          </a:p>
          <a:p>
            <a:r>
              <a:rPr lang="en-US" altLang="en-US">
                <a:solidFill>
                  <a:schemeClr val="bg2"/>
                </a:solidFill>
              </a:rPr>
              <a:t>“Peculiar Institution”</a:t>
            </a:r>
            <a:r>
              <a:rPr lang="en-US" altLang="en-US"/>
              <a:t> created tension</a:t>
            </a:r>
          </a:p>
          <a:p>
            <a:r>
              <a:rPr lang="en-US" altLang="en-US"/>
              <a:t>Southerners feared  that the loss of slavery would mean lose of culture</a:t>
            </a:r>
          </a:p>
        </p:txBody>
      </p:sp>
      <p:pic>
        <p:nvPicPr>
          <p:cNvPr id="78858" name="Picture 10" descr="cotton_pickers_p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36576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152400" y="59436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Family working the cotton field on a Plantation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16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NORTH BEFORE THE WAR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4495800" cy="5181600"/>
          </a:xfrm>
        </p:spPr>
        <p:txBody>
          <a:bodyPr/>
          <a:lstStyle/>
          <a:p>
            <a:r>
              <a:rPr lang="en-US" altLang="en-US"/>
              <a:t>The North had a more diverse economy</a:t>
            </a:r>
          </a:p>
          <a:p>
            <a:r>
              <a:rPr lang="en-US" altLang="en-US">
                <a:solidFill>
                  <a:schemeClr val="bg2"/>
                </a:solidFill>
              </a:rPr>
              <a:t>Industry flourished</a:t>
            </a:r>
          </a:p>
          <a:p>
            <a:r>
              <a:rPr lang="en-US" altLang="en-US"/>
              <a:t>Openly </a:t>
            </a:r>
            <a:r>
              <a:rPr lang="en-US" altLang="en-US">
                <a:solidFill>
                  <a:srgbClr val="FF0000"/>
                </a:solidFill>
              </a:rPr>
              <a:t>opposed </a:t>
            </a:r>
            <a:r>
              <a:rPr lang="en-US" altLang="en-US"/>
              <a:t>slavery in the South and the </a:t>
            </a:r>
            <a:r>
              <a:rPr lang="en-US" altLang="en-US" u="sng">
                <a:solidFill>
                  <a:srgbClr val="FF0000"/>
                </a:solidFill>
              </a:rPr>
              <a:t>new territories</a:t>
            </a:r>
          </a:p>
          <a:p>
            <a:r>
              <a:rPr lang="en-US" altLang="en-US"/>
              <a:t>More urbanized than South</a:t>
            </a:r>
          </a:p>
          <a:p>
            <a:endParaRPr lang="en-US" altLang="en-US"/>
          </a:p>
        </p:txBody>
      </p:sp>
      <p:pic>
        <p:nvPicPr>
          <p:cNvPr id="80910" name="Picture 14" descr="boston harbor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05000"/>
            <a:ext cx="40386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5486400" y="5943600"/>
            <a:ext cx="320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rgbClr val="00007D"/>
                </a:solidFill>
              </a:rPr>
              <a:t>BOSTON HARBOR</a:t>
            </a:r>
          </a:p>
        </p:txBody>
      </p:sp>
    </p:spTree>
    <p:extLst>
      <p:ext uri="{BB962C8B-B14F-4D97-AF65-F5344CB8AC3E}">
        <p14:creationId xmlns:p14="http://schemas.microsoft.com/office/powerpoint/2010/main" val="810495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SLAVERY IN THE TERRITORIES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267200" cy="5334000"/>
          </a:xfrm>
        </p:spPr>
        <p:txBody>
          <a:bodyPr/>
          <a:lstStyle/>
          <a:p>
            <a:r>
              <a:rPr lang="en-US" altLang="en-US"/>
              <a:t>The issue of whether slavery in </a:t>
            </a:r>
            <a:r>
              <a:rPr lang="en-US" altLang="en-US">
                <a:solidFill>
                  <a:srgbClr val="FF0000"/>
                </a:solidFill>
              </a:rPr>
              <a:t>California</a:t>
            </a:r>
            <a:r>
              <a:rPr lang="en-US" altLang="en-US"/>
              <a:t> and the West would be legal led to heated </a:t>
            </a:r>
            <a:r>
              <a:rPr lang="en-US" altLang="en-US">
                <a:solidFill>
                  <a:schemeClr val="bg2"/>
                </a:solidFill>
              </a:rPr>
              <a:t>debates in Congress</a:t>
            </a:r>
          </a:p>
          <a:p>
            <a:r>
              <a:rPr lang="en-US" altLang="en-US">
                <a:solidFill>
                  <a:srgbClr val="FF0000"/>
                </a:solidFill>
              </a:rPr>
              <a:t>Gold rush</a:t>
            </a:r>
            <a:r>
              <a:rPr lang="en-US" altLang="en-US"/>
              <a:t> led to application for statehood for California</a:t>
            </a:r>
          </a:p>
        </p:txBody>
      </p:sp>
      <p:pic>
        <p:nvPicPr>
          <p:cNvPr id="82950" name="Picture 6" descr="california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0"/>
            <a:ext cx="4191000" cy="304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705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371600"/>
          </a:xfrm>
        </p:spPr>
        <p:txBody>
          <a:bodyPr/>
          <a:lstStyle/>
          <a:p>
            <a:r>
              <a:rPr lang="en-US" altLang="en-US" sz="4800" b="1"/>
              <a:t>COMPROMISE OF 1850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953000" cy="5257800"/>
          </a:xfrm>
        </p:spPr>
        <p:txBody>
          <a:bodyPr/>
          <a:lstStyle/>
          <a:p>
            <a:r>
              <a:rPr lang="en-US" altLang="en-US" sz="2400"/>
              <a:t>Southerners threatened secession</a:t>
            </a:r>
            <a:r>
              <a:rPr lang="en-US" altLang="en-US" sz="2400">
                <a:solidFill>
                  <a:srgbClr val="FF0000"/>
                </a:solidFill>
              </a:rPr>
              <a:t> </a:t>
            </a:r>
            <a:r>
              <a:rPr lang="en-US" altLang="en-US" sz="2400"/>
              <a:t>over issue </a:t>
            </a:r>
            <a:r>
              <a:rPr lang="en-US" altLang="en-US" sz="2400">
                <a:solidFill>
                  <a:srgbClr val="FF0000"/>
                </a:solidFill>
              </a:rPr>
              <a:t>(believed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rgbClr val="FF0000"/>
                </a:solidFill>
              </a:rPr>
              <a:t>they had the right)</a:t>
            </a:r>
          </a:p>
          <a:p>
            <a:r>
              <a:rPr lang="en-US" altLang="en-US" sz="2400">
                <a:solidFill>
                  <a:schemeClr val="bg2"/>
                </a:solidFill>
              </a:rPr>
              <a:t>Henry Clay</a:t>
            </a:r>
            <a:r>
              <a:rPr lang="en-US" altLang="en-US" sz="2400"/>
              <a:t> again worked a Compromise </a:t>
            </a:r>
          </a:p>
          <a:p>
            <a:r>
              <a:rPr lang="en-US" altLang="en-US" sz="2400"/>
              <a:t>For the </a:t>
            </a:r>
            <a:r>
              <a:rPr lang="en-US" altLang="en-US" sz="2400" b="1">
                <a:solidFill>
                  <a:schemeClr val="bg2"/>
                </a:solidFill>
              </a:rPr>
              <a:t>North</a:t>
            </a:r>
            <a:r>
              <a:rPr lang="en-US" altLang="en-US" sz="2400"/>
              <a:t>: California would be admitted as free state</a:t>
            </a:r>
          </a:p>
          <a:p>
            <a:r>
              <a:rPr lang="en-US" altLang="en-US" sz="2400"/>
              <a:t>For the </a:t>
            </a:r>
            <a:r>
              <a:rPr lang="en-US" altLang="en-US" sz="2400" b="1">
                <a:solidFill>
                  <a:schemeClr val="bg2"/>
                </a:solidFill>
              </a:rPr>
              <a:t>South</a:t>
            </a:r>
            <a:r>
              <a:rPr lang="en-US" altLang="en-US" sz="2400"/>
              <a:t>: A more effective </a:t>
            </a:r>
            <a:r>
              <a:rPr lang="en-US" altLang="en-US" sz="2400">
                <a:solidFill>
                  <a:schemeClr val="bg2"/>
                </a:solidFill>
              </a:rPr>
              <a:t>fugitive slave</a:t>
            </a:r>
            <a:r>
              <a:rPr lang="en-US" altLang="en-US" sz="2400"/>
              <a:t> </a:t>
            </a:r>
            <a:r>
              <a:rPr lang="en-US" altLang="en-US" sz="2400">
                <a:solidFill>
                  <a:schemeClr val="bg2"/>
                </a:solidFill>
              </a:rPr>
              <a:t>law</a:t>
            </a:r>
          </a:p>
          <a:p>
            <a:r>
              <a:rPr lang="en-US" altLang="en-US" sz="2400"/>
              <a:t>Residents of New Mexico &amp; Utah would vote themselves</a:t>
            </a:r>
          </a:p>
          <a:p>
            <a:endParaRPr lang="en-US" altLang="en-US" sz="2000"/>
          </a:p>
        </p:txBody>
      </p:sp>
      <p:pic>
        <p:nvPicPr>
          <p:cNvPr id="84998" name="Picture 6" descr="Old_senate_debate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828800"/>
            <a:ext cx="3833813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5410200" y="624840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</a:rPr>
              <a:t>CONGRESSIONAL DEBATE</a:t>
            </a:r>
            <a:r>
              <a:rPr lang="en-US" altLang="en-US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6089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1850compromis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6900"/>
            <a:ext cx="8229600" cy="603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105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371600"/>
          </a:xfrm>
        </p:spPr>
        <p:txBody>
          <a:bodyPr/>
          <a:lstStyle/>
          <a:p>
            <a:r>
              <a:rPr lang="en-US" altLang="en-US" b="1">
                <a:solidFill>
                  <a:srgbClr val="FF0000"/>
                </a:solidFill>
              </a:rPr>
              <a:t>Structured Academic Discussion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the North before the war…</a:t>
            </a:r>
          </a:p>
          <a:p>
            <a:r>
              <a:rPr lang="en-US" altLang="en-US"/>
              <a:t>In the South before the war…</a:t>
            </a:r>
          </a:p>
          <a:p>
            <a:r>
              <a:rPr lang="en-US" altLang="en-US"/>
              <a:t>The Compromise of 1850…</a:t>
            </a:r>
          </a:p>
        </p:txBody>
      </p:sp>
    </p:spTree>
    <p:extLst>
      <p:ext uri="{BB962C8B-B14F-4D97-AF65-F5344CB8AC3E}">
        <p14:creationId xmlns:p14="http://schemas.microsoft.com/office/powerpoint/2010/main" val="13855512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2663</TotalTime>
  <Words>492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14_TP030004031</vt:lpstr>
      <vt:lpstr>Pixel</vt:lpstr>
      <vt:lpstr>Default Design</vt:lpstr>
      <vt:lpstr>Monday September 22, 2014 Mr. Goblirsch – U.S. History</vt:lpstr>
      <vt:lpstr>CHAPTER 4: THE UNION IN PERIL</vt:lpstr>
      <vt:lpstr>THE DIVISIVE POLITICS OF SLAVERY</vt:lpstr>
      <vt:lpstr>THE SOUTH BEFORE THE WAR</vt:lpstr>
      <vt:lpstr>THE NORTH BEFORE THE WAR</vt:lpstr>
      <vt:lpstr>SLAVERY IN THE TERRITORIES</vt:lpstr>
      <vt:lpstr>COMPROMISE OF 1850</vt:lpstr>
      <vt:lpstr>PowerPoint Presentation</vt:lpstr>
      <vt:lpstr>Structured Academic Discussion</vt:lpstr>
      <vt:lpstr>Dred Scott</vt:lpstr>
      <vt:lpstr>Dred Scott Case Questions</vt:lpstr>
      <vt:lpstr>THE DRED SCOTT DECISION</vt:lpstr>
      <vt:lpstr>Conflict = Secession</vt:lpstr>
      <vt:lpstr>VIDEO QUESTIONS: America the Story of Us: Division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THE GROWTH OF A YOUNG NATION</dc:title>
  <dc:creator>Clinton Goblirsch</dc:creator>
  <cp:lastModifiedBy>cgoblirsch</cp:lastModifiedBy>
  <cp:revision>73</cp:revision>
  <cp:lastPrinted>2013-09-19T21:23:09Z</cp:lastPrinted>
  <dcterms:created xsi:type="dcterms:W3CDTF">2004-09-07T00:27:48Z</dcterms:created>
  <dcterms:modified xsi:type="dcterms:W3CDTF">2014-09-22T15:49:07Z</dcterms:modified>
</cp:coreProperties>
</file>