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8" r:id="rId2"/>
    <p:sldMasterId id="2147483794" r:id="rId3"/>
    <p:sldMasterId id="2147483806" r:id="rId4"/>
  </p:sldMasterIdLst>
  <p:sldIdLst>
    <p:sldId id="282" r:id="rId5"/>
    <p:sldId id="283" r:id="rId6"/>
    <p:sldId id="261" r:id="rId7"/>
    <p:sldId id="280" r:id="rId8"/>
    <p:sldId id="260" r:id="rId9"/>
    <p:sldId id="27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679FEEC-EBE8-4C1D-8ADA-7F80D254080F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EE427C-30FB-44F9-AD3A-F14D4CDD1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0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1081590-C4C6-4208-BED8-B11ED400BEAA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93447A0-1CB9-4B23-8985-738C9E431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E071DC-12AF-45A7-B956-D141348A62F9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A6EE726-22AD-42FC-8B76-D8BF319EEA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46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23D147-8C3C-4E9A-BC12-88AAB1EBF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33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862F-6F85-4563-B349-B9DD32174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9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423E-75BD-49F9-8F27-43B4B53C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1AD22-BAB0-4810-8FAB-3DDB4AD20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9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51E7-303D-4088-974C-BE040EFDA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64D2-F48A-4177-875B-13C8181CA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54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02925-226C-4255-9709-3B743B627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23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ACFD-8DD7-4DF2-A8EC-32A60559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1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E62076-C46D-4B81-9593-A3C0F6E767BB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2C59A-ADEC-4AF5-BF7B-9F31DC228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23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C06A-15B0-40AE-B863-69E687912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70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1D38-D778-4031-A386-DC56D8E94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92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DB91-0D6A-4159-95A2-9562D484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4315DE3-063C-4435-A9B3-3966F27DA17E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8F17999-74D6-48F7-950B-BEF34102E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00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7BFA4A0-2946-4C93-8FD2-8B497CF7ADCB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6B0B8E4-F52A-42BE-8D28-3FC7BDA47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3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273748C-4128-4223-BEC0-D9C99D59F2CD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5DF118-620B-4383-97D6-56DFB9CFE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6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6295FAD-725A-4FFE-9FAA-64B74A042441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0582454-F198-4281-9A47-69A567DE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3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44BE4-5FAA-4B89-A129-B18195362FA2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9B04FBC-2C78-4190-A9D5-AA71EA6E6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52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6559775-679F-4073-8DB2-A626689022D0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658B99E-6F92-424F-AB65-72416B44D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DF60CD5-E58D-4BF9-ADD4-931A267E8DA9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ADCD851-3B81-43A9-824F-3F924F865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6BC7D4F-7777-4882-841B-0E8221A8988B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EC3525-C3A2-4CAF-AAF1-DF3A822DF6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11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0070EAA-1357-4FB7-9152-12C9EF30DAF3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260DD1-6EE4-46F7-B36C-96355330F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81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32CDC9B-F1F6-408F-A2A9-DDAF5051E1CD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5CAD180-9512-4501-9C55-DA417809F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105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F1FDF5D-01F0-47BC-84E9-C937ED3FC8B4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6027B3-CFE1-40E1-A718-EAC7F7D16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15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FD7CD6C-A4A9-431A-8B02-6153BD72108E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AFF392-637A-4329-B585-CBC1B9A7B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683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3852C39-F3FD-4261-9E02-BE6131EC07E5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0BBC64-D503-47A7-B072-E6C9A37F6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09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3A5677A-065F-47BC-87F9-2D8B15E2ED58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464A126-07AF-4254-84D8-C68A0BA71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3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E7C331-8696-461C-B3FC-0B78A29A79D3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DCBE2BD-4789-46DE-AC05-CBD0E880B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2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785382-37CC-430C-A50D-FA8E1BCAC4BD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30D39-488B-4C4E-AC97-B47CA2056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6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4D7C7CD-7B1E-48BB-9E46-858E400E3D63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10A4E87-21F5-4DA9-8389-FC4F06581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1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854E04-5FA2-4DEB-AC4F-8060F9AC4714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FC1C30-2AE9-4D9E-ACCE-0F8C88F01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8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0DAB7A85-0C81-48EA-91C2-7784D9C8C597}" type="datetimeFigureOut">
              <a:rPr lang="en-US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D142E2B-1085-4D89-BFCB-78D8AED9E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rgbClr val="69646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69646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2E1DC4D-F4E6-469D-8575-AEC5EC661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334EC49-B18E-487F-9876-4D33EBA0E0BC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C966DFF-7EDF-440B-B52E-C108429C9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673096"/>
              </p:ext>
            </p:extLst>
          </p:nvPr>
        </p:nvGraphicFramePr>
        <p:xfrm>
          <a:off x="152400" y="152400"/>
          <a:ext cx="8534400" cy="659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70107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Goblirsch’s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Desk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Projector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Screen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7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535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8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18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13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27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23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19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14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9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28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24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20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15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10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21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16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29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25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22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17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11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30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26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12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6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36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35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34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33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32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31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299" name="TextBox 6"/>
          <p:cNvSpPr txBox="1">
            <a:spLocks noChangeArrowheads="1"/>
          </p:cNvSpPr>
          <p:nvPr/>
        </p:nvSpPr>
        <p:spPr bwMode="auto">
          <a:xfrm>
            <a:off x="8686800" y="11113"/>
            <a:ext cx="457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DOOR</a:t>
            </a:r>
          </a:p>
          <a:p>
            <a:pPr eaLnBrk="1" hangingPunct="1"/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/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/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CABINETS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January 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eras of political parties control.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Politics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GUEST PRESENTERS: Ms. Cooper &amp; </a:t>
            </a:r>
            <a:r>
              <a:rPr lang="en-US" sz="2400" dirty="0" smtClean="0">
                <a:solidFill>
                  <a:prstClr val="black"/>
                </a:solidFill>
              </a:rPr>
              <a:t>Jostens</a:t>
            </a:r>
          </a:p>
          <a:p>
            <a:pPr marL="400050" lvl="1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</a:rPr>
              <a:t>rd</a:t>
            </a:r>
            <a:r>
              <a:rPr lang="en-US" sz="2000" dirty="0" smtClean="0">
                <a:solidFill>
                  <a:srgbClr val="FF0000"/>
                </a:solidFill>
              </a:rPr>
              <a:t> – 10:00 – 10:35		4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– 10:58 – 11:35</a:t>
            </a:r>
          </a:p>
          <a:p>
            <a:pPr marL="400050" lvl="1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5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– 12:43 – 1:18		6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– 1:45 – 2:23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GUIDED PRACTICE: Register to Vote</a:t>
            </a:r>
            <a:endPara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Politics Vocab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 using the glossary of the textbook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Political Party	  2.   Two-party system		3.   Bipartisan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smtClean="0">
                <a:latin typeface="Arial" pitchFamily="34" charset="0"/>
              </a:rPr>
              <a:t>Party Affiliation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According to a Gallup poll (March 2014) 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t>“In politics, as of today, do you consider yourself a Democrat, Republican, or Independent?”  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t>“If independent, which party do you lean towards?”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Republicans: 25%</a:t>
            </a:r>
          </a:p>
          <a:p>
            <a:r>
              <a:rPr lang="en-US" altLang="en-US" smtClean="0">
                <a:latin typeface="Arial" pitchFamily="34" charset="0"/>
              </a:rPr>
              <a:t>Democrats: 30%</a:t>
            </a:r>
          </a:p>
          <a:p>
            <a:r>
              <a:rPr lang="en-US" altLang="en-US" smtClean="0">
                <a:latin typeface="Arial" pitchFamily="34" charset="0"/>
              </a:rPr>
              <a:t>Independents: 42%</a:t>
            </a:r>
          </a:p>
          <a:p>
            <a:r>
              <a:rPr lang="en-US" altLang="en-US" smtClean="0">
                <a:latin typeface="Arial" pitchFamily="34" charset="0"/>
              </a:rPr>
              <a:t>Republicans w/ “leaners” – 42%</a:t>
            </a:r>
          </a:p>
          <a:p>
            <a:r>
              <a:rPr lang="en-US" altLang="en-US" smtClean="0">
                <a:latin typeface="Arial" pitchFamily="34" charset="0"/>
              </a:rPr>
              <a:t>Democrats w/ “leaners” – 47%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1128712"/>
          </a:xfrm>
        </p:spPr>
        <p:txBody>
          <a:bodyPr/>
          <a:lstStyle/>
          <a:p>
            <a:r>
              <a:rPr lang="en-US" altLang="en-US" sz="3200" dirty="0" smtClean="0"/>
              <a:t>	Rm 410 Political Ideology Spectrum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BY THE NUMBERS: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76200" y="1219200"/>
            <a:ext cx="1828800" cy="646331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LIBERAL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10 – 26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7282" y="4648200"/>
            <a:ext cx="1905000" cy="615553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CONSERVATIVE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= 34 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–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+mn-cs"/>
              </a:rPr>
              <a:t>5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0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346088"/>
              </p:ext>
            </p:extLst>
          </p:nvPr>
        </p:nvGraphicFramePr>
        <p:xfrm>
          <a:off x="1907749" y="1143000"/>
          <a:ext cx="7124700" cy="202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40151"/>
                <a:gridCol w="498049"/>
                <a:gridCol w="457200"/>
                <a:gridCol w="340151"/>
                <a:gridCol w="574249"/>
              </a:tblGrid>
              <a:tr h="59646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Survey</a:t>
                      </a:r>
                    </a:p>
                    <a:p>
                      <a:r>
                        <a:rPr lang="en-US" sz="1300" dirty="0" smtClean="0"/>
                        <a:t>Score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17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19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20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21</a:t>
                      </a:r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22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23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24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25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26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27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28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29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30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</a:tr>
              <a:tr h="26877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# of Students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13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039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Blue = Liberal</a:t>
                      </a:r>
                    </a:p>
                    <a:p>
                      <a:r>
                        <a:rPr lang="en-US" sz="1300" dirty="0" smtClean="0"/>
                        <a:t>Red = Conservative</a:t>
                      </a:r>
                    </a:p>
                    <a:p>
                      <a:r>
                        <a:rPr lang="en-US" sz="1300" dirty="0" smtClean="0"/>
                        <a:t>Purple = Moderate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33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LIBERALS</a:t>
                      </a:r>
                      <a:endParaRPr lang="en-US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27 %</a:t>
                      </a:r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30 MODERATE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LIBERALS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25%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4659" name="TextBox 7"/>
          <p:cNvSpPr txBox="1">
            <a:spLocks noChangeArrowheads="1"/>
          </p:cNvSpPr>
          <p:nvPr/>
        </p:nvSpPr>
        <p:spPr bwMode="auto">
          <a:xfrm>
            <a:off x="76200" y="1981200"/>
            <a:ext cx="1828800" cy="92333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MODERATE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LIBERAL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27 – 29</a:t>
            </a:r>
          </a:p>
        </p:txBody>
      </p:sp>
      <p:sp>
        <p:nvSpPr>
          <p:cNvPr id="24660" name="TextBox 8"/>
          <p:cNvSpPr txBox="1">
            <a:spLocks noChangeArrowheads="1"/>
          </p:cNvSpPr>
          <p:nvPr/>
        </p:nvSpPr>
        <p:spPr bwMode="auto">
          <a:xfrm>
            <a:off x="19639" y="3718082"/>
            <a:ext cx="1905000" cy="8617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MODERATE CONSERVATIVE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= 31 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- 33</a:t>
            </a:r>
          </a:p>
        </p:txBody>
      </p:sp>
      <p:sp>
        <p:nvSpPr>
          <p:cNvPr id="24661" name="TextBox 9"/>
          <p:cNvSpPr txBox="1">
            <a:spLocks noChangeArrowheads="1"/>
          </p:cNvSpPr>
          <p:nvPr/>
        </p:nvSpPr>
        <p:spPr bwMode="auto">
          <a:xfrm>
            <a:off x="58525" y="2971800"/>
            <a:ext cx="1828800" cy="6461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MODERATE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= 30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239505"/>
              </p:ext>
            </p:extLst>
          </p:nvPr>
        </p:nvGraphicFramePr>
        <p:xfrm>
          <a:off x="1923068" y="3352800"/>
          <a:ext cx="6210300" cy="1998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457200"/>
                <a:gridCol w="457200"/>
              </a:tblGrid>
              <a:tr h="59646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Survey</a:t>
                      </a:r>
                    </a:p>
                    <a:p>
                      <a:r>
                        <a:rPr lang="en-US" sz="1300" dirty="0" smtClean="0"/>
                        <a:t>Score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31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32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33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34</a:t>
                      </a:r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35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36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37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38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39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40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44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</a:tr>
              <a:tr h="26877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# of Students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8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039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Blue = Liberal</a:t>
                      </a:r>
                    </a:p>
                    <a:p>
                      <a:r>
                        <a:rPr lang="en-US" sz="1300" dirty="0" smtClean="0"/>
                        <a:t>Red = Conservative</a:t>
                      </a:r>
                    </a:p>
                    <a:p>
                      <a:r>
                        <a:rPr lang="en-US" sz="1300" dirty="0" smtClean="0"/>
                        <a:t>Purple = Moderate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27 MODERATE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CONSER-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VATIVES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22 %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19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CONSERVATIVES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887325" y="5486400"/>
            <a:ext cx="2684675" cy="92333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Total Liberals / Democratic Leaners</a:t>
            </a:r>
            <a:endParaRPr lang="en-US" altLang="en-US" sz="1800" b="1" u="sng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63 = 52%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105400" y="5545647"/>
            <a:ext cx="2362200" cy="861774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Total Conservatives / Republican Leaners</a:t>
            </a:r>
            <a:endParaRPr lang="en-US" altLang="en-US" sz="1600" b="1" u="sng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46 = 38%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smtClean="0">
                <a:latin typeface="Arial" pitchFamily="34" charset="0"/>
              </a:rPr>
              <a:t>Voter Turnout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National – Presidential Elections 50-60%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2000 – 54%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2004 – 60%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2008 – 62%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2012 – 57%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Congressional Elections 25-30%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Local Elections 10-15%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Greek for a person who doesn’t vote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… “idiot”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823912"/>
          </a:xfrm>
        </p:spPr>
        <p:txBody>
          <a:bodyPr/>
          <a:lstStyle/>
          <a:p>
            <a:r>
              <a:rPr lang="en-US" altLang="en-US" sz="3600" smtClean="0"/>
              <a:t>	Rm 410 Political Ideology Spectrum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8852502"/>
              </p:ext>
            </p:extLst>
          </p:nvPr>
        </p:nvGraphicFramePr>
        <p:xfrm>
          <a:off x="152400" y="1143000"/>
          <a:ext cx="8839200" cy="5091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832316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u="sng" dirty="0" smtClean="0"/>
                        <a:t>ISSUE</a:t>
                      </a:r>
                      <a:endParaRPr lang="en-US" sz="1600" u="sng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– Strong</a:t>
                      </a:r>
                    </a:p>
                    <a:p>
                      <a:pPr algn="ctr"/>
                      <a:r>
                        <a:rPr lang="en-US" sz="1600" dirty="0" smtClean="0"/>
                        <a:t>Agree</a:t>
                      </a:r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2 - Agree</a:t>
                      </a:r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– On</a:t>
                      </a:r>
                      <a:r>
                        <a:rPr lang="en-US" sz="1600" baseline="0" dirty="0" smtClean="0"/>
                        <a:t> the Fence</a:t>
                      </a:r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4 - Disagree</a:t>
                      </a:r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– Strongly</a:t>
                      </a:r>
                    </a:p>
                    <a:p>
                      <a:pPr algn="ctr"/>
                      <a:r>
                        <a:rPr lang="en-US" sz="1600" dirty="0" smtClean="0"/>
                        <a:t>Disagree</a:t>
                      </a:r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2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Abortion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Death Penalty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Homosexual Rights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9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Welfare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Programs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Gun Rights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45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Marijuana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Legalization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61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Public Prayer</a:t>
                      </a: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Healthcare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8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Immigration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616" marB="416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641" name="TextBox 4"/>
          <p:cNvSpPr txBox="1">
            <a:spLocks noChangeArrowheads="1"/>
          </p:cNvSpPr>
          <p:nvPr/>
        </p:nvSpPr>
        <p:spPr bwMode="auto">
          <a:xfrm>
            <a:off x="1676400" y="7112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smtClean="0">
                <a:solidFill>
                  <a:prstClr val="black"/>
                </a:solidFill>
                <a:latin typeface="Arial" charset="0"/>
                <a:cs typeface="+mn-cs"/>
              </a:rPr>
              <a:t>LIBERAL</a:t>
            </a:r>
          </a:p>
        </p:txBody>
      </p:sp>
      <p:sp>
        <p:nvSpPr>
          <p:cNvPr id="23642" name="TextBox 5"/>
          <p:cNvSpPr txBox="1">
            <a:spLocks noChangeArrowheads="1"/>
          </p:cNvSpPr>
          <p:nvPr/>
        </p:nvSpPr>
        <p:spPr bwMode="auto">
          <a:xfrm>
            <a:off x="6019800" y="730250"/>
            <a:ext cx="2819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smtClean="0">
                <a:solidFill>
                  <a:prstClr val="black"/>
                </a:solidFill>
                <a:latin typeface="Arial" charset="0"/>
                <a:cs typeface="+mn-cs"/>
              </a:rPr>
              <a:t>CONSERVATIVE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379</Words>
  <Application>Microsoft Office PowerPoint</Application>
  <PresentationFormat>On-screen Show (4:3)</PresentationFormat>
  <Paragraphs>218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12_TP030004031</vt:lpstr>
      <vt:lpstr>Equity</vt:lpstr>
      <vt:lpstr>13_TP030004031</vt:lpstr>
      <vt:lpstr>14_TP030004031</vt:lpstr>
      <vt:lpstr>PowerPoint Presentation</vt:lpstr>
      <vt:lpstr>Wednesday January 7, 2015 Mr. Goblirsch – American Government</vt:lpstr>
      <vt:lpstr>Party Affiliation</vt:lpstr>
      <vt:lpstr> Rm 410 Political Ideology Spectrum BY THE NUMBERS:</vt:lpstr>
      <vt:lpstr>Voter Turnout</vt:lpstr>
      <vt:lpstr> Rm 410 Political Ideology Spectrum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45</cp:revision>
  <cp:lastPrinted>2015-01-06T15:42:56Z</cp:lastPrinted>
  <dcterms:created xsi:type="dcterms:W3CDTF">2013-09-30T13:16:32Z</dcterms:created>
  <dcterms:modified xsi:type="dcterms:W3CDTF">2015-01-07T17:42:38Z</dcterms:modified>
</cp:coreProperties>
</file>