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35" r:id="rId3"/>
    <p:sldMasterId id="2147483771" r:id="rId4"/>
    <p:sldMasterId id="2147483783" r:id="rId5"/>
    <p:sldMasterId id="2147483795" r:id="rId6"/>
  </p:sldMasterIdLst>
  <p:handoutMasterIdLst>
    <p:handoutMasterId r:id="rId34"/>
  </p:handoutMasterIdLst>
  <p:sldIdLst>
    <p:sldId id="289" r:id="rId7"/>
    <p:sldId id="319" r:id="rId8"/>
    <p:sldId id="320" r:id="rId9"/>
    <p:sldId id="307" r:id="rId10"/>
    <p:sldId id="310" r:id="rId11"/>
    <p:sldId id="311" r:id="rId12"/>
    <p:sldId id="312" r:id="rId13"/>
    <p:sldId id="315" r:id="rId14"/>
    <p:sldId id="318" r:id="rId15"/>
    <p:sldId id="322" r:id="rId16"/>
    <p:sldId id="337" r:id="rId17"/>
    <p:sldId id="323" r:id="rId18"/>
    <p:sldId id="326" r:id="rId19"/>
    <p:sldId id="327" r:id="rId20"/>
    <p:sldId id="338" r:id="rId21"/>
    <p:sldId id="328" r:id="rId22"/>
    <p:sldId id="329" r:id="rId23"/>
    <p:sldId id="330" r:id="rId24"/>
    <p:sldId id="331" r:id="rId25"/>
    <p:sldId id="339" r:id="rId26"/>
    <p:sldId id="332" r:id="rId27"/>
    <p:sldId id="333" r:id="rId28"/>
    <p:sldId id="334" r:id="rId29"/>
    <p:sldId id="340" r:id="rId30"/>
    <p:sldId id="335" r:id="rId31"/>
    <p:sldId id="341" r:id="rId32"/>
    <p:sldId id="325" r:id="rId3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7F5D4-BE42-471F-917C-E85B3188C823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0D06A-A26B-454F-AF55-8852E080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64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8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3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451B7-C9CE-4245-9F35-694797154E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57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E6D6C-8E3D-41AF-8346-D03CF7AC10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43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B0584-B8A5-42EB-B7B9-B77E60A9F4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88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0CF7D-B658-4DA8-9EAD-E425801B4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42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ADCA0-7AD0-460F-B084-800C2777CC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EC511-29E1-4758-A953-ED9888393F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31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565C7-12CC-46C6-8AF0-574D47D5D5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1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9B7BC-363A-4112-BBED-1FBF16E083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26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BACE6-83B0-4C74-B1B1-BD98F03EF7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19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FCD4A-1C19-48DE-AE94-36BCF40E97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39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F44E0-A402-4CA8-A547-4BB4D48188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40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0FD536-C23F-4105-A085-5A00019A30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16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B171-0F82-40C4-A5CD-FF36D65CAFA4}" type="datetimeFigureOut">
              <a:rPr lang="en-US"/>
              <a:pPr>
                <a:defRPr/>
              </a:pPr>
              <a:t>9/25/2014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6DBE-5299-49F5-A0F9-6A75B6A19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45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724E-66AC-41E7-8CE4-B7A289E51EC4}" type="datetimeFigureOut">
              <a:rPr lang="en-US"/>
              <a:pPr>
                <a:defRPr/>
              </a:pPr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D000-B5F2-4786-8AC4-74CC0A307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98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9C35-8F0C-4C39-AEE6-BDCFBE5C11DB}" type="datetimeFigureOut">
              <a:rPr lang="en-US"/>
              <a:pPr>
                <a:defRPr/>
              </a:pPr>
              <a:t>9/25/2014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7EEB-E84C-4A64-9B20-0610ADDF2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72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E2C3-8550-49A7-A387-0248A899D062}" type="datetimeFigureOut">
              <a:rPr lang="en-US"/>
              <a:pPr>
                <a:defRPr/>
              </a:pPr>
              <a:t>9/25/2014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2501-E1E1-40CF-B68C-39623B772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40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F756-D8AE-46D4-A63A-BEF01CD84B40}" type="datetimeFigureOut">
              <a:rPr lang="en-US"/>
              <a:pPr>
                <a:defRPr/>
              </a:pPr>
              <a:t>9/25/2014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37236-4198-45D4-918C-4FEB9F26A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06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59B9A-9D5C-4B71-AC9C-354004AB59AF}" type="datetimeFigureOut">
              <a:rPr lang="en-US"/>
              <a:pPr>
                <a:defRPr/>
              </a:pPr>
              <a:t>9/25/2014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C401-8598-44B5-9F73-86440BCAC4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7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53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E5356-6441-4E44-8B85-C2D0769C06FE}" type="datetimeFigureOut">
              <a:rPr lang="en-US"/>
              <a:pPr>
                <a:defRPr/>
              </a:pPr>
              <a:t>9/25/2014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6C2EF-20B3-4381-8E62-79C10C3FF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59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2979-A52D-4605-9CA3-0E81014C5995}" type="datetimeFigureOut">
              <a:rPr lang="en-US"/>
              <a:pPr>
                <a:defRPr/>
              </a:pPr>
              <a:t>9/25/2014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fld id="{031550EA-4896-4868-BC3B-333970637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03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7384-4770-41DF-AB17-055605BA3B03}" type="datetimeFigureOut">
              <a:rPr lang="en-US"/>
              <a:pPr>
                <a:defRPr/>
              </a:pPr>
              <a:t>9/25/2014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FEB8-4E62-4250-9E13-29B2A19E6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76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B238E-5C02-4B3B-A67C-D201DEE280BD}" type="datetimeFigureOut">
              <a:rPr lang="en-US"/>
              <a:pPr>
                <a:defRPr/>
              </a:pPr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09DE-7B1D-45BE-B028-DE3B7625E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32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338AE-5E4D-4274-A239-4DC729D7DAFA}" type="datetimeFigureOut">
              <a:rPr lang="en-US"/>
              <a:pPr>
                <a:defRPr/>
              </a:pPr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DBFC7-EDD9-4B4A-AD1A-11FCC87DA4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87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8631-13FE-441B-BB35-7F3F61C50150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E664-C928-4CBA-BC9B-90F20000B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42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43EEE-4F12-473A-9259-144E5E13E276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04FF-9391-46C3-83F0-E23EC2606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21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4324-12DE-4106-BB3A-47904FC550DF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9A5E-6BFA-474B-A06E-1DCE9BC46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44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F749-3E5E-4E19-BD64-3D103812B501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1264C-3BE3-475F-B363-ED8E1E811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43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AEA0-A75A-4D02-9399-1A6AB7A9EC44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AFD5-FCF3-4691-BE21-F1452561F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14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61D0-66AF-45C9-9062-270A48CAF584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869D-5C3C-4C9D-932B-BA47A7D6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8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713FA-5267-4DC2-914C-299CB6849A7F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24CF-BA8D-4826-8338-16FC72F9E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0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BC104-169A-4527-B340-6B6EEE7CE709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16C0-6BD7-4704-854B-B21B7A71C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73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0906F-A817-4F09-BF36-FF702C1DE64B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78FD-422C-49E4-A71D-5A1462DC8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1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0D1D-B875-4C0F-8C66-E5DC0CF58678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FB57E-7DC2-4B56-9B5C-B55A06330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888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8B35B-36DA-468E-AE79-621AF92CFCBA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DF3A-3CA4-4E5F-BFD3-37A8AFA62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48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781DD4A4-E2F1-478B-88F4-BF8D74CD0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847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BBA29653-444C-44F7-A5DC-2482A8D04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6410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C7E9C74E-4865-48E1-9D32-21F2BD578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5059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EA0AD8F2-2D60-424E-9865-14A749063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25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974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CD32F85E-1FCA-4106-B861-AF82F0412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721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7441C40F-962A-4E77-8D4C-F5061C499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8466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D65A71F5-3951-4148-8C77-901379E09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0523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93E8B253-1D5B-472B-B689-F751C1725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9538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ABF35446-F9BA-4CD6-8B4C-3DE77F337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6916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E46835B7-53BB-4E2E-AD4D-B708DD35C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592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0AC45F47-B3BF-4E96-9544-6324F15D0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1757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7CC62-669C-4313-9963-DF1A924E4D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868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9B0CE-1CAD-4A02-B626-2B5A939DC7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827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CAE67-DDF2-4866-8D8E-0BD1F33DA0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4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419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BE12F-3608-4637-8A8A-195DBC4273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27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AE015-4BF2-46BF-A027-E7A3218586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109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0FE4E-410B-42F0-86BC-9EF2DD600F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945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7078F-2C8E-405F-A990-708D30063E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739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A5824-73DA-4E69-B683-B59FFD597F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736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0860C-3552-4C65-B6DA-E09C19878A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29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2E444-74D6-4CEB-84A6-2C23528FAD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936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47F21-573E-4EF0-8915-DB6BF6CB0C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823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98CF17-C8CF-4445-B779-8CC1C0EA08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6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7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8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4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CE92C1-4587-4A73-B7EA-B8BAF7A5113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410890-CD44-4229-B80E-6E7F4B610F37}" type="datetimeFigureOut">
              <a:rPr lang="en-US"/>
              <a:pPr>
                <a:defRPr/>
              </a:pPr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D7189-FEAD-402F-A660-DC30F89796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2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254A9A-533F-4920-ABF1-7868D39CE7ED}" type="datetimeFigureOut">
              <a:rPr lang="en-US"/>
              <a:pPr>
                <a:defRPr/>
              </a:pPr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7DBC58-6EDD-4A74-95F6-CB8B4CD96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6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defRPr/>
            </a:pPr>
            <a:fld id="{F52371D2-A856-4538-95FF-106F7A1A6763}" type="slidenum">
              <a:rPr lang="en-US" altLang="en-US"/>
              <a:pPr fontAlgn="base">
                <a:defRPr/>
              </a:pPr>
              <a:t>‹#›</a:t>
            </a:fld>
            <a:endParaRPr lang="en-US" altLang="en-US"/>
          </a:p>
        </p:txBody>
      </p:sp>
      <p:pic>
        <p:nvPicPr>
          <p:cNvPr id="3075" name="Picture 25" descr="c0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077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004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9253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F4513-4A99-4A20-B0E4-685B7E2A37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4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epp%20/3%20129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.jpe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hyperlink" Target="Presentation%20Plus!%20EPP:Extras:PPlus!%20EPP%20Help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fscstart%20/epp%20/3%20129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5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.jpe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hyperlink" Target="Presentation%20Plus!%20EPP:Extras:PPlus!%20EPP%20Help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Thursday September 25,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Identify the factors of a change in demand, and the difference between a change in quantity demanded vs a change in demand.</a:t>
            </a:r>
          </a:p>
          <a:p>
            <a:pPr marL="609600" indent="-609600">
              <a:spcBef>
                <a:spcPct val="0"/>
              </a:spcBef>
              <a:defRPr/>
            </a:pPr>
            <a:endParaRPr lang="en-US" sz="13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WARM-UP: Creating Demand Journal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PRIOR KNOWLEDGE: Change in Quantity Demanded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CONCEPT: Changes in Demand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GROUPS: “Blast from the Past” Activity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sz="13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*Business Project DUE TUESDAY Sept 30*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	– Make sure you complete Part 1 &amp; Part 2 of the Business Project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***$10 Dollar Assignment – DUE TOMORROW  – Winner gets $250 bonus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3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Creating Demand Journal WARM-UP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400" dirty="0" smtClean="0"/>
              <a:t>***5 minutes***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Write a paragraph journal entry answering the questions below.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/>
              <a:t>How </a:t>
            </a:r>
            <a:r>
              <a:rPr lang="en-US" sz="2400" dirty="0"/>
              <a:t>do companies try to create demand for </a:t>
            </a:r>
            <a:r>
              <a:rPr lang="en-US" sz="2400" dirty="0" smtClean="0"/>
              <a:t>their products</a:t>
            </a:r>
            <a:r>
              <a:rPr lang="en-US" sz="2400" dirty="0"/>
              <a:t>?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/>
              <a:t>How </a:t>
            </a:r>
            <a:r>
              <a:rPr lang="en-US" sz="2400" dirty="0"/>
              <a:t>do </a:t>
            </a:r>
            <a:r>
              <a:rPr lang="en-US" sz="2400" dirty="0" smtClean="0"/>
              <a:t>sales/clearance </a:t>
            </a:r>
            <a:r>
              <a:rPr lang="en-US" sz="2400" dirty="0"/>
              <a:t>at a store affect consumers?  Do you tend to make more </a:t>
            </a:r>
            <a:r>
              <a:rPr lang="en-US" sz="2400" dirty="0" smtClean="0"/>
              <a:t>purchases </a:t>
            </a:r>
            <a:r>
              <a:rPr lang="en-US" sz="2400" dirty="0"/>
              <a:t>during </a:t>
            </a:r>
            <a:r>
              <a:rPr lang="en-US" sz="2400" dirty="0" smtClean="0"/>
              <a:t>sales/clearance?</a:t>
            </a:r>
            <a:r>
              <a:rPr lang="en-US" sz="2400" dirty="0"/>
              <a:t> </a:t>
            </a:r>
            <a:r>
              <a:rPr lang="en-US" sz="2400" dirty="0" smtClean="0"/>
              <a:t> How come or why not?</a:t>
            </a:r>
            <a:endParaRPr lang="en-US" sz="2400" b="1" i="1" dirty="0">
              <a:solidFill>
                <a:srgbClr val="F2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 dirty="0" smtClean="0"/>
              <a:t>Change in Demand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311785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The willingness to buy a certain product changes even though there is no price change</a:t>
            </a:r>
          </a:p>
          <a:p>
            <a:pPr eaLnBrk="1" hangingPunct="1"/>
            <a:endParaRPr lang="en-US" altLang="en-US" sz="4000" b="1" dirty="0" smtClean="0"/>
          </a:p>
        </p:txBody>
      </p:sp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533400" y="2057400"/>
            <a:ext cx="83058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A change in demand is when people buy different amounts of the product at the same prices.</a:t>
            </a:r>
          </a:p>
        </p:txBody>
      </p:sp>
    </p:spTree>
    <p:extLst>
      <p:ext uri="{BB962C8B-B14F-4D97-AF65-F5344CB8AC3E}">
        <p14:creationId xmlns:p14="http://schemas.microsoft.com/office/powerpoint/2010/main" val="24530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STRUCTURED </a:t>
            </a:r>
            <a:br>
              <a:rPr lang="en-US" b="1" dirty="0" smtClean="0"/>
            </a:br>
            <a:r>
              <a:rPr lang="en-US" b="1" dirty="0" smtClean="0"/>
              <a:t>ACADEMIC DISCUSSION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A change in demand and change in quantity demanded are different because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3" descr="c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2-10 </a:t>
            </a:r>
          </a:p>
        </p:txBody>
      </p:sp>
      <p:pic>
        <p:nvPicPr>
          <p:cNvPr id="78852" name="Picture 3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4" descr="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 descr="Bba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12" descr="S2_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20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6397625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17" name="Text Box 21"/>
          <p:cNvSpPr txBox="1">
            <a:spLocks noChangeArrowheads="1"/>
          </p:cNvSpPr>
          <p:nvPr/>
        </p:nvSpPr>
        <p:spPr bwMode="auto">
          <a:xfrm>
            <a:off x="1484313" y="433388"/>
            <a:ext cx="4670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CC00"/>
                </a:solidFill>
                <a:latin typeface="Arial" charset="0"/>
              </a:rPr>
              <a:t>Change in Demand </a:t>
            </a:r>
            <a:r>
              <a:rPr lang="en-US" altLang="en-US" b="1" smtClean="0">
                <a:solidFill>
                  <a:srgbClr val="FFCC00"/>
                </a:solidFill>
                <a:latin typeface="Arial" charset="0"/>
              </a:rPr>
              <a:t>(cont.)</a:t>
            </a:r>
            <a:endParaRPr lang="en-US" altLang="en-US" smtClean="0">
              <a:solidFill>
                <a:srgbClr val="E5E000"/>
              </a:solidFill>
              <a:latin typeface="Arial" charset="0"/>
            </a:endParaRPr>
          </a:p>
        </p:txBody>
      </p:sp>
      <p:pic>
        <p:nvPicPr>
          <p:cNvPr id="78858" name="Picture 22" descr="windows_help">
            <a:hlinkClick r:id="rId8" action="ppaction://program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9" name="Picture 23" descr="apple_help">
            <a:hlinkClick r:id="rId10" action="ppaction://program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0" name="Picture 26" descr="41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924800" cy="5045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649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3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1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sz="3600" b="1"/>
              <a:t>Shift in Demand—Increase</a:t>
            </a:r>
          </a:p>
        </p:txBody>
      </p:sp>
      <p:graphicFrame>
        <p:nvGraphicFramePr>
          <p:cNvPr id="9359" name="Group 143"/>
          <p:cNvGraphicFramePr>
            <a:graphicFrameLocks noGrp="1"/>
          </p:cNvGraphicFramePr>
          <p:nvPr/>
        </p:nvGraphicFramePr>
        <p:xfrm>
          <a:off x="1600200" y="990600"/>
          <a:ext cx="5562600" cy="4860929"/>
        </p:xfrm>
        <a:graphic>
          <a:graphicData uri="http://schemas.openxmlformats.org/drawingml/2006/table">
            <a:tbl>
              <a:tblPr/>
              <a:tblGrid>
                <a:gridCol w="555625"/>
                <a:gridCol w="557213"/>
                <a:gridCol w="555625"/>
                <a:gridCol w="557212"/>
                <a:gridCol w="555625"/>
                <a:gridCol w="495300"/>
                <a:gridCol w="617538"/>
                <a:gridCol w="555625"/>
                <a:gridCol w="557212"/>
                <a:gridCol w="555625"/>
              </a:tblGrid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42" name="Text Box 126"/>
          <p:cNvSpPr txBox="1">
            <a:spLocks noChangeArrowheads="1"/>
          </p:cNvSpPr>
          <p:nvPr/>
        </p:nvSpPr>
        <p:spPr bwMode="auto">
          <a:xfrm>
            <a:off x="762000" y="609600"/>
            <a:ext cx="701675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$10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$9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$8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$7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$6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$5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$4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$3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$2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$1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$0</a:t>
            </a:r>
          </a:p>
        </p:txBody>
      </p:sp>
      <p:sp>
        <p:nvSpPr>
          <p:cNvPr id="9343" name="Text Box 127"/>
          <p:cNvSpPr txBox="1">
            <a:spLocks noChangeArrowheads="1"/>
          </p:cNvSpPr>
          <p:nvPr/>
        </p:nvSpPr>
        <p:spPr bwMode="auto">
          <a:xfrm>
            <a:off x="1431925" y="6034088"/>
            <a:ext cx="596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0       1       2       3      4       5       6      7       8       9      10</a:t>
            </a:r>
          </a:p>
        </p:txBody>
      </p:sp>
      <p:sp>
        <p:nvSpPr>
          <p:cNvPr id="9360" name="Text Box 144"/>
          <p:cNvSpPr txBox="1">
            <a:spLocks noChangeArrowheads="1"/>
          </p:cNvSpPr>
          <p:nvPr/>
        </p:nvSpPr>
        <p:spPr bwMode="auto">
          <a:xfrm>
            <a:off x="6858000" y="51054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00"/>
                </a:solidFill>
              </a:rPr>
              <a:t>D</a:t>
            </a:r>
            <a:r>
              <a:rPr lang="en-US" altLang="en-US" sz="2400" b="1" baseline="-25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361" name="Rectangle 145"/>
          <p:cNvSpPr>
            <a:spLocks noChangeArrowheads="1"/>
          </p:cNvSpPr>
          <p:nvPr/>
        </p:nvSpPr>
        <p:spPr bwMode="auto">
          <a:xfrm>
            <a:off x="6858000" y="3429000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9900"/>
                </a:solidFill>
              </a:rPr>
              <a:t>D</a:t>
            </a:r>
            <a:r>
              <a:rPr lang="en-US" altLang="en-US" sz="2400" b="1" baseline="-25000" smtClean="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9362" name="Line 146"/>
          <p:cNvSpPr>
            <a:spLocks noChangeShapeType="1"/>
          </p:cNvSpPr>
          <p:nvPr/>
        </p:nvSpPr>
        <p:spPr bwMode="auto">
          <a:xfrm>
            <a:off x="3200400" y="2438400"/>
            <a:ext cx="2667000" cy="22860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9344" name="Line 128"/>
          <p:cNvSpPr>
            <a:spLocks noChangeShapeType="1"/>
          </p:cNvSpPr>
          <p:nvPr/>
        </p:nvSpPr>
        <p:spPr bwMode="auto">
          <a:xfrm>
            <a:off x="1524000" y="914400"/>
            <a:ext cx="5410200" cy="472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9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 -0.1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1" grpId="0"/>
      <p:bldP spid="93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1" name="Rectangle 127"/>
          <p:cNvSpPr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000000"/>
                </a:solidFill>
              </a:rPr>
              <a:t>Shift in Demand—Decrease</a:t>
            </a:r>
          </a:p>
        </p:txBody>
      </p:sp>
      <p:graphicFrame>
        <p:nvGraphicFramePr>
          <p:cNvPr id="11392" name="Group 128"/>
          <p:cNvGraphicFramePr>
            <a:graphicFrameLocks noGrp="1"/>
          </p:cNvGraphicFramePr>
          <p:nvPr/>
        </p:nvGraphicFramePr>
        <p:xfrm>
          <a:off x="1600200" y="990600"/>
          <a:ext cx="5562600" cy="4876804"/>
        </p:xfrm>
        <a:graphic>
          <a:graphicData uri="http://schemas.openxmlformats.org/drawingml/2006/table">
            <a:tbl>
              <a:tblPr/>
              <a:tblGrid>
                <a:gridCol w="555625"/>
                <a:gridCol w="557213"/>
                <a:gridCol w="555625"/>
                <a:gridCol w="557212"/>
                <a:gridCol w="555625"/>
                <a:gridCol w="555625"/>
                <a:gridCol w="557213"/>
                <a:gridCol w="555625"/>
                <a:gridCol w="557212"/>
                <a:gridCol w="555625"/>
              </a:tblGrid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15" name="Text Box 251"/>
          <p:cNvSpPr txBox="1">
            <a:spLocks noChangeArrowheads="1"/>
          </p:cNvSpPr>
          <p:nvPr/>
        </p:nvSpPr>
        <p:spPr bwMode="auto">
          <a:xfrm>
            <a:off x="762000" y="609600"/>
            <a:ext cx="701675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$10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$9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$8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$7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$6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$5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$4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$3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$2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$1</a:t>
            </a:r>
          </a:p>
          <a:p>
            <a:pPr algn="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$0</a:t>
            </a:r>
          </a:p>
        </p:txBody>
      </p:sp>
      <p:sp>
        <p:nvSpPr>
          <p:cNvPr id="11516" name="Text Box 252"/>
          <p:cNvSpPr txBox="1">
            <a:spLocks noChangeArrowheads="1"/>
          </p:cNvSpPr>
          <p:nvPr/>
        </p:nvSpPr>
        <p:spPr bwMode="auto">
          <a:xfrm>
            <a:off x="1431925" y="6034088"/>
            <a:ext cx="596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0       1       2       3      4       5       6      7       8       9      10</a:t>
            </a:r>
          </a:p>
        </p:txBody>
      </p:sp>
      <p:sp>
        <p:nvSpPr>
          <p:cNvPr id="11524" name="Text Box 260"/>
          <p:cNvSpPr txBox="1">
            <a:spLocks noChangeArrowheads="1"/>
          </p:cNvSpPr>
          <p:nvPr/>
        </p:nvSpPr>
        <p:spPr bwMode="auto">
          <a:xfrm>
            <a:off x="6934200" y="4938713"/>
            <a:ext cx="5016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0000"/>
                </a:solidFill>
              </a:rPr>
              <a:t>D</a:t>
            </a:r>
            <a:r>
              <a:rPr lang="en-US" altLang="en-US" sz="3200" b="1" baseline="-25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526" name="Line 262"/>
          <p:cNvSpPr>
            <a:spLocks noChangeShapeType="1"/>
          </p:cNvSpPr>
          <p:nvPr/>
        </p:nvSpPr>
        <p:spPr bwMode="auto">
          <a:xfrm>
            <a:off x="2819400" y="2057400"/>
            <a:ext cx="2819400" cy="2438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517" name="Line 253"/>
          <p:cNvSpPr>
            <a:spLocks noChangeShapeType="1"/>
          </p:cNvSpPr>
          <p:nvPr/>
        </p:nvSpPr>
        <p:spPr bwMode="auto">
          <a:xfrm>
            <a:off x="1600200" y="990600"/>
            <a:ext cx="5410200" cy="4724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527" name="Text Box 263"/>
          <p:cNvSpPr txBox="1">
            <a:spLocks noChangeArrowheads="1"/>
          </p:cNvSpPr>
          <p:nvPr/>
        </p:nvSpPr>
        <p:spPr bwMode="auto">
          <a:xfrm>
            <a:off x="4876800" y="5029200"/>
            <a:ext cx="53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00"/>
                </a:solidFill>
              </a:rPr>
              <a:t>D</a:t>
            </a:r>
            <a:r>
              <a:rPr lang="en-US" altLang="en-US" sz="3200" b="1" baseline="-25000" smtClean="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14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8334 0.1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6" grpId="0" animBg="1"/>
      <p:bldP spid="115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STRUCTURED </a:t>
            </a:r>
            <a:br>
              <a:rPr lang="en-US" b="1" dirty="0" smtClean="0"/>
            </a:br>
            <a:r>
              <a:rPr lang="en-US" b="1" dirty="0" smtClean="0"/>
              <a:t>ACADEMIC DISCUSSION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With an increase in demand, the demand curve will shift to the ________</a:t>
            </a:r>
          </a:p>
          <a:p>
            <a:endParaRPr lang="en-US" dirty="0"/>
          </a:p>
          <a:p>
            <a:r>
              <a:rPr lang="en-US" dirty="0" smtClean="0"/>
              <a:t>With a decrease in demand, the demand curve will shift to the 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4876800" cy="13716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>
                <a:solidFill>
                  <a:srgbClr val="800080"/>
                </a:solidFill>
              </a:rPr>
              <a:t>What Causes a Shift?</a:t>
            </a:r>
            <a:br>
              <a:rPr lang="en-US" altLang="en-US" sz="3600" b="1">
                <a:solidFill>
                  <a:srgbClr val="800080"/>
                </a:solidFill>
              </a:rPr>
            </a:br>
            <a:r>
              <a:rPr lang="en-US" altLang="en-US" sz="3600" b="1">
                <a:solidFill>
                  <a:srgbClr val="800080"/>
                </a:solidFill>
              </a:rPr>
              <a:t> </a:t>
            </a:r>
            <a:r>
              <a:rPr lang="en-US" altLang="en-US">
                <a:sym typeface="Wingdings 2" pitchFamily="18" charset="2"/>
              </a:rPr>
              <a:t>  Income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152900" y="2566988"/>
            <a:ext cx="838200" cy="8620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smtClean="0">
                <a:solidFill>
                  <a:srgbClr val="000000"/>
                </a:solidFill>
              </a:rPr>
              <a:t>or</a:t>
            </a:r>
          </a:p>
        </p:txBody>
      </p:sp>
      <p:pic>
        <p:nvPicPr>
          <p:cNvPr id="15373" name="Picture 13" descr="hous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3290888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apart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38675"/>
            <a:ext cx="31242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152900" y="5105400"/>
            <a:ext cx="838200" cy="8620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smtClean="0">
                <a:solidFill>
                  <a:srgbClr val="000000"/>
                </a:solidFill>
              </a:rPr>
              <a:t>or</a:t>
            </a:r>
          </a:p>
        </p:txBody>
      </p:sp>
      <p:pic>
        <p:nvPicPr>
          <p:cNvPr id="15380" name="Picture 20" descr="17690-mcd-quarterpounder_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3276600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220_JuicyStea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2752725" cy="2965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94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 autoUpdateAnimBg="0"/>
      <p:bldP spid="1537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41" name="Picture 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410200" cy="4843463"/>
          </a:xfrm>
          <a:prstGeom prst="rect">
            <a:avLst/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000000"/>
                </a:solidFill>
              </a:rPr>
              <a:t>Demand for Homes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800080"/>
                </a:solidFill>
              </a:rPr>
              <a:t>Income Increases</a:t>
            </a:r>
          </a:p>
        </p:txBody>
      </p:sp>
      <p:sp>
        <p:nvSpPr>
          <p:cNvPr id="17536" name="Text Box 128"/>
          <p:cNvSpPr txBox="1">
            <a:spLocks noChangeArrowheads="1"/>
          </p:cNvSpPr>
          <p:nvPr/>
        </p:nvSpPr>
        <p:spPr bwMode="auto">
          <a:xfrm>
            <a:off x="6096000" y="5029200"/>
            <a:ext cx="5016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0000"/>
                </a:solidFill>
              </a:rPr>
              <a:t>D</a:t>
            </a:r>
            <a:r>
              <a:rPr lang="en-US" altLang="en-US" sz="3200" b="1" baseline="-25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537" name="Line 129"/>
          <p:cNvSpPr>
            <a:spLocks noChangeShapeType="1"/>
          </p:cNvSpPr>
          <p:nvPr/>
        </p:nvSpPr>
        <p:spPr bwMode="auto">
          <a:xfrm>
            <a:off x="3048000" y="2590800"/>
            <a:ext cx="2667000" cy="2667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7538" name="Line 130"/>
          <p:cNvSpPr>
            <a:spLocks noChangeShapeType="1"/>
          </p:cNvSpPr>
          <p:nvPr/>
        </p:nvSpPr>
        <p:spPr bwMode="auto">
          <a:xfrm>
            <a:off x="2743200" y="2286000"/>
            <a:ext cx="3276600" cy="32766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7539" name="Text Box 131"/>
          <p:cNvSpPr txBox="1">
            <a:spLocks noChangeArrowheads="1"/>
          </p:cNvSpPr>
          <p:nvPr/>
        </p:nvSpPr>
        <p:spPr bwMode="auto">
          <a:xfrm>
            <a:off x="6400800" y="3810000"/>
            <a:ext cx="53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00"/>
                </a:solidFill>
              </a:rPr>
              <a:t>D</a:t>
            </a:r>
            <a:r>
              <a:rPr lang="en-US" altLang="en-US" sz="3200" b="1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543" name="Text Box 135"/>
          <p:cNvSpPr txBox="1">
            <a:spLocks noChangeArrowheads="1"/>
          </p:cNvSpPr>
          <p:nvPr/>
        </p:nvSpPr>
        <p:spPr bwMode="auto">
          <a:xfrm rot="16200000">
            <a:off x="-343694" y="3925094"/>
            <a:ext cx="3449638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In $10,000 increments</a:t>
            </a:r>
          </a:p>
        </p:txBody>
      </p:sp>
    </p:spTree>
    <p:extLst>
      <p:ext uri="{BB962C8B-B14F-4D97-AF65-F5344CB8AC3E}">
        <p14:creationId xmlns:p14="http://schemas.microsoft.com/office/powerpoint/2010/main" val="1210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7916 -0.1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37" grpId="0" animBg="1"/>
      <p:bldP spid="175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800080"/>
                </a:solidFill>
              </a:rPr>
              <a:t>What Causes a Shift?</a:t>
            </a:r>
            <a:br>
              <a:rPr lang="en-US" altLang="en-US" sz="3600" b="1">
                <a:solidFill>
                  <a:srgbClr val="800080"/>
                </a:solidFill>
              </a:rPr>
            </a:br>
            <a:r>
              <a:rPr lang="en-US" altLang="en-US">
                <a:solidFill>
                  <a:schemeClr val="tx1"/>
                </a:solidFill>
                <a:sym typeface="Wingdings 2" pitchFamily="18" charset="2"/>
              </a:rPr>
              <a:t>  Consumer Expectations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16391" name="Picture 7" descr="expectation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524000"/>
            <a:ext cx="2362200" cy="2284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46125" y="1924050"/>
            <a:ext cx="3825875" cy="1349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000000"/>
                </a:solidFill>
              </a:rPr>
              <a:t>Should I wait or should I buy now?</a:t>
            </a:r>
          </a:p>
        </p:txBody>
      </p:sp>
      <p:pic>
        <p:nvPicPr>
          <p:cNvPr id="16396" name="Picture 12" descr="coming%20s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2133600" cy="16049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2007-01-10T215456Z_01_NOOTR_RTRIDSP_2_TECH-APPLE-IPHONE-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2259013" cy="26860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sony%20%20ps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2379663" cy="26558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410200" cy="4843463"/>
          </a:xfrm>
          <a:prstGeom prst="rect">
            <a:avLst/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00"/>
                </a:solidFill>
              </a:rPr>
              <a:t>Demand for Cell Phones until </a:t>
            </a:r>
            <a:r>
              <a:rPr lang="en-US" altLang="en-US" sz="3200" b="1" dirty="0" smtClean="0">
                <a:solidFill>
                  <a:srgbClr val="000000"/>
                </a:solidFill>
              </a:rPr>
              <a:t>September</a:t>
            </a:r>
            <a:r>
              <a:rPr lang="en-US" altLang="en-US" sz="3200" b="1" dirty="0" smtClean="0">
                <a:solidFill>
                  <a:srgbClr val="000000"/>
                </a:solidFill>
              </a:rPr>
              <a:t>, </a:t>
            </a:r>
            <a:r>
              <a:rPr lang="en-US" altLang="en-US" sz="3200" b="1" dirty="0" smtClean="0">
                <a:solidFill>
                  <a:srgbClr val="000000"/>
                </a:solidFill>
              </a:rPr>
              <a:t>because of the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3600" b="1" dirty="0" smtClean="0">
                <a:solidFill>
                  <a:srgbClr val="800080"/>
                </a:solidFill>
              </a:rPr>
              <a:t>Expectations for the </a:t>
            </a:r>
            <a:r>
              <a:rPr lang="en-US" altLang="en-US" sz="3600" b="1" dirty="0" smtClean="0">
                <a:solidFill>
                  <a:srgbClr val="800080"/>
                </a:solidFill>
              </a:rPr>
              <a:t>I-Phone 6</a:t>
            </a:r>
            <a:endParaRPr lang="en-US" altLang="en-US" sz="3600" b="1" dirty="0" smtClean="0">
              <a:solidFill>
                <a:srgbClr val="80008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96000" y="5029200"/>
            <a:ext cx="5016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0000"/>
                </a:solidFill>
              </a:rPr>
              <a:t>D</a:t>
            </a:r>
            <a:r>
              <a:rPr lang="en-US" altLang="en-US" sz="3200" b="1" baseline="-25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048000" y="2590800"/>
            <a:ext cx="2667000" cy="2667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819400" y="2362200"/>
            <a:ext cx="3276600" cy="32766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876800" y="5257800"/>
            <a:ext cx="53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00"/>
                </a:solidFill>
              </a:rPr>
              <a:t>D</a:t>
            </a:r>
            <a:r>
              <a:rPr lang="en-US" altLang="en-US" sz="3200" b="1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 rot="16200000">
            <a:off x="-343694" y="3925094"/>
            <a:ext cx="3449638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In $100 increments</a:t>
            </a:r>
          </a:p>
        </p:txBody>
      </p:sp>
    </p:spTree>
    <p:extLst>
      <p:ext uri="{BB962C8B-B14F-4D97-AF65-F5344CB8AC3E}">
        <p14:creationId xmlns:p14="http://schemas.microsoft.com/office/powerpoint/2010/main" val="283334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7084 0.1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PRIOR KNOWLEDGE</a:t>
            </a:r>
            <a:r>
              <a:rPr lang="en-US" altLang="en-US" b="1" dirty="0">
                <a:solidFill>
                  <a:schemeClr val="bg1"/>
                </a:solidFill>
              </a:rPr>
              <a:t/>
            </a:r>
            <a:br>
              <a:rPr lang="en-US" altLang="en-US" b="1" dirty="0">
                <a:solidFill>
                  <a:schemeClr val="bg1"/>
                </a:solidFill>
              </a:rPr>
            </a:br>
            <a:r>
              <a:rPr lang="en-US" altLang="en-US" sz="3600" b="1" u="sng" dirty="0" smtClean="0">
                <a:solidFill>
                  <a:schemeClr val="bg1"/>
                </a:solidFill>
              </a:rPr>
              <a:t>Change in the Quantity Demanded</a:t>
            </a:r>
            <a:endParaRPr lang="en-US" altLang="en-US" b="1" u="sng" dirty="0" smtClean="0">
              <a:solidFill>
                <a:schemeClr val="bg1"/>
              </a:solidFill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-19318" y="1219200"/>
            <a:ext cx="9144000" cy="1600199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</a:rPr>
              <a:t>Movement along the demand curve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bg1"/>
                </a:solidFill>
              </a:rPr>
              <a:t>Income changes and potential alternative goods and services can cause this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37882" y="2286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u="sng" dirty="0" smtClean="0">
                <a:solidFill>
                  <a:schemeClr val="bg1"/>
                </a:solidFill>
              </a:rPr>
              <a:t>The Income/Substitution Effect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31242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Income Effect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Change in price alters a persons real income</a:t>
            </a:r>
          </a:p>
          <a:p>
            <a:pPr eaLnBrk="1" hangingPunct="1"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Substitution Effect</a:t>
            </a:r>
          </a:p>
          <a:p>
            <a:pPr lvl="1" eaLnBrk="1" hangingPunct="1">
              <a:defRPr/>
            </a:pPr>
            <a:r>
              <a:rPr lang="en-US" altLang="en-US" b="1" dirty="0" smtClean="0">
                <a:solidFill>
                  <a:schemeClr val="bg1"/>
                </a:solidFill>
              </a:rPr>
              <a:t>Quantity demanded changes as price of substitutes or trade-offs incr./</a:t>
            </a:r>
            <a:r>
              <a:rPr lang="en-US" altLang="en-US" b="1" dirty="0" err="1" smtClean="0">
                <a:solidFill>
                  <a:schemeClr val="bg1"/>
                </a:solidFill>
              </a:rPr>
              <a:t>decr</a:t>
            </a:r>
            <a:r>
              <a:rPr lang="en-US" altLang="en-US" b="1" dirty="0" smtClean="0">
                <a:solidFill>
                  <a:schemeClr val="bg1"/>
                </a:solidFill>
              </a:rPr>
              <a:t>.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altLang="en-US" b="1" dirty="0" smtClean="0"/>
              <a:t>EX) Rise in the ticket prices for an NFL team = 	change in quantity demanded (possibly because </a:t>
            </a:r>
            <a:r>
              <a:rPr lang="en-US" altLang="en-US" b="1" dirty="0" smtClean="0"/>
              <a:t>of </a:t>
            </a:r>
            <a:r>
              <a:rPr lang="en-US" altLang="en-US" b="1" dirty="0" smtClean="0"/>
              <a:t>the availability of NFL Sunday </a:t>
            </a:r>
            <a:r>
              <a:rPr lang="en-US" altLang="en-US" b="1" dirty="0" smtClean="0"/>
              <a:t>Ticket = Substitute)</a:t>
            </a:r>
            <a:endParaRPr lang="en-US" altLang="en-US" b="1" dirty="0" smtClean="0"/>
          </a:p>
          <a:p>
            <a:pPr eaLnBrk="1" hangingPunct="1">
              <a:defRPr/>
            </a:pPr>
            <a:endParaRPr lang="en-US" alt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STRUCTURED </a:t>
            </a:r>
            <a:br>
              <a:rPr lang="en-US" b="1" dirty="0" smtClean="0"/>
            </a:br>
            <a:r>
              <a:rPr lang="en-US" b="1" dirty="0" smtClean="0"/>
              <a:t>ACADEMIC DISCUSSION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Why might demand for the iPhone 4 &amp; 5 have dropped over the past couple months?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z="4000" b="1">
                <a:sym typeface="Wingdings 2" pitchFamily="18" charset="2"/>
              </a:rPr>
              <a:t> </a:t>
            </a:r>
            <a:r>
              <a:rPr lang="en-US" altLang="en-US" sz="4000" b="1" u="sng"/>
              <a:t>Population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0386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ym typeface="Wingdings" pitchFamily="2" charset="2"/>
              </a:rPr>
              <a:t></a:t>
            </a:r>
            <a:r>
              <a:rPr lang="en-US" altLang="en-US"/>
              <a:t>As Population grows so does demand.</a:t>
            </a:r>
          </a:p>
          <a:p>
            <a:pPr>
              <a:buFontTx/>
              <a:buNone/>
            </a:pPr>
            <a:endParaRPr lang="en-US" altLang="en-US" sz="1600"/>
          </a:p>
          <a:p>
            <a:pPr>
              <a:buFontTx/>
              <a:buNone/>
            </a:pPr>
            <a:r>
              <a:rPr lang="en-US" altLang="en-US">
                <a:sym typeface="Wingdings" pitchFamily="2" charset="2"/>
              </a:rPr>
              <a:t>more people to feed, clothe, and shelter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72000" y="1103313"/>
            <a:ext cx="4475163" cy="2325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000000"/>
                </a:solidFill>
              </a:rPr>
              <a:t>1968—200 Million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000000"/>
                </a:solidFill>
              </a:rPr>
              <a:t>2006—300 Million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000000"/>
                </a:solidFill>
              </a:rPr>
              <a:t>2020-2030—400 Million</a:t>
            </a:r>
          </a:p>
        </p:txBody>
      </p:sp>
      <p:pic>
        <p:nvPicPr>
          <p:cNvPr id="19470" name="Picture 14" descr="Photo / image of crowds of people for the summer 'switch-on' at Skegness in Lincolnsh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8100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ho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1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  <p:bldP spid="19465" grpId="0" build="p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838200"/>
          </a:xfrm>
        </p:spPr>
        <p:txBody>
          <a:bodyPr/>
          <a:lstStyle/>
          <a:p>
            <a:r>
              <a:rPr lang="en-US" altLang="en-US" sz="4000" b="1">
                <a:sym typeface="Wingdings 2" pitchFamily="18" charset="2"/>
              </a:rPr>
              <a:t> </a:t>
            </a:r>
            <a:r>
              <a:rPr lang="en-US" altLang="en-US" sz="4000" b="1" u="sng"/>
              <a:t>Consumer Tastes &amp; Advertising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038600" cy="228600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</a:pPr>
            <a:r>
              <a:rPr lang="en-US" altLang="en-US"/>
              <a:t>What is cool?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/>
              <a:t>What is the new thing?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/>
              <a:t>It is always changing.</a:t>
            </a:r>
          </a:p>
        </p:txBody>
      </p:sp>
      <p:pic>
        <p:nvPicPr>
          <p:cNvPr id="21509" name="Picture 5" descr="red-bull-orig_L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429000" cy="3429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BC_13057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2030413" cy="28384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410200" cy="4843463"/>
          </a:xfrm>
          <a:prstGeom prst="rect">
            <a:avLst/>
          </a:prstGeom>
          <a:solidFill>
            <a:schemeClr val="hlink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000000"/>
                </a:solidFill>
              </a:rPr>
              <a:t>Demand for “Red Bull”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800080"/>
                </a:solidFill>
              </a:rPr>
              <a:t>Consumer Taste &amp; Advertising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0" y="5029200"/>
            <a:ext cx="5016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0000"/>
                </a:solidFill>
              </a:rPr>
              <a:t>D</a:t>
            </a:r>
            <a:r>
              <a:rPr lang="en-US" altLang="en-US" sz="3200" b="1" baseline="-25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048000" y="2590800"/>
            <a:ext cx="2667000" cy="2667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743200" y="2286000"/>
            <a:ext cx="3276600" cy="32766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400800" y="3810000"/>
            <a:ext cx="53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00"/>
                </a:solidFill>
              </a:rPr>
              <a:t>D</a:t>
            </a:r>
            <a:r>
              <a:rPr lang="en-US" altLang="en-US" sz="3200" b="1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 rot="16200000">
            <a:off x="-343694" y="3925094"/>
            <a:ext cx="3449638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In $10 increments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6248400" y="1447800"/>
            <a:ext cx="2895600" cy="990600"/>
          </a:xfrm>
          <a:prstGeom prst="wedgeRectCallout">
            <a:avLst>
              <a:gd name="adj1" fmla="val -37005"/>
              <a:gd name="adj2" fmla="val 1259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00"/>
                </a:solidFill>
              </a:rPr>
              <a:t>Which way will Red Bull fly?</a:t>
            </a:r>
          </a:p>
        </p:txBody>
      </p:sp>
    </p:spTree>
    <p:extLst>
      <p:ext uri="{BB962C8B-B14F-4D97-AF65-F5344CB8AC3E}">
        <p14:creationId xmlns:p14="http://schemas.microsoft.com/office/powerpoint/2010/main" val="36045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7916 -0.1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9" grpId="0"/>
      <p:bldP spid="235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STRUCTURED </a:t>
            </a:r>
            <a:br>
              <a:rPr lang="en-US" b="1" dirty="0" smtClean="0"/>
            </a:br>
            <a:r>
              <a:rPr lang="en-US" b="1" dirty="0" smtClean="0"/>
              <a:t>ACADEMIC DISCUSSION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Companies will spend millions of dollars on advertising because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 sz="4000" b="1" u="sng"/>
              <a:t>Price of Related Goods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37338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ym typeface="Wingdings 2" pitchFamily="18" charset="2"/>
              </a:rPr>
              <a:t>  Complements—Two goods that are bought &amp; sold together.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" y="4495800"/>
            <a:ext cx="3810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  <a:sym typeface="Wingdings 2" pitchFamily="18" charset="2"/>
              </a:rPr>
              <a:t>  Substitutes—Goods that are used in place of one another.</a:t>
            </a:r>
            <a:endParaRPr lang="en-US" altLang="en-US" sz="3200" smtClean="0">
              <a:solidFill>
                <a:srgbClr val="000000"/>
              </a:solidFill>
            </a:endParaRPr>
          </a:p>
        </p:txBody>
      </p:sp>
      <p:pic>
        <p:nvPicPr>
          <p:cNvPr id="22536" name="Picture 8" descr="7939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795713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xbox3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3962400"/>
            <a:ext cx="2109787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324600" y="4502150"/>
            <a:ext cx="692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smtClean="0">
                <a:solidFill>
                  <a:srgbClr val="000000"/>
                </a:solidFill>
              </a:rPr>
              <a:t>&amp;</a:t>
            </a:r>
          </a:p>
        </p:txBody>
      </p:sp>
      <p:pic>
        <p:nvPicPr>
          <p:cNvPr id="22543" name="Picture 15" descr="sony%20%20p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62400"/>
            <a:ext cx="1974850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08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  <p:bldP spid="22532" grpId="0" autoUpdateAnimBg="0"/>
      <p:bldP spid="2254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STRUCTURED </a:t>
            </a:r>
            <a:br>
              <a:rPr lang="en-US" b="1" dirty="0" smtClean="0"/>
            </a:br>
            <a:r>
              <a:rPr lang="en-US" b="1" dirty="0" smtClean="0"/>
              <a:t>ACADEMIC DISCUSSION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A complement good is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 u="sng" dirty="0" smtClean="0"/>
              <a:t>“Blast From The Past” Assignment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Create a list of 10 </a:t>
            </a:r>
            <a:r>
              <a:rPr lang="en-US" altLang="en-US" b="1" dirty="0" smtClean="0">
                <a:solidFill>
                  <a:schemeClr val="bg1"/>
                </a:solidFill>
              </a:rPr>
              <a:t>items from the past decade or two that were once the most popular product in its genre that are no longer at the top</a:t>
            </a:r>
            <a:r>
              <a:rPr lang="en-US" altLang="en-US" b="1" dirty="0" smtClean="0">
                <a:solidFill>
                  <a:schemeClr val="bg1"/>
                </a:solidFill>
              </a:rPr>
              <a:t>…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bg1"/>
                </a:solidFill>
              </a:rPr>
              <a:t>Product </a:t>
            </a:r>
            <a:r>
              <a:rPr lang="en-US" altLang="en-US" b="1" dirty="0" smtClean="0">
                <a:solidFill>
                  <a:schemeClr val="bg1"/>
                </a:solidFill>
              </a:rPr>
              <a:t>choices can be anything from clothing to food to cars…anything goes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bg1"/>
                </a:solidFill>
              </a:rPr>
              <a:t>Once list is created give examples of why the product is no longer number one in its particular market…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US" altLang="en-US" b="1" dirty="0" smtClean="0">
                <a:solidFill>
                  <a:schemeClr val="bg1"/>
                </a:solidFill>
              </a:rPr>
              <a:t>Was it a marketing flaw?  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US" altLang="en-US" b="1" dirty="0" smtClean="0">
                <a:solidFill>
                  <a:schemeClr val="bg1"/>
                </a:solidFill>
              </a:rPr>
              <a:t>Is there a better alternative choice?  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US" altLang="en-US" b="1" dirty="0" smtClean="0">
                <a:solidFill>
                  <a:schemeClr val="bg1"/>
                </a:solidFill>
              </a:rPr>
              <a:t>Did peoples income changes cause it?  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US" altLang="en-US" b="1" dirty="0" smtClean="0">
                <a:solidFill>
                  <a:schemeClr val="bg1"/>
                </a:solidFill>
              </a:rPr>
              <a:t>Maybe it’s a combination of several factors…be specific and </a:t>
            </a:r>
            <a:r>
              <a:rPr lang="en-US" altLang="en-US" b="1" dirty="0" smtClean="0">
                <a:solidFill>
                  <a:schemeClr val="bg1"/>
                </a:solidFill>
              </a:rPr>
              <a:t>detailed</a:t>
            </a:r>
            <a:endParaRPr lang="en-US" altLang="en-US" b="1" dirty="0" smtClean="0">
              <a:solidFill>
                <a:schemeClr val="bg1"/>
              </a:solidFill>
            </a:endParaRPr>
          </a:p>
          <a:p>
            <a:pPr lvl="0" eaLnBrk="1" hangingPunct="1"/>
            <a:r>
              <a:rPr lang="en-US" altLang="en-US" b="1" dirty="0">
                <a:solidFill>
                  <a:prstClr val="white"/>
                </a:solidFill>
              </a:rPr>
              <a:t>SUMMARY OF DIRECTIONS: 2 Parts</a:t>
            </a:r>
          </a:p>
          <a:p>
            <a:pPr lvl="1" eaLnBrk="1" hangingPunct="1"/>
            <a:r>
              <a:rPr lang="en-US" altLang="en-US" b="1" dirty="0">
                <a:solidFill>
                  <a:prstClr val="white"/>
                </a:solidFill>
              </a:rPr>
              <a:t>Part 1 – List Product</a:t>
            </a:r>
          </a:p>
          <a:p>
            <a:pPr lvl="1" eaLnBrk="1" hangingPunct="1"/>
            <a:r>
              <a:rPr lang="en-US" altLang="en-US" b="1" dirty="0">
                <a:solidFill>
                  <a:prstClr val="white"/>
                </a:solidFill>
              </a:rPr>
              <a:t>Part 2 – Description of why product is no longer in </a:t>
            </a:r>
            <a:r>
              <a:rPr lang="en-US" altLang="en-US" b="1" dirty="0" smtClean="0">
                <a:solidFill>
                  <a:prstClr val="white"/>
                </a:solidFill>
              </a:rPr>
              <a:t>demand</a:t>
            </a:r>
            <a:endParaRPr lang="en-US" alt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3" descr="c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Figure 4.3</a:t>
            </a:r>
          </a:p>
        </p:txBody>
      </p:sp>
      <p:pic>
        <p:nvPicPr>
          <p:cNvPr id="75780" name="Picture 3" descr="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4" descr="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Bba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6402388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12" descr="S2_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24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6397625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97" name="Text Box 25"/>
          <p:cNvSpPr txBox="1">
            <a:spLocks noChangeArrowheads="1"/>
          </p:cNvSpPr>
          <p:nvPr/>
        </p:nvSpPr>
        <p:spPr bwMode="auto">
          <a:xfrm>
            <a:off x="1484313" y="433388"/>
            <a:ext cx="69008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CC00"/>
                </a:solidFill>
                <a:latin typeface="Arial" charset="0"/>
              </a:rPr>
              <a:t>Change in Quantity Demanded </a:t>
            </a:r>
            <a:r>
              <a:rPr lang="en-US" altLang="en-US" b="1" smtClean="0">
                <a:solidFill>
                  <a:srgbClr val="FFCC00"/>
                </a:solidFill>
                <a:latin typeface="Arial" charset="0"/>
              </a:rPr>
              <a:t>(cont.)</a:t>
            </a:r>
            <a:endParaRPr lang="en-US" altLang="en-US" smtClean="0">
              <a:solidFill>
                <a:srgbClr val="E5E000"/>
              </a:solidFill>
              <a:latin typeface="Arial" charset="0"/>
            </a:endParaRPr>
          </a:p>
        </p:txBody>
      </p:sp>
      <p:pic>
        <p:nvPicPr>
          <p:cNvPr id="75786" name="Picture 26" descr="windows_help">
            <a:hlinkClick r:id="rId8" action="ppaction://program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7" name="Picture 27" descr="apple_help">
            <a:hlinkClick r:id="rId10" action="ppaction://program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6402388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8" name="Picture 30" descr="38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096000" cy="512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7063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38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9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FF0000"/>
                </a:solidFill>
              </a:rPr>
              <a:t>3</a:t>
            </a:r>
            <a:r>
              <a:rPr lang="en-US" altLang="en-US" sz="4000" b="1" baseline="30000" dirty="0" smtClean="0">
                <a:solidFill>
                  <a:srgbClr val="FF0000"/>
                </a:solidFill>
              </a:rPr>
              <a:t>rd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Period – </a:t>
            </a:r>
            <a:br>
              <a:rPr lang="en-US" altLang="en-US" sz="4000" b="1" dirty="0" smtClean="0">
                <a:solidFill>
                  <a:srgbClr val="FF0000"/>
                </a:solidFill>
              </a:rPr>
            </a:br>
            <a:r>
              <a:rPr lang="en-US" altLang="en-US" sz="4000" b="1" dirty="0" smtClean="0">
                <a:solidFill>
                  <a:srgbClr val="FF0000"/>
                </a:solidFill>
              </a:rPr>
              <a:t>Market Demand </a:t>
            </a:r>
            <a:r>
              <a:rPr lang="en-US" altLang="en-US" sz="4000" b="1" dirty="0">
                <a:solidFill>
                  <a:srgbClr val="FF0000"/>
                </a:solidFill>
              </a:rPr>
              <a:t>Schedules &amp; Graphs</a:t>
            </a:r>
          </a:p>
        </p:txBody>
      </p:sp>
      <p:graphicFrame>
        <p:nvGraphicFramePr>
          <p:cNvPr id="14524" name="Group 188"/>
          <p:cNvGraphicFramePr>
            <a:graphicFrameLocks noGrp="1"/>
          </p:cNvGraphicFramePr>
          <p:nvPr>
            <p:ph type="body" sz="half" idx="1"/>
            <p:extLst>
              <p:ext uri="{D42A27DB-BD31-4B8C-83A1-F6EECF244321}">
                <p14:modId xmlns:p14="http://schemas.microsoft.com/office/powerpoint/2010/main" val="1343677153"/>
              </p:ext>
            </p:extLst>
          </p:nvPr>
        </p:nvGraphicFramePr>
        <p:xfrm>
          <a:off x="228600" y="1295401"/>
          <a:ext cx="3048000" cy="5242560"/>
        </p:xfrm>
        <a:graphic>
          <a:graphicData uri="http://schemas.openxmlformats.org/drawingml/2006/table">
            <a:tbl>
              <a:tblPr/>
              <a:tblGrid>
                <a:gridCol w="1447800"/>
                <a:gridCol w="1600200"/>
              </a:tblGrid>
              <a:tr h="9143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Market Demand Schedule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Price of of a slice of pizza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Quantity Demanded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18" name="Text Box 82"/>
          <p:cNvSpPr txBox="1">
            <a:spLocks noChangeArrowheads="1"/>
          </p:cNvSpPr>
          <p:nvPr/>
        </p:nvSpPr>
        <p:spPr bwMode="auto">
          <a:xfrm>
            <a:off x="5089525" y="1793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cxnSp>
        <p:nvCxnSpPr>
          <p:cNvPr id="14492" name="AutoShape 156"/>
          <p:cNvCxnSpPr>
            <a:cxnSpLocks noChangeShapeType="1"/>
          </p:cNvCxnSpPr>
          <p:nvPr/>
        </p:nvCxnSpPr>
        <p:spPr bwMode="auto">
          <a:xfrm>
            <a:off x="4876800" y="2514600"/>
            <a:ext cx="4267200" cy="3581400"/>
          </a:xfrm>
          <a:prstGeom prst="bentConnector3">
            <a:avLst>
              <a:gd name="adj1" fmla="val 37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93" name="Line 157"/>
          <p:cNvSpPr>
            <a:spLocks noChangeShapeType="1"/>
          </p:cNvSpPr>
          <p:nvPr/>
        </p:nvSpPr>
        <p:spPr bwMode="auto">
          <a:xfrm>
            <a:off x="4724400" y="5715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4" name="Text Box 158"/>
          <p:cNvSpPr txBox="1">
            <a:spLocks noChangeArrowheads="1"/>
          </p:cNvSpPr>
          <p:nvPr/>
        </p:nvSpPr>
        <p:spPr bwMode="auto">
          <a:xfrm>
            <a:off x="3733800" y="1905000"/>
            <a:ext cx="892175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0000"/>
                </a:solidFill>
              </a:rPr>
              <a:t>Price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$3.00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$2.50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$2.00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$1.50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$1.00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$0.50</a:t>
            </a:r>
          </a:p>
        </p:txBody>
      </p:sp>
      <p:sp>
        <p:nvSpPr>
          <p:cNvPr id="14495" name="Line 159"/>
          <p:cNvSpPr>
            <a:spLocks noChangeShapeType="1"/>
          </p:cNvSpPr>
          <p:nvPr/>
        </p:nvSpPr>
        <p:spPr bwMode="auto">
          <a:xfrm>
            <a:off x="4724400" y="5105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6" name="Line 160"/>
          <p:cNvSpPr>
            <a:spLocks noChangeShapeType="1"/>
          </p:cNvSpPr>
          <p:nvPr/>
        </p:nvSpPr>
        <p:spPr bwMode="auto">
          <a:xfrm>
            <a:off x="4724400" y="4572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7" name="Line 161"/>
          <p:cNvSpPr>
            <a:spLocks noChangeShapeType="1"/>
          </p:cNvSpPr>
          <p:nvPr/>
        </p:nvSpPr>
        <p:spPr bwMode="auto">
          <a:xfrm>
            <a:off x="4724400" y="3962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8" name="Line 162"/>
          <p:cNvSpPr>
            <a:spLocks noChangeShapeType="1"/>
          </p:cNvSpPr>
          <p:nvPr/>
        </p:nvSpPr>
        <p:spPr bwMode="auto">
          <a:xfrm>
            <a:off x="4724400" y="3429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9" name="Line 163"/>
          <p:cNvSpPr>
            <a:spLocks noChangeShapeType="1"/>
          </p:cNvSpPr>
          <p:nvPr/>
        </p:nvSpPr>
        <p:spPr bwMode="auto">
          <a:xfrm>
            <a:off x="4724400" y="2819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0" name="Text Box 164"/>
          <p:cNvSpPr txBox="1">
            <a:spLocks noChangeArrowheads="1"/>
          </p:cNvSpPr>
          <p:nvPr/>
        </p:nvSpPr>
        <p:spPr bwMode="auto">
          <a:xfrm>
            <a:off x="4800600" y="6248400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0     40     80   120   160   200</a:t>
            </a:r>
            <a:r>
              <a:rPr lang="en-US" altLang="en-US" sz="2000" dirty="0" smtClean="0">
                <a:solidFill>
                  <a:srgbClr val="000000"/>
                </a:solidFill>
              </a:rPr>
              <a:t> 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14501" name="Line 165"/>
          <p:cNvSpPr>
            <a:spLocks noChangeShapeType="1"/>
          </p:cNvSpPr>
          <p:nvPr/>
        </p:nvSpPr>
        <p:spPr bwMode="auto">
          <a:xfrm>
            <a:off x="55626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2" name="Line 166"/>
          <p:cNvSpPr>
            <a:spLocks noChangeShapeType="1"/>
          </p:cNvSpPr>
          <p:nvPr/>
        </p:nvSpPr>
        <p:spPr bwMode="auto">
          <a:xfrm>
            <a:off x="62484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3" name="Line 167"/>
          <p:cNvSpPr>
            <a:spLocks noChangeShapeType="1"/>
          </p:cNvSpPr>
          <p:nvPr/>
        </p:nvSpPr>
        <p:spPr bwMode="auto">
          <a:xfrm>
            <a:off x="68580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4" name="Line 168"/>
          <p:cNvSpPr>
            <a:spLocks noChangeShapeType="1"/>
          </p:cNvSpPr>
          <p:nvPr/>
        </p:nvSpPr>
        <p:spPr bwMode="auto">
          <a:xfrm>
            <a:off x="75438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5" name="Line 169"/>
          <p:cNvSpPr>
            <a:spLocks noChangeShapeType="1"/>
          </p:cNvSpPr>
          <p:nvPr/>
        </p:nvSpPr>
        <p:spPr bwMode="auto">
          <a:xfrm>
            <a:off x="81534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6" name="Oval 170"/>
          <p:cNvSpPr>
            <a:spLocks noChangeArrowheads="1"/>
          </p:cNvSpPr>
          <p:nvPr/>
        </p:nvSpPr>
        <p:spPr bwMode="auto">
          <a:xfrm>
            <a:off x="5448300" y="3316458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7" name="Oval 171"/>
          <p:cNvSpPr>
            <a:spLocks noChangeArrowheads="1"/>
          </p:cNvSpPr>
          <p:nvPr/>
        </p:nvSpPr>
        <p:spPr bwMode="auto">
          <a:xfrm>
            <a:off x="5026314" y="27051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8" name="Oval 172"/>
          <p:cNvSpPr>
            <a:spLocks noChangeArrowheads="1"/>
          </p:cNvSpPr>
          <p:nvPr/>
        </p:nvSpPr>
        <p:spPr bwMode="auto">
          <a:xfrm>
            <a:off x="5891251" y="38481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9" name="Oval 173"/>
          <p:cNvSpPr>
            <a:spLocks noChangeArrowheads="1"/>
          </p:cNvSpPr>
          <p:nvPr/>
        </p:nvSpPr>
        <p:spPr bwMode="auto">
          <a:xfrm>
            <a:off x="6425746" y="44577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10" name="Oval 174"/>
          <p:cNvSpPr>
            <a:spLocks noChangeArrowheads="1"/>
          </p:cNvSpPr>
          <p:nvPr/>
        </p:nvSpPr>
        <p:spPr bwMode="auto">
          <a:xfrm>
            <a:off x="6935210" y="50673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11" name="Oval 175"/>
          <p:cNvSpPr>
            <a:spLocks noChangeArrowheads="1"/>
          </p:cNvSpPr>
          <p:nvPr/>
        </p:nvSpPr>
        <p:spPr bwMode="auto">
          <a:xfrm>
            <a:off x="7696200" y="5584031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12" name="Line 176"/>
          <p:cNvSpPr>
            <a:spLocks noChangeShapeType="1"/>
          </p:cNvSpPr>
          <p:nvPr/>
        </p:nvSpPr>
        <p:spPr bwMode="auto">
          <a:xfrm>
            <a:off x="5102121" y="2895600"/>
            <a:ext cx="2669885" cy="2895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13" name="Text Box 177"/>
          <p:cNvSpPr txBox="1">
            <a:spLocks noChangeArrowheads="1"/>
          </p:cNvSpPr>
          <p:nvPr/>
        </p:nvSpPr>
        <p:spPr bwMode="auto">
          <a:xfrm>
            <a:off x="8518525" y="555307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4514" name="Text Box 178"/>
          <p:cNvSpPr txBox="1">
            <a:spLocks noChangeArrowheads="1"/>
          </p:cNvSpPr>
          <p:nvPr/>
        </p:nvSpPr>
        <p:spPr bwMode="auto">
          <a:xfrm>
            <a:off x="4621893" y="1373401"/>
            <a:ext cx="3836307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</a:rPr>
              <a:t>Market Demand Graph</a:t>
            </a:r>
          </a:p>
        </p:txBody>
      </p:sp>
      <p:sp>
        <p:nvSpPr>
          <p:cNvPr id="14521" name="Text Box 185"/>
          <p:cNvSpPr txBox="1">
            <a:spLocks noChangeArrowheads="1"/>
          </p:cNvSpPr>
          <p:nvPr/>
        </p:nvSpPr>
        <p:spPr bwMode="auto">
          <a:xfrm>
            <a:off x="304800" y="594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$3.00</a:t>
            </a:r>
          </a:p>
        </p:txBody>
      </p:sp>
      <p:sp>
        <p:nvSpPr>
          <p:cNvPr id="14522" name="Text Box 186"/>
          <p:cNvSpPr txBox="1">
            <a:spLocks noChangeArrowheads="1"/>
          </p:cNvSpPr>
          <p:nvPr/>
        </p:nvSpPr>
        <p:spPr bwMode="auto">
          <a:xfrm>
            <a:off x="1752600" y="5943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26</a:t>
            </a:r>
          </a:p>
        </p:txBody>
      </p:sp>
      <p:sp>
        <p:nvSpPr>
          <p:cNvPr id="14523" name="Text Box 187"/>
          <p:cNvSpPr txBox="1">
            <a:spLocks noChangeArrowheads="1"/>
          </p:cNvSpPr>
          <p:nvPr/>
        </p:nvSpPr>
        <p:spPr bwMode="auto">
          <a:xfrm>
            <a:off x="304800" y="5486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$2.50</a:t>
            </a:r>
          </a:p>
        </p:txBody>
      </p:sp>
      <p:sp>
        <p:nvSpPr>
          <p:cNvPr id="14525" name="Text Box 189"/>
          <p:cNvSpPr txBox="1">
            <a:spLocks noChangeArrowheads="1"/>
          </p:cNvSpPr>
          <p:nvPr/>
        </p:nvSpPr>
        <p:spPr bwMode="auto">
          <a:xfrm>
            <a:off x="1676400" y="5486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45</a:t>
            </a:r>
          </a:p>
        </p:txBody>
      </p:sp>
      <p:sp>
        <p:nvSpPr>
          <p:cNvPr id="14526" name="Text Box 190"/>
          <p:cNvSpPr txBox="1">
            <a:spLocks noChangeArrowheads="1"/>
          </p:cNvSpPr>
          <p:nvPr/>
        </p:nvSpPr>
        <p:spPr bwMode="auto">
          <a:xfrm>
            <a:off x="304800" y="4953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$2.00</a:t>
            </a:r>
          </a:p>
        </p:txBody>
      </p:sp>
      <p:sp>
        <p:nvSpPr>
          <p:cNvPr id="14527" name="Text Box 191"/>
          <p:cNvSpPr txBox="1">
            <a:spLocks noChangeArrowheads="1"/>
          </p:cNvSpPr>
          <p:nvPr/>
        </p:nvSpPr>
        <p:spPr bwMode="auto">
          <a:xfrm>
            <a:off x="1676400" y="4953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72</a:t>
            </a:r>
          </a:p>
        </p:txBody>
      </p:sp>
      <p:sp>
        <p:nvSpPr>
          <p:cNvPr id="14528" name="Text Box 192"/>
          <p:cNvSpPr txBox="1">
            <a:spLocks noChangeArrowheads="1"/>
          </p:cNvSpPr>
          <p:nvPr/>
        </p:nvSpPr>
        <p:spPr bwMode="auto">
          <a:xfrm>
            <a:off x="304800" y="4419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$1.50</a:t>
            </a:r>
          </a:p>
        </p:txBody>
      </p:sp>
      <p:sp>
        <p:nvSpPr>
          <p:cNvPr id="14529" name="Text Box 193"/>
          <p:cNvSpPr txBox="1">
            <a:spLocks noChangeArrowheads="1"/>
          </p:cNvSpPr>
          <p:nvPr/>
        </p:nvSpPr>
        <p:spPr bwMode="auto">
          <a:xfrm>
            <a:off x="1752600" y="4419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4530" name="Text Box 194"/>
          <p:cNvSpPr txBox="1">
            <a:spLocks noChangeArrowheads="1"/>
          </p:cNvSpPr>
          <p:nvPr/>
        </p:nvSpPr>
        <p:spPr bwMode="auto">
          <a:xfrm>
            <a:off x="381000" y="3886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$1.00</a:t>
            </a:r>
          </a:p>
        </p:txBody>
      </p:sp>
      <p:sp>
        <p:nvSpPr>
          <p:cNvPr id="14531" name="Text Box 195"/>
          <p:cNvSpPr txBox="1">
            <a:spLocks noChangeArrowheads="1"/>
          </p:cNvSpPr>
          <p:nvPr/>
        </p:nvSpPr>
        <p:spPr bwMode="auto">
          <a:xfrm>
            <a:off x="1676400" y="3886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130</a:t>
            </a:r>
          </a:p>
        </p:txBody>
      </p:sp>
      <p:sp>
        <p:nvSpPr>
          <p:cNvPr id="14532" name="Text Box 196"/>
          <p:cNvSpPr txBox="1">
            <a:spLocks noChangeArrowheads="1"/>
          </p:cNvSpPr>
          <p:nvPr/>
        </p:nvSpPr>
        <p:spPr bwMode="auto">
          <a:xfrm>
            <a:off x="304800" y="3352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$0.50</a:t>
            </a:r>
          </a:p>
        </p:txBody>
      </p:sp>
      <p:sp>
        <p:nvSpPr>
          <p:cNvPr id="14533" name="Text Box 197"/>
          <p:cNvSpPr txBox="1">
            <a:spLocks noChangeArrowheads="1"/>
          </p:cNvSpPr>
          <p:nvPr/>
        </p:nvSpPr>
        <p:spPr bwMode="auto">
          <a:xfrm>
            <a:off x="1752600" y="3352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184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858000" y="4381500"/>
            <a:ext cx="509464" cy="5334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62643" y="3585767"/>
            <a:ext cx="466887" cy="60086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3139875">
            <a:off x="6378545" y="3892034"/>
            <a:ext cx="172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Decrease in QD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3097223">
            <a:off x="4816474" y="4457914"/>
            <a:ext cx="172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Increase in QD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FF0000"/>
                </a:solidFill>
              </a:rPr>
              <a:t>4</a:t>
            </a:r>
            <a:r>
              <a:rPr lang="en-US" altLang="en-US" sz="4000" b="1" baseline="30000" dirty="0" smtClean="0">
                <a:solidFill>
                  <a:srgbClr val="FF0000"/>
                </a:solidFill>
              </a:rPr>
              <a:t>th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Period - </a:t>
            </a:r>
            <a:br>
              <a:rPr lang="en-US" altLang="en-US" sz="4000" b="1" dirty="0" smtClean="0">
                <a:solidFill>
                  <a:srgbClr val="FF0000"/>
                </a:solidFill>
              </a:rPr>
            </a:br>
            <a:r>
              <a:rPr lang="en-US" altLang="en-US" sz="4000" b="1" dirty="0" smtClean="0">
                <a:solidFill>
                  <a:srgbClr val="FF0000"/>
                </a:solidFill>
              </a:rPr>
              <a:t>Market Demand </a:t>
            </a:r>
            <a:r>
              <a:rPr lang="en-US" altLang="en-US" sz="4000" b="1" dirty="0">
                <a:solidFill>
                  <a:srgbClr val="FF0000"/>
                </a:solidFill>
              </a:rPr>
              <a:t>Schedules &amp; Graphs</a:t>
            </a:r>
          </a:p>
        </p:txBody>
      </p:sp>
      <p:graphicFrame>
        <p:nvGraphicFramePr>
          <p:cNvPr id="14524" name="Group 188"/>
          <p:cNvGraphicFramePr>
            <a:graphicFrameLocks noGrp="1"/>
          </p:cNvGraphicFramePr>
          <p:nvPr>
            <p:ph type="body" sz="half" idx="1"/>
            <p:extLst>
              <p:ext uri="{D42A27DB-BD31-4B8C-83A1-F6EECF244321}">
                <p14:modId xmlns:p14="http://schemas.microsoft.com/office/powerpoint/2010/main" val="2704800572"/>
              </p:ext>
            </p:extLst>
          </p:nvPr>
        </p:nvGraphicFramePr>
        <p:xfrm>
          <a:off x="228600" y="1295401"/>
          <a:ext cx="3048000" cy="5242560"/>
        </p:xfrm>
        <a:graphic>
          <a:graphicData uri="http://schemas.openxmlformats.org/drawingml/2006/table">
            <a:tbl>
              <a:tblPr/>
              <a:tblGrid>
                <a:gridCol w="1447800"/>
                <a:gridCol w="1600200"/>
              </a:tblGrid>
              <a:tr h="9143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Market Demand Schedule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Price of of a slice of pizza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Quantity Demanded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18" name="Text Box 82"/>
          <p:cNvSpPr txBox="1">
            <a:spLocks noChangeArrowheads="1"/>
          </p:cNvSpPr>
          <p:nvPr/>
        </p:nvSpPr>
        <p:spPr bwMode="auto">
          <a:xfrm>
            <a:off x="5089525" y="1793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cxnSp>
        <p:nvCxnSpPr>
          <p:cNvPr id="14492" name="AutoShape 156"/>
          <p:cNvCxnSpPr>
            <a:cxnSpLocks noChangeShapeType="1"/>
          </p:cNvCxnSpPr>
          <p:nvPr/>
        </p:nvCxnSpPr>
        <p:spPr bwMode="auto">
          <a:xfrm>
            <a:off x="4876800" y="2514600"/>
            <a:ext cx="4267200" cy="3581400"/>
          </a:xfrm>
          <a:prstGeom prst="bentConnector3">
            <a:avLst>
              <a:gd name="adj1" fmla="val 37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93" name="Line 157"/>
          <p:cNvSpPr>
            <a:spLocks noChangeShapeType="1"/>
          </p:cNvSpPr>
          <p:nvPr/>
        </p:nvSpPr>
        <p:spPr bwMode="auto">
          <a:xfrm>
            <a:off x="4724400" y="5715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4" name="Text Box 158"/>
          <p:cNvSpPr txBox="1">
            <a:spLocks noChangeArrowheads="1"/>
          </p:cNvSpPr>
          <p:nvPr/>
        </p:nvSpPr>
        <p:spPr bwMode="auto">
          <a:xfrm>
            <a:off x="3733800" y="1905000"/>
            <a:ext cx="892175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0000"/>
                </a:solidFill>
              </a:rPr>
              <a:t>Price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$3.00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$2.50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$2.00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$1.50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$1.00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$0.50</a:t>
            </a:r>
          </a:p>
        </p:txBody>
      </p:sp>
      <p:sp>
        <p:nvSpPr>
          <p:cNvPr id="14495" name="Line 159"/>
          <p:cNvSpPr>
            <a:spLocks noChangeShapeType="1"/>
          </p:cNvSpPr>
          <p:nvPr/>
        </p:nvSpPr>
        <p:spPr bwMode="auto">
          <a:xfrm>
            <a:off x="4724400" y="5105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6" name="Line 160"/>
          <p:cNvSpPr>
            <a:spLocks noChangeShapeType="1"/>
          </p:cNvSpPr>
          <p:nvPr/>
        </p:nvSpPr>
        <p:spPr bwMode="auto">
          <a:xfrm>
            <a:off x="4724400" y="4572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7" name="Line 161"/>
          <p:cNvSpPr>
            <a:spLocks noChangeShapeType="1"/>
          </p:cNvSpPr>
          <p:nvPr/>
        </p:nvSpPr>
        <p:spPr bwMode="auto">
          <a:xfrm>
            <a:off x="4724400" y="3962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8" name="Line 162"/>
          <p:cNvSpPr>
            <a:spLocks noChangeShapeType="1"/>
          </p:cNvSpPr>
          <p:nvPr/>
        </p:nvSpPr>
        <p:spPr bwMode="auto">
          <a:xfrm>
            <a:off x="4724400" y="3429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9" name="Line 163"/>
          <p:cNvSpPr>
            <a:spLocks noChangeShapeType="1"/>
          </p:cNvSpPr>
          <p:nvPr/>
        </p:nvSpPr>
        <p:spPr bwMode="auto">
          <a:xfrm>
            <a:off x="4724400" y="2819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0" name="Text Box 164"/>
          <p:cNvSpPr txBox="1">
            <a:spLocks noChangeArrowheads="1"/>
          </p:cNvSpPr>
          <p:nvPr/>
        </p:nvSpPr>
        <p:spPr bwMode="auto">
          <a:xfrm>
            <a:off x="4800600" y="6248400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0     40	    80   120    160  200</a:t>
            </a:r>
            <a:r>
              <a:rPr lang="en-US" altLang="en-US" sz="2000" dirty="0" smtClean="0">
                <a:solidFill>
                  <a:srgbClr val="000000"/>
                </a:solidFill>
              </a:rPr>
              <a:t> 	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14501" name="Line 165"/>
          <p:cNvSpPr>
            <a:spLocks noChangeShapeType="1"/>
          </p:cNvSpPr>
          <p:nvPr/>
        </p:nvSpPr>
        <p:spPr bwMode="auto">
          <a:xfrm>
            <a:off x="55626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2" name="Line 166"/>
          <p:cNvSpPr>
            <a:spLocks noChangeShapeType="1"/>
          </p:cNvSpPr>
          <p:nvPr/>
        </p:nvSpPr>
        <p:spPr bwMode="auto">
          <a:xfrm>
            <a:off x="62484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3" name="Line 167"/>
          <p:cNvSpPr>
            <a:spLocks noChangeShapeType="1"/>
          </p:cNvSpPr>
          <p:nvPr/>
        </p:nvSpPr>
        <p:spPr bwMode="auto">
          <a:xfrm>
            <a:off x="68580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4" name="Line 168"/>
          <p:cNvSpPr>
            <a:spLocks noChangeShapeType="1"/>
          </p:cNvSpPr>
          <p:nvPr/>
        </p:nvSpPr>
        <p:spPr bwMode="auto">
          <a:xfrm>
            <a:off x="75438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5" name="Line 169"/>
          <p:cNvSpPr>
            <a:spLocks noChangeShapeType="1"/>
          </p:cNvSpPr>
          <p:nvPr/>
        </p:nvSpPr>
        <p:spPr bwMode="auto">
          <a:xfrm>
            <a:off x="81534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6" name="Oval 170"/>
          <p:cNvSpPr>
            <a:spLocks noChangeArrowheads="1"/>
          </p:cNvSpPr>
          <p:nvPr/>
        </p:nvSpPr>
        <p:spPr bwMode="auto">
          <a:xfrm>
            <a:off x="5273675" y="33147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7" name="Oval 171"/>
          <p:cNvSpPr>
            <a:spLocks noChangeArrowheads="1"/>
          </p:cNvSpPr>
          <p:nvPr/>
        </p:nvSpPr>
        <p:spPr bwMode="auto">
          <a:xfrm>
            <a:off x="4975225" y="27051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8" name="Oval 172"/>
          <p:cNvSpPr>
            <a:spLocks noChangeArrowheads="1"/>
          </p:cNvSpPr>
          <p:nvPr/>
        </p:nvSpPr>
        <p:spPr bwMode="auto">
          <a:xfrm>
            <a:off x="5640715" y="38481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9" name="Oval 173"/>
          <p:cNvSpPr>
            <a:spLocks noChangeArrowheads="1"/>
          </p:cNvSpPr>
          <p:nvPr/>
        </p:nvSpPr>
        <p:spPr bwMode="auto">
          <a:xfrm>
            <a:off x="6134100" y="44577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10" name="Oval 174"/>
          <p:cNvSpPr>
            <a:spLocks noChangeArrowheads="1"/>
          </p:cNvSpPr>
          <p:nvPr/>
        </p:nvSpPr>
        <p:spPr bwMode="auto">
          <a:xfrm>
            <a:off x="6532129" y="49911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11" name="Oval 175"/>
          <p:cNvSpPr>
            <a:spLocks noChangeArrowheads="1"/>
          </p:cNvSpPr>
          <p:nvPr/>
        </p:nvSpPr>
        <p:spPr bwMode="auto">
          <a:xfrm>
            <a:off x="7081983" y="5589155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12" name="Line 176"/>
          <p:cNvSpPr>
            <a:spLocks noChangeShapeType="1"/>
          </p:cNvSpPr>
          <p:nvPr/>
        </p:nvSpPr>
        <p:spPr bwMode="auto">
          <a:xfrm>
            <a:off x="5029200" y="2857500"/>
            <a:ext cx="2106758" cy="2895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13" name="Text Box 177"/>
          <p:cNvSpPr txBox="1">
            <a:spLocks noChangeArrowheads="1"/>
          </p:cNvSpPr>
          <p:nvPr/>
        </p:nvSpPr>
        <p:spPr bwMode="auto">
          <a:xfrm>
            <a:off x="8518525" y="555307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4514" name="Text Box 178"/>
          <p:cNvSpPr txBox="1">
            <a:spLocks noChangeArrowheads="1"/>
          </p:cNvSpPr>
          <p:nvPr/>
        </p:nvSpPr>
        <p:spPr bwMode="auto">
          <a:xfrm>
            <a:off x="4621893" y="1373401"/>
            <a:ext cx="3836307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</a:rPr>
              <a:t>Market Demand Graph</a:t>
            </a:r>
          </a:p>
        </p:txBody>
      </p:sp>
      <p:sp>
        <p:nvSpPr>
          <p:cNvPr id="14521" name="Text Box 185"/>
          <p:cNvSpPr txBox="1">
            <a:spLocks noChangeArrowheads="1"/>
          </p:cNvSpPr>
          <p:nvPr/>
        </p:nvSpPr>
        <p:spPr bwMode="auto">
          <a:xfrm>
            <a:off x="304800" y="594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$3.00</a:t>
            </a:r>
          </a:p>
        </p:txBody>
      </p:sp>
      <p:sp>
        <p:nvSpPr>
          <p:cNvPr id="14522" name="Text Box 186"/>
          <p:cNvSpPr txBox="1">
            <a:spLocks noChangeArrowheads="1"/>
          </p:cNvSpPr>
          <p:nvPr/>
        </p:nvSpPr>
        <p:spPr bwMode="auto">
          <a:xfrm>
            <a:off x="1752600" y="5943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19</a:t>
            </a:r>
          </a:p>
        </p:txBody>
      </p:sp>
      <p:sp>
        <p:nvSpPr>
          <p:cNvPr id="14523" name="Text Box 187"/>
          <p:cNvSpPr txBox="1">
            <a:spLocks noChangeArrowheads="1"/>
          </p:cNvSpPr>
          <p:nvPr/>
        </p:nvSpPr>
        <p:spPr bwMode="auto">
          <a:xfrm>
            <a:off x="304800" y="5486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$2.50</a:t>
            </a:r>
          </a:p>
        </p:txBody>
      </p:sp>
      <p:sp>
        <p:nvSpPr>
          <p:cNvPr id="14525" name="Text Box 189"/>
          <p:cNvSpPr txBox="1">
            <a:spLocks noChangeArrowheads="1"/>
          </p:cNvSpPr>
          <p:nvPr/>
        </p:nvSpPr>
        <p:spPr bwMode="auto">
          <a:xfrm>
            <a:off x="1676400" y="5486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35</a:t>
            </a:r>
          </a:p>
        </p:txBody>
      </p:sp>
      <p:sp>
        <p:nvSpPr>
          <p:cNvPr id="14526" name="Text Box 190"/>
          <p:cNvSpPr txBox="1">
            <a:spLocks noChangeArrowheads="1"/>
          </p:cNvSpPr>
          <p:nvPr/>
        </p:nvSpPr>
        <p:spPr bwMode="auto">
          <a:xfrm>
            <a:off x="304800" y="4953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$2.00</a:t>
            </a:r>
          </a:p>
        </p:txBody>
      </p:sp>
      <p:sp>
        <p:nvSpPr>
          <p:cNvPr id="14527" name="Text Box 191"/>
          <p:cNvSpPr txBox="1">
            <a:spLocks noChangeArrowheads="1"/>
          </p:cNvSpPr>
          <p:nvPr/>
        </p:nvSpPr>
        <p:spPr bwMode="auto">
          <a:xfrm>
            <a:off x="1676400" y="4953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52</a:t>
            </a:r>
          </a:p>
        </p:txBody>
      </p:sp>
      <p:sp>
        <p:nvSpPr>
          <p:cNvPr id="14528" name="Text Box 192"/>
          <p:cNvSpPr txBox="1">
            <a:spLocks noChangeArrowheads="1"/>
          </p:cNvSpPr>
          <p:nvPr/>
        </p:nvSpPr>
        <p:spPr bwMode="auto">
          <a:xfrm>
            <a:off x="304800" y="4419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$1.50</a:t>
            </a:r>
          </a:p>
        </p:txBody>
      </p:sp>
      <p:sp>
        <p:nvSpPr>
          <p:cNvPr id="14529" name="Text Box 193"/>
          <p:cNvSpPr txBox="1">
            <a:spLocks noChangeArrowheads="1"/>
          </p:cNvSpPr>
          <p:nvPr/>
        </p:nvSpPr>
        <p:spPr bwMode="auto">
          <a:xfrm>
            <a:off x="1752600" y="4419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80.5</a:t>
            </a:r>
          </a:p>
        </p:txBody>
      </p:sp>
      <p:sp>
        <p:nvSpPr>
          <p:cNvPr id="14530" name="Text Box 194"/>
          <p:cNvSpPr txBox="1">
            <a:spLocks noChangeArrowheads="1"/>
          </p:cNvSpPr>
          <p:nvPr/>
        </p:nvSpPr>
        <p:spPr bwMode="auto">
          <a:xfrm>
            <a:off x="381000" y="3886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$1.00</a:t>
            </a:r>
          </a:p>
        </p:txBody>
      </p:sp>
      <p:sp>
        <p:nvSpPr>
          <p:cNvPr id="14531" name="Text Box 195"/>
          <p:cNvSpPr txBox="1">
            <a:spLocks noChangeArrowheads="1"/>
          </p:cNvSpPr>
          <p:nvPr/>
        </p:nvSpPr>
        <p:spPr bwMode="auto">
          <a:xfrm>
            <a:off x="1676400" y="3886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105</a:t>
            </a:r>
          </a:p>
        </p:txBody>
      </p:sp>
      <p:sp>
        <p:nvSpPr>
          <p:cNvPr id="14532" name="Text Box 196"/>
          <p:cNvSpPr txBox="1">
            <a:spLocks noChangeArrowheads="1"/>
          </p:cNvSpPr>
          <p:nvPr/>
        </p:nvSpPr>
        <p:spPr bwMode="auto">
          <a:xfrm>
            <a:off x="304800" y="3352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$0.50</a:t>
            </a:r>
          </a:p>
        </p:txBody>
      </p:sp>
      <p:sp>
        <p:nvSpPr>
          <p:cNvPr id="14533" name="Text Box 197"/>
          <p:cNvSpPr txBox="1">
            <a:spLocks noChangeArrowheads="1"/>
          </p:cNvSpPr>
          <p:nvPr/>
        </p:nvSpPr>
        <p:spPr bwMode="auto">
          <a:xfrm>
            <a:off x="1752600" y="3352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137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6477606" y="4391159"/>
            <a:ext cx="494694" cy="561841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173828" y="3661967"/>
            <a:ext cx="466887" cy="60086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3097223">
            <a:off x="4780290" y="4512582"/>
            <a:ext cx="172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Increase in QD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3139875">
            <a:off x="6221556" y="4273033"/>
            <a:ext cx="172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Decrease in QD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FF0000"/>
                </a:solidFill>
              </a:rPr>
              <a:t>5</a:t>
            </a:r>
            <a:r>
              <a:rPr lang="en-US" altLang="en-US" sz="4000" b="1" baseline="30000" dirty="0" smtClean="0">
                <a:solidFill>
                  <a:srgbClr val="FF0000"/>
                </a:solidFill>
              </a:rPr>
              <a:t>th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Period -</a:t>
            </a:r>
            <a:br>
              <a:rPr lang="en-US" altLang="en-US" sz="4000" b="1" dirty="0" smtClean="0">
                <a:solidFill>
                  <a:srgbClr val="FF0000"/>
                </a:solidFill>
              </a:rPr>
            </a:br>
            <a:r>
              <a:rPr lang="en-US" altLang="en-US" sz="4000" b="1" dirty="0" smtClean="0">
                <a:solidFill>
                  <a:srgbClr val="FF0000"/>
                </a:solidFill>
              </a:rPr>
              <a:t>Market Demand </a:t>
            </a:r>
            <a:r>
              <a:rPr lang="en-US" altLang="en-US" sz="4000" b="1" dirty="0">
                <a:solidFill>
                  <a:srgbClr val="FF0000"/>
                </a:solidFill>
              </a:rPr>
              <a:t>Schedules &amp; Graphs</a:t>
            </a:r>
          </a:p>
        </p:txBody>
      </p:sp>
      <p:graphicFrame>
        <p:nvGraphicFramePr>
          <p:cNvPr id="14524" name="Group 188"/>
          <p:cNvGraphicFramePr>
            <a:graphicFrameLocks noGrp="1"/>
          </p:cNvGraphicFramePr>
          <p:nvPr>
            <p:ph type="body" sz="half" idx="1"/>
            <p:extLst>
              <p:ext uri="{D42A27DB-BD31-4B8C-83A1-F6EECF244321}">
                <p14:modId xmlns:p14="http://schemas.microsoft.com/office/powerpoint/2010/main" val="2704800572"/>
              </p:ext>
            </p:extLst>
          </p:nvPr>
        </p:nvGraphicFramePr>
        <p:xfrm>
          <a:off x="228600" y="1295401"/>
          <a:ext cx="3048000" cy="5242560"/>
        </p:xfrm>
        <a:graphic>
          <a:graphicData uri="http://schemas.openxmlformats.org/drawingml/2006/table">
            <a:tbl>
              <a:tblPr/>
              <a:tblGrid>
                <a:gridCol w="1447800"/>
                <a:gridCol w="1600200"/>
              </a:tblGrid>
              <a:tr h="9143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Market Demand Schedule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Price of of a slice of pizza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Quantity Demanded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18" name="Text Box 82"/>
          <p:cNvSpPr txBox="1">
            <a:spLocks noChangeArrowheads="1"/>
          </p:cNvSpPr>
          <p:nvPr/>
        </p:nvSpPr>
        <p:spPr bwMode="auto">
          <a:xfrm>
            <a:off x="5089525" y="1793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cxnSp>
        <p:nvCxnSpPr>
          <p:cNvPr id="14492" name="AutoShape 156"/>
          <p:cNvCxnSpPr>
            <a:cxnSpLocks noChangeShapeType="1"/>
          </p:cNvCxnSpPr>
          <p:nvPr/>
        </p:nvCxnSpPr>
        <p:spPr bwMode="auto">
          <a:xfrm>
            <a:off x="4876800" y="2514600"/>
            <a:ext cx="4267200" cy="3581400"/>
          </a:xfrm>
          <a:prstGeom prst="bentConnector3">
            <a:avLst>
              <a:gd name="adj1" fmla="val 37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93" name="Line 157"/>
          <p:cNvSpPr>
            <a:spLocks noChangeShapeType="1"/>
          </p:cNvSpPr>
          <p:nvPr/>
        </p:nvSpPr>
        <p:spPr bwMode="auto">
          <a:xfrm>
            <a:off x="4724400" y="5715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4" name="Text Box 158"/>
          <p:cNvSpPr txBox="1">
            <a:spLocks noChangeArrowheads="1"/>
          </p:cNvSpPr>
          <p:nvPr/>
        </p:nvSpPr>
        <p:spPr bwMode="auto">
          <a:xfrm>
            <a:off x="3733800" y="1905000"/>
            <a:ext cx="892175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0000"/>
                </a:solidFill>
              </a:rPr>
              <a:t>Price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$3.00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$2.50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$2.00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$1.50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$1.00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$0.50</a:t>
            </a:r>
          </a:p>
        </p:txBody>
      </p:sp>
      <p:sp>
        <p:nvSpPr>
          <p:cNvPr id="14495" name="Line 159"/>
          <p:cNvSpPr>
            <a:spLocks noChangeShapeType="1"/>
          </p:cNvSpPr>
          <p:nvPr/>
        </p:nvSpPr>
        <p:spPr bwMode="auto">
          <a:xfrm>
            <a:off x="4724400" y="5105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6" name="Line 160"/>
          <p:cNvSpPr>
            <a:spLocks noChangeShapeType="1"/>
          </p:cNvSpPr>
          <p:nvPr/>
        </p:nvSpPr>
        <p:spPr bwMode="auto">
          <a:xfrm>
            <a:off x="4724400" y="4572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7" name="Line 161"/>
          <p:cNvSpPr>
            <a:spLocks noChangeShapeType="1"/>
          </p:cNvSpPr>
          <p:nvPr/>
        </p:nvSpPr>
        <p:spPr bwMode="auto">
          <a:xfrm>
            <a:off x="4724400" y="3962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8" name="Line 162"/>
          <p:cNvSpPr>
            <a:spLocks noChangeShapeType="1"/>
          </p:cNvSpPr>
          <p:nvPr/>
        </p:nvSpPr>
        <p:spPr bwMode="auto">
          <a:xfrm>
            <a:off x="4724400" y="3429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9" name="Line 163"/>
          <p:cNvSpPr>
            <a:spLocks noChangeShapeType="1"/>
          </p:cNvSpPr>
          <p:nvPr/>
        </p:nvSpPr>
        <p:spPr bwMode="auto">
          <a:xfrm>
            <a:off x="4724400" y="2819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0" name="Text Box 164"/>
          <p:cNvSpPr txBox="1">
            <a:spLocks noChangeArrowheads="1"/>
          </p:cNvSpPr>
          <p:nvPr/>
        </p:nvSpPr>
        <p:spPr bwMode="auto">
          <a:xfrm>
            <a:off x="4800600" y="6248400"/>
            <a:ext cx="413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0     40     80   120   160</a:t>
            </a:r>
            <a:r>
              <a:rPr lang="en-US" altLang="en-US" sz="2000" dirty="0" smtClean="0">
                <a:solidFill>
                  <a:srgbClr val="000000"/>
                </a:solidFill>
              </a:rPr>
              <a:t>   200 	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14501" name="Line 165"/>
          <p:cNvSpPr>
            <a:spLocks noChangeShapeType="1"/>
          </p:cNvSpPr>
          <p:nvPr/>
        </p:nvSpPr>
        <p:spPr bwMode="auto">
          <a:xfrm>
            <a:off x="55626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2" name="Line 166"/>
          <p:cNvSpPr>
            <a:spLocks noChangeShapeType="1"/>
          </p:cNvSpPr>
          <p:nvPr/>
        </p:nvSpPr>
        <p:spPr bwMode="auto">
          <a:xfrm>
            <a:off x="62484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3" name="Line 167"/>
          <p:cNvSpPr>
            <a:spLocks noChangeShapeType="1"/>
          </p:cNvSpPr>
          <p:nvPr/>
        </p:nvSpPr>
        <p:spPr bwMode="auto">
          <a:xfrm>
            <a:off x="68580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4" name="Line 168"/>
          <p:cNvSpPr>
            <a:spLocks noChangeShapeType="1"/>
          </p:cNvSpPr>
          <p:nvPr/>
        </p:nvSpPr>
        <p:spPr bwMode="auto">
          <a:xfrm>
            <a:off x="75438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5" name="Line 169"/>
          <p:cNvSpPr>
            <a:spLocks noChangeShapeType="1"/>
          </p:cNvSpPr>
          <p:nvPr/>
        </p:nvSpPr>
        <p:spPr bwMode="auto">
          <a:xfrm>
            <a:off x="81534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6" name="Oval 170"/>
          <p:cNvSpPr>
            <a:spLocks noChangeArrowheads="1"/>
          </p:cNvSpPr>
          <p:nvPr/>
        </p:nvSpPr>
        <p:spPr bwMode="auto">
          <a:xfrm>
            <a:off x="5676900" y="33147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7" name="Oval 171"/>
          <p:cNvSpPr>
            <a:spLocks noChangeArrowheads="1"/>
          </p:cNvSpPr>
          <p:nvPr/>
        </p:nvSpPr>
        <p:spPr bwMode="auto">
          <a:xfrm>
            <a:off x="5219700" y="27051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8" name="Oval 172"/>
          <p:cNvSpPr>
            <a:spLocks noChangeArrowheads="1"/>
          </p:cNvSpPr>
          <p:nvPr/>
        </p:nvSpPr>
        <p:spPr bwMode="auto">
          <a:xfrm>
            <a:off x="6024024" y="38481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9" name="Oval 173"/>
          <p:cNvSpPr>
            <a:spLocks noChangeArrowheads="1"/>
          </p:cNvSpPr>
          <p:nvPr/>
        </p:nvSpPr>
        <p:spPr bwMode="auto">
          <a:xfrm>
            <a:off x="6408737" y="44577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10" name="Oval 174"/>
          <p:cNvSpPr>
            <a:spLocks noChangeArrowheads="1"/>
          </p:cNvSpPr>
          <p:nvPr/>
        </p:nvSpPr>
        <p:spPr bwMode="auto">
          <a:xfrm>
            <a:off x="7124700" y="49911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11" name="Oval 175"/>
          <p:cNvSpPr>
            <a:spLocks noChangeArrowheads="1"/>
          </p:cNvSpPr>
          <p:nvPr/>
        </p:nvSpPr>
        <p:spPr bwMode="auto">
          <a:xfrm>
            <a:off x="7848600" y="56007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12" name="Line 176"/>
          <p:cNvSpPr>
            <a:spLocks noChangeShapeType="1"/>
          </p:cNvSpPr>
          <p:nvPr/>
        </p:nvSpPr>
        <p:spPr bwMode="auto">
          <a:xfrm>
            <a:off x="5288539" y="2895600"/>
            <a:ext cx="2628900" cy="2895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13" name="Text Box 177"/>
          <p:cNvSpPr txBox="1">
            <a:spLocks noChangeArrowheads="1"/>
          </p:cNvSpPr>
          <p:nvPr/>
        </p:nvSpPr>
        <p:spPr bwMode="auto">
          <a:xfrm>
            <a:off x="8518525" y="555307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4514" name="Text Box 178"/>
          <p:cNvSpPr txBox="1">
            <a:spLocks noChangeArrowheads="1"/>
          </p:cNvSpPr>
          <p:nvPr/>
        </p:nvSpPr>
        <p:spPr bwMode="auto">
          <a:xfrm>
            <a:off x="4621893" y="1373401"/>
            <a:ext cx="3836307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</a:rPr>
              <a:t>Market Demand Graph</a:t>
            </a:r>
          </a:p>
        </p:txBody>
      </p:sp>
      <p:sp>
        <p:nvSpPr>
          <p:cNvPr id="14521" name="Text Box 185"/>
          <p:cNvSpPr txBox="1">
            <a:spLocks noChangeArrowheads="1"/>
          </p:cNvSpPr>
          <p:nvPr/>
        </p:nvSpPr>
        <p:spPr bwMode="auto">
          <a:xfrm>
            <a:off x="304800" y="594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$3.00</a:t>
            </a:r>
          </a:p>
        </p:txBody>
      </p:sp>
      <p:sp>
        <p:nvSpPr>
          <p:cNvPr id="14522" name="Text Box 186"/>
          <p:cNvSpPr txBox="1">
            <a:spLocks noChangeArrowheads="1"/>
          </p:cNvSpPr>
          <p:nvPr/>
        </p:nvSpPr>
        <p:spPr bwMode="auto">
          <a:xfrm>
            <a:off x="1752600" y="5943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35</a:t>
            </a:r>
          </a:p>
        </p:txBody>
      </p:sp>
      <p:sp>
        <p:nvSpPr>
          <p:cNvPr id="14523" name="Text Box 187"/>
          <p:cNvSpPr txBox="1">
            <a:spLocks noChangeArrowheads="1"/>
          </p:cNvSpPr>
          <p:nvPr/>
        </p:nvSpPr>
        <p:spPr bwMode="auto">
          <a:xfrm>
            <a:off x="304800" y="5486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$2.50</a:t>
            </a:r>
          </a:p>
        </p:txBody>
      </p:sp>
      <p:sp>
        <p:nvSpPr>
          <p:cNvPr id="14525" name="Text Box 189"/>
          <p:cNvSpPr txBox="1">
            <a:spLocks noChangeArrowheads="1"/>
          </p:cNvSpPr>
          <p:nvPr/>
        </p:nvSpPr>
        <p:spPr bwMode="auto">
          <a:xfrm>
            <a:off x="1676400" y="5486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54</a:t>
            </a:r>
          </a:p>
        </p:txBody>
      </p:sp>
      <p:sp>
        <p:nvSpPr>
          <p:cNvPr id="14526" name="Text Box 190"/>
          <p:cNvSpPr txBox="1">
            <a:spLocks noChangeArrowheads="1"/>
          </p:cNvSpPr>
          <p:nvPr/>
        </p:nvSpPr>
        <p:spPr bwMode="auto">
          <a:xfrm>
            <a:off x="304800" y="4953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$2.00</a:t>
            </a:r>
          </a:p>
        </p:txBody>
      </p:sp>
      <p:sp>
        <p:nvSpPr>
          <p:cNvPr id="14527" name="Text Box 191"/>
          <p:cNvSpPr txBox="1">
            <a:spLocks noChangeArrowheads="1"/>
          </p:cNvSpPr>
          <p:nvPr/>
        </p:nvSpPr>
        <p:spPr bwMode="auto">
          <a:xfrm>
            <a:off x="1676400" y="4953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66</a:t>
            </a:r>
          </a:p>
        </p:txBody>
      </p:sp>
      <p:sp>
        <p:nvSpPr>
          <p:cNvPr id="14528" name="Text Box 192"/>
          <p:cNvSpPr txBox="1">
            <a:spLocks noChangeArrowheads="1"/>
          </p:cNvSpPr>
          <p:nvPr/>
        </p:nvSpPr>
        <p:spPr bwMode="auto">
          <a:xfrm>
            <a:off x="304800" y="4419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$1.50</a:t>
            </a:r>
          </a:p>
        </p:txBody>
      </p:sp>
      <p:sp>
        <p:nvSpPr>
          <p:cNvPr id="14529" name="Text Box 193"/>
          <p:cNvSpPr txBox="1">
            <a:spLocks noChangeArrowheads="1"/>
          </p:cNvSpPr>
          <p:nvPr/>
        </p:nvSpPr>
        <p:spPr bwMode="auto">
          <a:xfrm>
            <a:off x="1752600" y="4419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102</a:t>
            </a:r>
          </a:p>
        </p:txBody>
      </p:sp>
      <p:sp>
        <p:nvSpPr>
          <p:cNvPr id="14530" name="Text Box 194"/>
          <p:cNvSpPr txBox="1">
            <a:spLocks noChangeArrowheads="1"/>
          </p:cNvSpPr>
          <p:nvPr/>
        </p:nvSpPr>
        <p:spPr bwMode="auto">
          <a:xfrm>
            <a:off x="381000" y="3886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$1.00</a:t>
            </a:r>
          </a:p>
        </p:txBody>
      </p:sp>
      <p:sp>
        <p:nvSpPr>
          <p:cNvPr id="14531" name="Text Box 195"/>
          <p:cNvSpPr txBox="1">
            <a:spLocks noChangeArrowheads="1"/>
          </p:cNvSpPr>
          <p:nvPr/>
        </p:nvSpPr>
        <p:spPr bwMode="auto">
          <a:xfrm>
            <a:off x="1676400" y="3886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143</a:t>
            </a:r>
          </a:p>
        </p:txBody>
      </p:sp>
      <p:sp>
        <p:nvSpPr>
          <p:cNvPr id="14532" name="Text Box 196"/>
          <p:cNvSpPr txBox="1">
            <a:spLocks noChangeArrowheads="1"/>
          </p:cNvSpPr>
          <p:nvPr/>
        </p:nvSpPr>
        <p:spPr bwMode="auto">
          <a:xfrm>
            <a:off x="304800" y="3352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$0.50</a:t>
            </a:r>
          </a:p>
        </p:txBody>
      </p:sp>
      <p:sp>
        <p:nvSpPr>
          <p:cNvPr id="14533" name="Text Box 197"/>
          <p:cNvSpPr txBox="1">
            <a:spLocks noChangeArrowheads="1"/>
          </p:cNvSpPr>
          <p:nvPr/>
        </p:nvSpPr>
        <p:spPr bwMode="auto">
          <a:xfrm>
            <a:off x="1752600" y="3352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194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6961568" y="4305300"/>
            <a:ext cx="509464" cy="5334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438613" y="3661967"/>
            <a:ext cx="466887" cy="60086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3139875">
            <a:off x="6610606" y="4126810"/>
            <a:ext cx="172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Decrease in QD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3097223">
            <a:off x="4869338" y="4387334"/>
            <a:ext cx="172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Increase in QD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FF0000"/>
                </a:solidFill>
              </a:rPr>
              <a:t>6</a:t>
            </a:r>
            <a:r>
              <a:rPr lang="en-US" altLang="en-US" sz="4000" b="1" baseline="30000" dirty="0" smtClean="0">
                <a:solidFill>
                  <a:srgbClr val="FF0000"/>
                </a:solidFill>
              </a:rPr>
              <a:t>th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Period -</a:t>
            </a:r>
            <a:br>
              <a:rPr lang="en-US" altLang="en-US" sz="4000" b="1" dirty="0" smtClean="0">
                <a:solidFill>
                  <a:srgbClr val="FF0000"/>
                </a:solidFill>
              </a:rPr>
            </a:br>
            <a:r>
              <a:rPr lang="en-US" altLang="en-US" sz="4000" b="1" dirty="0" smtClean="0">
                <a:solidFill>
                  <a:srgbClr val="FF0000"/>
                </a:solidFill>
              </a:rPr>
              <a:t>Market Demand </a:t>
            </a:r>
            <a:r>
              <a:rPr lang="en-US" altLang="en-US" sz="4000" b="1" dirty="0">
                <a:solidFill>
                  <a:srgbClr val="FF0000"/>
                </a:solidFill>
              </a:rPr>
              <a:t>Schedules &amp; Graphs</a:t>
            </a:r>
          </a:p>
        </p:txBody>
      </p:sp>
      <p:graphicFrame>
        <p:nvGraphicFramePr>
          <p:cNvPr id="14524" name="Group 188"/>
          <p:cNvGraphicFramePr>
            <a:graphicFrameLocks noGrp="1"/>
          </p:cNvGraphicFramePr>
          <p:nvPr>
            <p:ph type="body" sz="half" idx="1"/>
            <p:extLst>
              <p:ext uri="{D42A27DB-BD31-4B8C-83A1-F6EECF244321}">
                <p14:modId xmlns:p14="http://schemas.microsoft.com/office/powerpoint/2010/main" val="2704800572"/>
              </p:ext>
            </p:extLst>
          </p:nvPr>
        </p:nvGraphicFramePr>
        <p:xfrm>
          <a:off x="228600" y="1295401"/>
          <a:ext cx="3048000" cy="5242560"/>
        </p:xfrm>
        <a:graphic>
          <a:graphicData uri="http://schemas.openxmlformats.org/drawingml/2006/table">
            <a:tbl>
              <a:tblPr/>
              <a:tblGrid>
                <a:gridCol w="1447800"/>
                <a:gridCol w="1600200"/>
              </a:tblGrid>
              <a:tr h="9143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Market Demand Schedule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Price of of a slice of pizza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Quantity Demanded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18" name="Text Box 82"/>
          <p:cNvSpPr txBox="1">
            <a:spLocks noChangeArrowheads="1"/>
          </p:cNvSpPr>
          <p:nvPr/>
        </p:nvSpPr>
        <p:spPr bwMode="auto">
          <a:xfrm>
            <a:off x="5089525" y="1793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cxnSp>
        <p:nvCxnSpPr>
          <p:cNvPr id="14492" name="AutoShape 156"/>
          <p:cNvCxnSpPr>
            <a:cxnSpLocks noChangeShapeType="1"/>
          </p:cNvCxnSpPr>
          <p:nvPr/>
        </p:nvCxnSpPr>
        <p:spPr bwMode="auto">
          <a:xfrm>
            <a:off x="4876800" y="2514600"/>
            <a:ext cx="4267200" cy="3581400"/>
          </a:xfrm>
          <a:prstGeom prst="bentConnector3">
            <a:avLst>
              <a:gd name="adj1" fmla="val 37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93" name="Line 157"/>
          <p:cNvSpPr>
            <a:spLocks noChangeShapeType="1"/>
          </p:cNvSpPr>
          <p:nvPr/>
        </p:nvSpPr>
        <p:spPr bwMode="auto">
          <a:xfrm>
            <a:off x="4724400" y="5715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4" name="Text Box 158"/>
          <p:cNvSpPr txBox="1">
            <a:spLocks noChangeArrowheads="1"/>
          </p:cNvSpPr>
          <p:nvPr/>
        </p:nvSpPr>
        <p:spPr bwMode="auto">
          <a:xfrm>
            <a:off x="3733800" y="1905000"/>
            <a:ext cx="892175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000000"/>
                </a:solidFill>
              </a:rPr>
              <a:t>Price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$3.00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$2.50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$2.00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$1.50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$1.00</a:t>
            </a:r>
          </a:p>
          <a:p>
            <a:pPr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0000"/>
                </a:solidFill>
              </a:rPr>
              <a:t>$0.50</a:t>
            </a:r>
          </a:p>
        </p:txBody>
      </p:sp>
      <p:sp>
        <p:nvSpPr>
          <p:cNvPr id="14495" name="Line 159"/>
          <p:cNvSpPr>
            <a:spLocks noChangeShapeType="1"/>
          </p:cNvSpPr>
          <p:nvPr/>
        </p:nvSpPr>
        <p:spPr bwMode="auto">
          <a:xfrm>
            <a:off x="4724400" y="5105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6" name="Line 160"/>
          <p:cNvSpPr>
            <a:spLocks noChangeShapeType="1"/>
          </p:cNvSpPr>
          <p:nvPr/>
        </p:nvSpPr>
        <p:spPr bwMode="auto">
          <a:xfrm>
            <a:off x="4724400" y="4572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7" name="Line 161"/>
          <p:cNvSpPr>
            <a:spLocks noChangeShapeType="1"/>
          </p:cNvSpPr>
          <p:nvPr/>
        </p:nvSpPr>
        <p:spPr bwMode="auto">
          <a:xfrm>
            <a:off x="4724400" y="3962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8" name="Line 162"/>
          <p:cNvSpPr>
            <a:spLocks noChangeShapeType="1"/>
          </p:cNvSpPr>
          <p:nvPr/>
        </p:nvSpPr>
        <p:spPr bwMode="auto">
          <a:xfrm>
            <a:off x="4724400" y="3429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499" name="Line 163"/>
          <p:cNvSpPr>
            <a:spLocks noChangeShapeType="1"/>
          </p:cNvSpPr>
          <p:nvPr/>
        </p:nvSpPr>
        <p:spPr bwMode="auto">
          <a:xfrm>
            <a:off x="4724400" y="2819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0" name="Text Box 164"/>
          <p:cNvSpPr txBox="1">
            <a:spLocks noChangeArrowheads="1"/>
          </p:cNvSpPr>
          <p:nvPr/>
        </p:nvSpPr>
        <p:spPr bwMode="auto">
          <a:xfrm>
            <a:off x="4800600" y="6248400"/>
            <a:ext cx="413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0     40     80   120   160</a:t>
            </a:r>
            <a:r>
              <a:rPr lang="en-US" altLang="en-US" sz="2000" dirty="0" smtClean="0">
                <a:solidFill>
                  <a:srgbClr val="000000"/>
                </a:solidFill>
              </a:rPr>
              <a:t>   200	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14501" name="Line 165"/>
          <p:cNvSpPr>
            <a:spLocks noChangeShapeType="1"/>
          </p:cNvSpPr>
          <p:nvPr/>
        </p:nvSpPr>
        <p:spPr bwMode="auto">
          <a:xfrm>
            <a:off x="55626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2" name="Line 166"/>
          <p:cNvSpPr>
            <a:spLocks noChangeShapeType="1"/>
          </p:cNvSpPr>
          <p:nvPr/>
        </p:nvSpPr>
        <p:spPr bwMode="auto">
          <a:xfrm>
            <a:off x="62484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3" name="Line 167"/>
          <p:cNvSpPr>
            <a:spLocks noChangeShapeType="1"/>
          </p:cNvSpPr>
          <p:nvPr/>
        </p:nvSpPr>
        <p:spPr bwMode="auto">
          <a:xfrm>
            <a:off x="68580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4" name="Line 168"/>
          <p:cNvSpPr>
            <a:spLocks noChangeShapeType="1"/>
          </p:cNvSpPr>
          <p:nvPr/>
        </p:nvSpPr>
        <p:spPr bwMode="auto">
          <a:xfrm>
            <a:off x="75438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5" name="Line 169"/>
          <p:cNvSpPr>
            <a:spLocks noChangeShapeType="1"/>
          </p:cNvSpPr>
          <p:nvPr/>
        </p:nvSpPr>
        <p:spPr bwMode="auto">
          <a:xfrm>
            <a:off x="8153400" y="5943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6" name="Oval 170"/>
          <p:cNvSpPr>
            <a:spLocks noChangeArrowheads="1"/>
          </p:cNvSpPr>
          <p:nvPr/>
        </p:nvSpPr>
        <p:spPr bwMode="auto">
          <a:xfrm>
            <a:off x="5676900" y="33147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7" name="Oval 171"/>
          <p:cNvSpPr>
            <a:spLocks noChangeArrowheads="1"/>
          </p:cNvSpPr>
          <p:nvPr/>
        </p:nvSpPr>
        <p:spPr bwMode="auto">
          <a:xfrm>
            <a:off x="5190548" y="27051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8" name="Oval 172"/>
          <p:cNvSpPr>
            <a:spLocks noChangeArrowheads="1"/>
          </p:cNvSpPr>
          <p:nvPr/>
        </p:nvSpPr>
        <p:spPr bwMode="auto">
          <a:xfrm>
            <a:off x="5924353" y="3886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09" name="Oval 173"/>
          <p:cNvSpPr>
            <a:spLocks noChangeArrowheads="1"/>
          </p:cNvSpPr>
          <p:nvPr/>
        </p:nvSpPr>
        <p:spPr bwMode="auto">
          <a:xfrm>
            <a:off x="6492710" y="44577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10" name="Oval 174"/>
          <p:cNvSpPr>
            <a:spLocks noChangeArrowheads="1"/>
          </p:cNvSpPr>
          <p:nvPr/>
        </p:nvSpPr>
        <p:spPr bwMode="auto">
          <a:xfrm>
            <a:off x="7239000" y="49911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11" name="Oval 175"/>
          <p:cNvSpPr>
            <a:spLocks noChangeArrowheads="1"/>
          </p:cNvSpPr>
          <p:nvPr/>
        </p:nvSpPr>
        <p:spPr bwMode="auto">
          <a:xfrm>
            <a:off x="8229600" y="56007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12" name="Line 176"/>
          <p:cNvSpPr>
            <a:spLocks noChangeShapeType="1"/>
          </p:cNvSpPr>
          <p:nvPr/>
        </p:nvSpPr>
        <p:spPr bwMode="auto">
          <a:xfrm>
            <a:off x="5159375" y="2979571"/>
            <a:ext cx="3070225" cy="286096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4513" name="Text Box 177"/>
          <p:cNvSpPr txBox="1">
            <a:spLocks noChangeArrowheads="1"/>
          </p:cNvSpPr>
          <p:nvPr/>
        </p:nvSpPr>
        <p:spPr bwMode="auto">
          <a:xfrm>
            <a:off x="8518525" y="555307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4514" name="Text Box 178"/>
          <p:cNvSpPr txBox="1">
            <a:spLocks noChangeArrowheads="1"/>
          </p:cNvSpPr>
          <p:nvPr/>
        </p:nvSpPr>
        <p:spPr bwMode="auto">
          <a:xfrm>
            <a:off x="4621893" y="1373401"/>
            <a:ext cx="3836307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</a:rPr>
              <a:t>Market Demand Graph</a:t>
            </a:r>
          </a:p>
        </p:txBody>
      </p:sp>
      <p:sp>
        <p:nvSpPr>
          <p:cNvPr id="14521" name="Text Box 185"/>
          <p:cNvSpPr txBox="1">
            <a:spLocks noChangeArrowheads="1"/>
          </p:cNvSpPr>
          <p:nvPr/>
        </p:nvSpPr>
        <p:spPr bwMode="auto">
          <a:xfrm>
            <a:off x="304800" y="594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$3.00</a:t>
            </a:r>
          </a:p>
        </p:txBody>
      </p:sp>
      <p:sp>
        <p:nvSpPr>
          <p:cNvPr id="14522" name="Text Box 186"/>
          <p:cNvSpPr txBox="1">
            <a:spLocks noChangeArrowheads="1"/>
          </p:cNvSpPr>
          <p:nvPr/>
        </p:nvSpPr>
        <p:spPr bwMode="auto">
          <a:xfrm>
            <a:off x="1752600" y="5943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36</a:t>
            </a:r>
            <a:endParaRPr lang="en-US" alt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4523" name="Text Box 187"/>
          <p:cNvSpPr txBox="1">
            <a:spLocks noChangeArrowheads="1"/>
          </p:cNvSpPr>
          <p:nvPr/>
        </p:nvSpPr>
        <p:spPr bwMode="auto">
          <a:xfrm>
            <a:off x="304800" y="5486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$2.50</a:t>
            </a:r>
          </a:p>
        </p:txBody>
      </p:sp>
      <p:sp>
        <p:nvSpPr>
          <p:cNvPr id="14525" name="Text Box 189"/>
          <p:cNvSpPr txBox="1">
            <a:spLocks noChangeArrowheads="1"/>
          </p:cNvSpPr>
          <p:nvPr/>
        </p:nvSpPr>
        <p:spPr bwMode="auto">
          <a:xfrm>
            <a:off x="1676400" y="5486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66</a:t>
            </a:r>
          </a:p>
        </p:txBody>
      </p:sp>
      <p:sp>
        <p:nvSpPr>
          <p:cNvPr id="14526" name="Text Box 190"/>
          <p:cNvSpPr txBox="1">
            <a:spLocks noChangeArrowheads="1"/>
          </p:cNvSpPr>
          <p:nvPr/>
        </p:nvSpPr>
        <p:spPr bwMode="auto">
          <a:xfrm>
            <a:off x="304800" y="4953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$2.00</a:t>
            </a:r>
          </a:p>
        </p:txBody>
      </p:sp>
      <p:sp>
        <p:nvSpPr>
          <p:cNvPr id="14527" name="Text Box 191"/>
          <p:cNvSpPr txBox="1">
            <a:spLocks noChangeArrowheads="1"/>
          </p:cNvSpPr>
          <p:nvPr/>
        </p:nvSpPr>
        <p:spPr bwMode="auto">
          <a:xfrm>
            <a:off x="1676400" y="4953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78</a:t>
            </a:r>
          </a:p>
        </p:txBody>
      </p:sp>
      <p:sp>
        <p:nvSpPr>
          <p:cNvPr id="14528" name="Text Box 192"/>
          <p:cNvSpPr txBox="1">
            <a:spLocks noChangeArrowheads="1"/>
          </p:cNvSpPr>
          <p:nvPr/>
        </p:nvSpPr>
        <p:spPr bwMode="auto">
          <a:xfrm>
            <a:off x="304800" y="4419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$1.50</a:t>
            </a:r>
          </a:p>
        </p:txBody>
      </p:sp>
      <p:sp>
        <p:nvSpPr>
          <p:cNvPr id="14529" name="Text Box 193"/>
          <p:cNvSpPr txBox="1">
            <a:spLocks noChangeArrowheads="1"/>
          </p:cNvSpPr>
          <p:nvPr/>
        </p:nvSpPr>
        <p:spPr bwMode="auto">
          <a:xfrm>
            <a:off x="1752600" y="4419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114</a:t>
            </a:r>
          </a:p>
        </p:txBody>
      </p:sp>
      <p:sp>
        <p:nvSpPr>
          <p:cNvPr id="14530" name="Text Box 194"/>
          <p:cNvSpPr txBox="1">
            <a:spLocks noChangeArrowheads="1"/>
          </p:cNvSpPr>
          <p:nvPr/>
        </p:nvSpPr>
        <p:spPr bwMode="auto">
          <a:xfrm>
            <a:off x="381000" y="3886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$1.00</a:t>
            </a:r>
          </a:p>
        </p:txBody>
      </p:sp>
      <p:sp>
        <p:nvSpPr>
          <p:cNvPr id="14531" name="Text Box 195"/>
          <p:cNvSpPr txBox="1">
            <a:spLocks noChangeArrowheads="1"/>
          </p:cNvSpPr>
          <p:nvPr/>
        </p:nvSpPr>
        <p:spPr bwMode="auto">
          <a:xfrm>
            <a:off x="1676400" y="3886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148</a:t>
            </a:r>
          </a:p>
        </p:txBody>
      </p:sp>
      <p:sp>
        <p:nvSpPr>
          <p:cNvPr id="14532" name="Text Box 196"/>
          <p:cNvSpPr txBox="1">
            <a:spLocks noChangeArrowheads="1"/>
          </p:cNvSpPr>
          <p:nvPr/>
        </p:nvSpPr>
        <p:spPr bwMode="auto">
          <a:xfrm>
            <a:off x="304800" y="3352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$0.50</a:t>
            </a:r>
          </a:p>
        </p:txBody>
      </p:sp>
      <p:sp>
        <p:nvSpPr>
          <p:cNvPr id="14533" name="Text Box 197"/>
          <p:cNvSpPr txBox="1">
            <a:spLocks noChangeArrowheads="1"/>
          </p:cNvSpPr>
          <p:nvPr/>
        </p:nvSpPr>
        <p:spPr bwMode="auto">
          <a:xfrm>
            <a:off x="1752600" y="3352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215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7077689" y="4305300"/>
            <a:ext cx="509464" cy="5334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29156" y="3661967"/>
            <a:ext cx="466887" cy="60086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3139875">
            <a:off x="6825816" y="4152558"/>
            <a:ext cx="172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Decrease in QD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3097223">
            <a:off x="4816474" y="4387334"/>
            <a:ext cx="172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Increase in QD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6456363" cy="1116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Factors Affecting</a:t>
            </a:r>
            <a:br>
              <a:rPr lang="en-US" sz="5400" dirty="0" smtClean="0"/>
            </a:br>
            <a:r>
              <a:rPr lang="en-US" sz="5400" dirty="0" smtClean="0"/>
              <a:t>Demand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73175" y="2578100"/>
            <a:ext cx="6511925" cy="7381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1800" dirty="0"/>
              <a:t>Chapter 4 Section </a:t>
            </a:r>
            <a:r>
              <a:rPr sz="1800" dirty="0" smtClean="0"/>
              <a:t>2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8588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b="1" dirty="0" smtClean="0"/>
              <a:t>Factors Affecting Demand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Two factors that affect demand of a good or service</a:t>
            </a:r>
          </a:p>
          <a:p>
            <a:pPr lvl="1" eaLnBrk="1" hangingPunct="1"/>
            <a:r>
              <a:rPr lang="en-US" altLang="en-US" b="1" dirty="0" smtClean="0"/>
              <a:t>Change in the quantity demanded</a:t>
            </a:r>
          </a:p>
          <a:p>
            <a:pPr lvl="1" eaLnBrk="1" hangingPunct="1"/>
            <a:r>
              <a:rPr lang="en-US" altLang="en-US" b="1" dirty="0" smtClean="0"/>
              <a:t>Change in the demand</a:t>
            </a:r>
          </a:p>
          <a:p>
            <a:pPr lvl="2" eaLnBrk="1" hangingPunct="1"/>
            <a:r>
              <a:rPr lang="en-US" altLang="en-US" b="1" dirty="0" smtClean="0"/>
              <a:t>What is the difference between these?</a:t>
            </a:r>
          </a:p>
        </p:txBody>
      </p:sp>
    </p:spTree>
    <p:extLst>
      <p:ext uri="{BB962C8B-B14F-4D97-AF65-F5344CB8AC3E}">
        <p14:creationId xmlns:p14="http://schemas.microsoft.com/office/powerpoint/2010/main" val="8770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</TotalTime>
  <Words>893</Words>
  <Application>Microsoft Office PowerPoint</Application>
  <PresentationFormat>On-screen Show (4:3)</PresentationFormat>
  <Paragraphs>247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12_TP030004031</vt:lpstr>
      <vt:lpstr>2_Default Design</vt:lpstr>
      <vt:lpstr>Angles</vt:lpstr>
      <vt:lpstr>1_Office Theme</vt:lpstr>
      <vt:lpstr>Blank Presentation</vt:lpstr>
      <vt:lpstr>Default Design</vt:lpstr>
      <vt:lpstr>Thursday September 25, 2014 Mr. Goblirsch – Economics</vt:lpstr>
      <vt:lpstr>PRIOR KNOWLEDGE Change in the Quantity Demanded</vt:lpstr>
      <vt:lpstr>Figure 4.3</vt:lpstr>
      <vt:lpstr>3rd Period –  Market Demand Schedules &amp; Graphs</vt:lpstr>
      <vt:lpstr>4th Period -  Market Demand Schedules &amp; Graphs</vt:lpstr>
      <vt:lpstr>5th Period - Market Demand Schedules &amp; Graphs</vt:lpstr>
      <vt:lpstr>6th Period - Market Demand Schedules &amp; Graphs</vt:lpstr>
      <vt:lpstr>Factors Affecting Demand</vt:lpstr>
      <vt:lpstr>Factors Affecting Demand</vt:lpstr>
      <vt:lpstr>Change in Demand</vt:lpstr>
      <vt:lpstr>STRUCTURED  ACADEMIC DISCUSSION</vt:lpstr>
      <vt:lpstr>Section 2-10 </vt:lpstr>
      <vt:lpstr>Shift in Demand—Increase</vt:lpstr>
      <vt:lpstr>PowerPoint Presentation</vt:lpstr>
      <vt:lpstr>STRUCTURED  ACADEMIC DISCUSSION</vt:lpstr>
      <vt:lpstr>What Causes a Shift?    Income</vt:lpstr>
      <vt:lpstr>PowerPoint Presentation</vt:lpstr>
      <vt:lpstr>What Causes a Shift?   Consumer Expectations</vt:lpstr>
      <vt:lpstr>PowerPoint Presentation</vt:lpstr>
      <vt:lpstr>STRUCTURED  ACADEMIC DISCUSSION</vt:lpstr>
      <vt:lpstr> Population</vt:lpstr>
      <vt:lpstr> Consumer Tastes &amp; Advertising</vt:lpstr>
      <vt:lpstr>PowerPoint Presentation</vt:lpstr>
      <vt:lpstr>STRUCTURED  ACADEMIC DISCUSSION</vt:lpstr>
      <vt:lpstr>Price of Related Goods</vt:lpstr>
      <vt:lpstr>STRUCTURED  ACADEMIC DISCUSSION</vt:lpstr>
      <vt:lpstr>“Blast From The Past” 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August 13, 2014 Mr. Goblirsch – Economics</dc:title>
  <dc:creator>Clinton Goblirsch</dc:creator>
  <cp:lastModifiedBy>cgoblirsch</cp:lastModifiedBy>
  <cp:revision>99</cp:revision>
  <cp:lastPrinted>2014-09-04T13:38:36Z</cp:lastPrinted>
  <dcterms:created xsi:type="dcterms:W3CDTF">2014-08-15T02:55:38Z</dcterms:created>
  <dcterms:modified xsi:type="dcterms:W3CDTF">2014-09-25T19:25:46Z</dcterms:modified>
</cp:coreProperties>
</file>