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  <p:sldMasterId id="2147483697" r:id="rId5"/>
  </p:sldMasterIdLst>
  <p:handoutMasterIdLst>
    <p:handoutMasterId r:id="rId18"/>
  </p:handoutMasterIdLst>
  <p:sldIdLst>
    <p:sldId id="288" r:id="rId6"/>
    <p:sldId id="256" r:id="rId7"/>
    <p:sldId id="276" r:id="rId8"/>
    <p:sldId id="283" r:id="rId9"/>
    <p:sldId id="284" r:id="rId10"/>
    <p:sldId id="282" r:id="rId11"/>
    <p:sldId id="277" r:id="rId12"/>
    <p:sldId id="287" r:id="rId13"/>
    <p:sldId id="281" r:id="rId14"/>
    <p:sldId id="278" r:id="rId15"/>
    <p:sldId id="280" r:id="rId16"/>
    <p:sldId id="279" r:id="rId17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9900"/>
    <a:srgbClr val="33CC33"/>
    <a:srgbClr val="FF3300"/>
    <a:srgbClr val="008000"/>
    <a:srgbClr val="990099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98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264170-D132-4B1C-9CAE-6DD5FA5894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12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2765D-F448-4C3B-82A4-A27BCDBDDB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53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C6522-1BA9-4C94-80FA-2949A9EF3A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832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FEB9C-71EC-42FB-A093-D6D83E0757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558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56FD3AC-7CF0-4B43-9416-7C85BD90A5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23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3773E3F-2536-4D94-867A-A295D76563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342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E7D8052-6B0E-442E-8A3F-693C0AEB31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326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AEA1B77-C566-4AAA-87A0-3DCA956C4C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793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D4D1EB5-8B16-4A90-BF65-83312003D8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067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163C479-3981-46D5-A644-18E2D80A6D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445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8099C51-B054-4FD8-9F50-41C8DCD75D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317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3225109-292E-431F-8433-1C7CBA46FE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29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56C45-E0EE-46B7-9342-F53E69C8F5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98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9B24FE9-CA95-4F54-B52C-F70D8B53A7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471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27A4811-7EBA-43D4-9482-670F79631E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42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B2FFF67-1C0E-44FE-9477-2DC0BB3AD4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286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62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6A663B8-D7A9-4225-B455-BE02DEC9AC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954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5DBEDC4-36A3-48D0-B0B9-491E98A8A4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275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9AC1AD9-B8DB-4AB8-AA1B-7D02A9156A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101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CCA7DEC-B293-406D-9F92-E4ED32F914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058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021435A-7828-4DF8-9D93-056C5B249F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317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38943D6-7B8D-474C-9BF1-9B2B58463C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985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681249C-F985-4C05-84DB-D52D6540C4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098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44E15-7D3D-4FC7-83AD-6C760DA4FA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1173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64748C1-D89D-4104-AABD-58745F1737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921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119C766-FAC6-4206-8EE9-E8F68B9394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904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07F22CE-7BC7-4FFA-A3DE-551830FCC1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308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03CCCE6-FDE9-4579-A68A-7C060918FD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024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62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F5E1575-AFA5-4947-BDB2-3AAE395E60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7923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A088F2D-23C4-42CA-BEFC-BBDDA95A4723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CBF8462-D93F-4D65-95FC-908A02325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603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029949D-D532-45A1-9B28-27F6DD83853F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DFEBB6A-C3C2-44AB-B317-B5DC54578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596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817141E-22B8-4E37-BB4B-40B9FA579685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0BAF4DB-B4F0-4BFF-8F02-EC3092DAF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739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12A0A42-4C8D-4EAD-82D9-4FA42A954CB0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B262C63-FC77-432A-9BE7-B23852475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053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CA3E5D3-6D3E-431F-9653-DCC9B96EA441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F4CF9FE-5319-4F1A-81EB-0AAD79EA4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15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53A46-CB23-4CA8-9762-52BD2B90B5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8612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AE0D865-34B1-4E70-95E8-7FB093DED4AE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2D3CF29-3F65-4BDD-9063-4A6A5CF66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753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FAF7464-095E-4061-8652-954DD4F17E3A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9F0646C-CBD9-479E-B04C-90DF02F5E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062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4E7B3B4-1C13-45E4-BBC3-D209920149D1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E126CEC-EF96-4D17-88ED-6ECF8637D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249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66B1D5A-8828-434E-AE17-6A616131294B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82A62B7-DC74-46E7-A001-14EDF0B7E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040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5025B57-4E76-4948-8F34-ADE40950B07F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27B8DD3-31A1-4105-AC4D-9E50B65DC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54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F917FB4-F97D-475F-9F5D-5030A5B494EF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B15290E-1A9C-4CE3-82CA-650974D14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55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334E23A-3BDF-479E-847C-B1AB201B500D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B78D603-9AF7-4A8B-9287-05DD3A16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562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5743970-EB6C-4FF2-BE3D-13E3CA6BA4B7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5C91E8A-90B5-4AEA-B894-2AE7A9A14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956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DDC2FD4-0B8A-4B4F-8208-9AA83C812604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729D4DE-40BC-444A-B418-6DAC85F23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951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A61FC1A-FE8E-4CD2-A327-976C0BC2C465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C4528EF-8F74-4A86-96E1-40EF1178E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0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D4CF0-8F69-4B72-A145-01194EAFEF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9298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C34C3A3-BB5A-4E59-9302-585998514784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9DBFA96-8CCF-48DD-99A5-77D98BCD3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245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9A579FE-9098-441A-BB62-50961085B598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B58FF76-7538-4FE9-B430-BFB182ECE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688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707767C-155E-4560-9970-14125E40AB7C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159642-69CE-44AA-8B4E-D136203AD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863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F89034E-EBB9-40DD-BA48-31EFAF81FEAC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C102C37-F13E-42F2-BA39-818392774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012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9CE7C50-2A3C-4D3C-808A-88DACBC34BFC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CB6B1C6-F464-4CB4-B8DB-DA5F9744E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162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33FB273-C1F4-41CA-B423-75DE9FF798EE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DC4069A-CCB5-4AE8-A1B0-A18329E1C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286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E90CEA8-4A3A-4F30-8597-D40F12A16B46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F0FA2BC-DCDC-476F-B952-FBAD10BB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6AB66-569F-449A-9C2D-3494838247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27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3D526-2429-4A82-AC6E-182789B30C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982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1552D-69E1-4907-B98B-ED4CFA15D6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455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9EF82-7854-46A5-AD99-6B810CF74C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66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hyperlink" Target="EPP%20Reference%20Atlas.ppt#-1,1,Welcome to Presentation Plus!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hyperlink" Target="EPP%20Reference%20Atlas.ppt#-1,1,Welcome to Presentation Plus!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6F9A1C-C907-4381-9606-4CE0E1468A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400" i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0648793-BF6D-436B-A162-47783CCE7368}" type="slidenum">
              <a:rPr lang="en-US" altLang="en-US"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altLang="en-US">
              <a:latin typeface="Arial" charset="0"/>
              <a:cs typeface="Arial" charset="0"/>
            </a:endParaRPr>
          </a:p>
        </p:txBody>
      </p:sp>
      <p:pic>
        <p:nvPicPr>
          <p:cNvPr id="4099" name="Picture 25" descr="c0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19600" y="6858000"/>
            <a:ext cx="472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4101" name="Picture 27" descr="RefAtlas">
            <a:hlinkClick r:id="rId14" action="ppaction://hlinkpres?slideindex=1&amp;slidetitle=Welcome to Presentation Plus!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1004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6257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400" i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E10B82C-91E3-4A61-B431-59D80513ACA4}" type="slidenum">
              <a:rPr lang="en-US" altLang="en-US"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altLang="en-US">
              <a:latin typeface="Arial" charset="0"/>
              <a:cs typeface="Arial" charset="0"/>
            </a:endParaRPr>
          </a:p>
        </p:txBody>
      </p:sp>
      <p:pic>
        <p:nvPicPr>
          <p:cNvPr id="5123" name="Picture 25" descr="c0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19600" y="6858000"/>
            <a:ext cx="472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5125" name="Picture 27" descr="RefAtlas">
            <a:hlinkClick r:id="rId14" action="ppaction://hlinkpres?slideindex=1&amp;slidetitle=Welcome to Presentation Plus!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1004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1363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0A71341-D969-4A57-A940-9BCB31C9DAD7}" type="datetimeFigureOut">
              <a:rPr lang="en-US">
                <a:cs typeface="Arial" charset="0"/>
              </a:rPr>
              <a:pPr>
                <a:defRPr/>
              </a:pPr>
              <a:t>10/3/2014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D104329-6D29-417B-85CE-64C14354B979}" type="slidenum">
              <a:rPr lang="en-US">
                <a:cs typeface="Arial" charset="0"/>
              </a:rPr>
              <a:pPr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61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AB81C17-337F-4E10-AB08-129457F3C484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40231D5-5E41-4DF7-930C-D6699A461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6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Friday October 3, 2014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Economics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OBJECTIVE – </a:t>
            </a:r>
            <a:r>
              <a:rPr lang="en-US" sz="2400" b="1" u="sng" dirty="0" smtClean="0">
                <a:solidFill>
                  <a:schemeClr val="tx2"/>
                </a:solidFill>
              </a:rPr>
              <a:t>S</a:t>
            </a:r>
            <a:r>
              <a:rPr lang="en-US" sz="2400" b="1" dirty="0" smtClean="0">
                <a:solidFill>
                  <a:schemeClr val="tx2"/>
                </a:solidFill>
              </a:rPr>
              <a:t>tudents </a:t>
            </a:r>
            <a:r>
              <a:rPr lang="en-US" sz="2400" b="1" u="sng" dirty="0" smtClean="0">
                <a:solidFill>
                  <a:schemeClr val="tx2"/>
                </a:solidFill>
              </a:rPr>
              <a:t>W</a:t>
            </a:r>
            <a:r>
              <a:rPr lang="en-US" sz="2400" b="1" dirty="0" smtClean="0">
                <a:solidFill>
                  <a:schemeClr val="tx2"/>
                </a:solidFill>
              </a:rPr>
              <a:t>ill </a:t>
            </a:r>
            <a:r>
              <a:rPr lang="en-US" sz="2400" b="1" u="sng" dirty="0" smtClean="0">
                <a:solidFill>
                  <a:schemeClr val="tx2"/>
                </a:solidFill>
              </a:rPr>
              <a:t>B</a:t>
            </a:r>
            <a:r>
              <a:rPr lang="en-US" sz="2400" b="1" dirty="0" smtClean="0">
                <a:solidFill>
                  <a:schemeClr val="tx2"/>
                </a:solidFill>
              </a:rPr>
              <a:t>e </a:t>
            </a:r>
            <a:r>
              <a:rPr lang="en-US" sz="2400" b="1" u="sng" dirty="0" smtClean="0">
                <a:solidFill>
                  <a:schemeClr val="tx2"/>
                </a:solidFill>
              </a:rPr>
              <a:t>A</a:t>
            </a:r>
            <a:r>
              <a:rPr lang="en-US" sz="2400" b="1" dirty="0" smtClean="0">
                <a:solidFill>
                  <a:schemeClr val="tx2"/>
                </a:solidFill>
              </a:rPr>
              <a:t>ble </a:t>
            </a:r>
            <a:r>
              <a:rPr lang="en-US" sz="2400" b="1" u="sng" dirty="0" smtClean="0">
                <a:solidFill>
                  <a:schemeClr val="tx2"/>
                </a:solidFill>
              </a:rPr>
              <a:t>T</a:t>
            </a:r>
            <a:r>
              <a:rPr lang="en-US" sz="2400" b="1" dirty="0" smtClean="0">
                <a:solidFill>
                  <a:schemeClr val="tx2"/>
                </a:solidFill>
              </a:rPr>
              <a:t>o – SWBAT:</a:t>
            </a:r>
            <a:endParaRPr lang="en-US" sz="2400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000" dirty="0" smtClean="0"/>
              <a:t> - Describe the concept of demand elasticity and determine if a good is elastic, inelastic, or unitary elastic.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AGENDA:</a:t>
            </a:r>
            <a:endParaRPr lang="en-US" sz="20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/>
              <a:t>WARM-UP: </a:t>
            </a:r>
            <a:r>
              <a:rPr lang="en-US" sz="2200" dirty="0" smtClean="0"/>
              <a:t>Taxes</a:t>
            </a:r>
            <a:endParaRPr lang="en-US" sz="2200" dirty="0" smtClean="0"/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>
                <a:solidFill>
                  <a:prstClr val="black"/>
                </a:solidFill>
              </a:rPr>
              <a:t>VIDEO CLIP: Episode 16: Elasticity of Demand (9 min)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/>
              <a:t>CONCEPT</a:t>
            </a:r>
            <a:r>
              <a:rPr lang="en-US" sz="2200" dirty="0" smtClean="0"/>
              <a:t>: Elasticity of </a:t>
            </a:r>
            <a:r>
              <a:rPr lang="en-US" sz="2200" dirty="0" smtClean="0"/>
              <a:t>Demand</a:t>
            </a: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>
                <a:solidFill>
                  <a:prstClr val="black"/>
                </a:solidFill>
              </a:rPr>
              <a:t>VIDEO CLIP: Demand: The Economic </a:t>
            </a:r>
            <a:r>
              <a:rPr lang="en-US" sz="2200" dirty="0" smtClean="0">
                <a:solidFill>
                  <a:prstClr val="black"/>
                </a:solidFill>
              </a:rPr>
              <a:t>Lowdown</a:t>
            </a:r>
            <a:r>
              <a:rPr lang="en-US" sz="1900" dirty="0" smtClean="0">
                <a:solidFill>
                  <a:prstClr val="black"/>
                </a:solidFill>
              </a:rPr>
              <a:t> </a:t>
            </a:r>
            <a:r>
              <a:rPr lang="en-US" sz="1900" dirty="0">
                <a:solidFill>
                  <a:prstClr val="black"/>
                </a:solidFill>
              </a:rPr>
              <a:t>(6 min)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/>
              <a:t>INDEPENDENT </a:t>
            </a:r>
            <a:r>
              <a:rPr lang="en-US" sz="2200" dirty="0" smtClean="0"/>
              <a:t>PRACTICE: Workbook Pg. 30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endParaRPr lang="en-US" sz="1600" b="1" dirty="0"/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1900" b="1" dirty="0" smtClean="0"/>
              <a:t>**</a:t>
            </a:r>
            <a:r>
              <a:rPr lang="en-US" sz="1900" b="1" dirty="0" smtClean="0"/>
              <a:t>Chapter 4 – Demand Quiz TUESDAY**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600" b="1" dirty="0" smtClean="0"/>
          </a:p>
          <a:p>
            <a:pPr marL="609600" lvl="0" indent="-609600">
              <a:spcBef>
                <a:spcPct val="0"/>
              </a:spcBef>
              <a:buNone/>
              <a:defRPr/>
            </a:pPr>
            <a:r>
              <a:rPr lang="en-US" sz="2200" b="1" dirty="0" smtClean="0">
                <a:solidFill>
                  <a:srgbClr val="1F497D"/>
                </a:solidFill>
              </a:rPr>
              <a:t>Tax </a:t>
            </a:r>
            <a:r>
              <a:rPr lang="en-US" sz="2200" b="1" dirty="0">
                <a:solidFill>
                  <a:srgbClr val="1F497D"/>
                </a:solidFill>
              </a:rPr>
              <a:t>Day WARM-UP</a:t>
            </a:r>
            <a:r>
              <a:rPr lang="en-US" sz="2200" dirty="0">
                <a:solidFill>
                  <a:srgbClr val="1F497D"/>
                </a:solidFill>
              </a:rPr>
              <a:t>: </a:t>
            </a:r>
            <a:r>
              <a:rPr lang="en-US" sz="1000" dirty="0">
                <a:solidFill>
                  <a:srgbClr val="000000"/>
                </a:solidFill>
              </a:rPr>
              <a:t>(Follow the directions below)</a:t>
            </a:r>
            <a:endParaRPr lang="en-US" sz="2200" dirty="0">
              <a:solidFill>
                <a:prstClr val="black"/>
              </a:solidFill>
            </a:endParaRP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en-US" sz="2200" dirty="0">
                <a:solidFill>
                  <a:prstClr val="black"/>
                </a:solidFill>
              </a:rPr>
              <a:t>***5 minutes***</a:t>
            </a:r>
          </a:p>
          <a:p>
            <a:pPr lvl="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</a:rPr>
              <a:t>Take out your Weekly Time Sheet.</a:t>
            </a:r>
          </a:p>
          <a:p>
            <a:pPr lvl="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Calculate your tax deduction.</a:t>
            </a:r>
            <a:endParaRPr lang="en-US" sz="2000" dirty="0">
              <a:solidFill>
                <a:prstClr val="black"/>
              </a:solidFill>
            </a:endParaRPr>
          </a:p>
          <a:p>
            <a:pPr lvl="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</a:rPr>
              <a:t>Make your weekly deposit in your Account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STEP 1: Gross Pay (Total of Weekly Pay)  X  0.27 (27% tax rate) = Amount of Taxes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STEP 2: Gross Pay (Total of Weekly Pay)  –  Amount of Taxes = Net Pay (Weekly Deposit)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altLang="en-US" sz="4000" b="1"/>
              <a:t>Factors Affecting Elasticity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4953000" cy="914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b="1" u="sng">
                <a:solidFill>
                  <a:srgbClr val="FF0000"/>
                </a:solidFill>
              </a:rPr>
              <a:t>Availability of Substitutes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>
                <a:sym typeface="Wingdings" pitchFamily="2" charset="2"/>
              </a:rPr>
              <a:t> Few choices</a:t>
            </a:r>
            <a:r>
              <a:rPr lang="en-US" altLang="en-US" sz="2400">
                <a:sym typeface="Wingdings" pitchFamily="2" charset="2"/>
              </a:rPr>
              <a:t> </a:t>
            </a:r>
            <a:endParaRPr lang="en-US" altLang="en-US" sz="2400">
              <a:sym typeface="Wingdings 2" pitchFamily="18" charset="2"/>
            </a:endParaRPr>
          </a:p>
        </p:txBody>
      </p:sp>
      <p:pic>
        <p:nvPicPr>
          <p:cNvPr id="26637" name="Picture 13" descr="130801249_8e552b7f47_m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295400"/>
            <a:ext cx="2743200" cy="182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9" name="Picture 15" descr="medic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95800"/>
            <a:ext cx="2057400" cy="201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1" name="Picture 17" descr="m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06900"/>
            <a:ext cx="321627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685800" y="2209800"/>
            <a:ext cx="1958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ym typeface="Wingdings 2" pitchFamily="18" charset="2"/>
              </a:rPr>
              <a:t>  Gasoline</a:t>
            </a: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685800" y="2819400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sym typeface="Wingdings 2" pitchFamily="18" charset="2"/>
              </a:rPr>
              <a:t>  Medical care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685800" y="3575050"/>
            <a:ext cx="3276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>
                <a:sym typeface="Wingdings 2" pitchFamily="18" charset="2"/>
              </a:rPr>
              <a:t>  Salt</a:t>
            </a:r>
            <a:endParaRPr lang="en-US" altLang="en-US" sz="2800"/>
          </a:p>
        </p:txBody>
      </p:sp>
      <p:pic>
        <p:nvPicPr>
          <p:cNvPr id="26646" name="Picture 22" descr="http://matzkecompany.com/images/sa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1847850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  <p:bldP spid="26642" grpId="0" autoUpdateAnimBg="0"/>
      <p:bldP spid="26643" grpId="0" autoUpdateAnimBg="0"/>
      <p:bldP spid="2664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altLang="en-US" sz="4000" b="1"/>
              <a:t>Factors Affecting Elasticity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4495800" cy="2819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b="1" u="sng">
                <a:solidFill>
                  <a:srgbClr val="FF0000"/>
                </a:solidFill>
              </a:rPr>
              <a:t>Relative Importance</a:t>
            </a:r>
          </a:p>
          <a:p>
            <a:pPr>
              <a:buFontTx/>
              <a:buNone/>
            </a:pPr>
            <a:r>
              <a:rPr lang="en-US" altLang="en-US">
                <a:sym typeface="Wingdings" pitchFamily="2" charset="2"/>
              </a:rPr>
              <a:t> Thinking at the margin</a:t>
            </a:r>
          </a:p>
          <a:p>
            <a:pPr>
              <a:buFontTx/>
              <a:buNone/>
            </a:pPr>
            <a:r>
              <a:rPr lang="en-US" altLang="en-US">
                <a:sym typeface="Wingdings" pitchFamily="2" charset="2"/>
              </a:rPr>
              <a:t> Will a price increase change how much you buy?</a:t>
            </a:r>
          </a:p>
        </p:txBody>
      </p:sp>
      <p:pic>
        <p:nvPicPr>
          <p:cNvPr id="28679" name="Picture 7" descr="hollister-mini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1528763"/>
            <a:ext cx="2514600" cy="1900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1" name="Picture 9" descr="abercromb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91000"/>
            <a:ext cx="28384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3" name="Picture 11" descr="2007-01-10T215456Z_01_NOOTR_RTRIDSP_2_TECH-APPLE-IPHONE-D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19399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5" name="Picture 13" descr="razr_ph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67200"/>
            <a:ext cx="2438400" cy="228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altLang="en-US" sz="4000" b="1"/>
              <a:t>Factors Affecting Elasticity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4114800" cy="2743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b="1" u="sng">
                <a:solidFill>
                  <a:srgbClr val="FF0000"/>
                </a:solidFill>
              </a:rPr>
              <a:t>Change Over Time</a:t>
            </a:r>
          </a:p>
          <a:p>
            <a:pPr>
              <a:buFontTx/>
              <a:buNone/>
            </a:pPr>
            <a:r>
              <a:rPr lang="en-US" altLang="en-US">
                <a:sym typeface="Wingdings" pitchFamily="2" charset="2"/>
              </a:rPr>
              <a:t> High Prices will cause people to look for alternatives or efficiency.</a:t>
            </a:r>
          </a:p>
        </p:txBody>
      </p:sp>
      <p:pic>
        <p:nvPicPr>
          <p:cNvPr id="27655" name="Picture 7" descr="75datsunb21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143000"/>
            <a:ext cx="2189163" cy="304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7" name="Picture 9" descr="1975%20Chrysler%20New%20Yor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42672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676400" y="3863975"/>
            <a:ext cx="1978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FF0000"/>
                </a:solidFill>
              </a:rPr>
              <a:t>8-12 MPG</a:t>
            </a:r>
          </a:p>
        </p:txBody>
      </p:sp>
      <p:pic>
        <p:nvPicPr>
          <p:cNvPr id="27660" name="Picture 12" descr="2006_hybri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43400"/>
            <a:ext cx="39782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  <p:bldP spid="2765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/>
              <a:t>Chapter 4:  Demand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124200"/>
            <a:ext cx="8534400" cy="32766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en-US" sz="3600" b="1"/>
              <a:t>Section 1:  Understanding Demand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3600" b="1"/>
              <a:t>Section 2:  Shifts of the Demand Curve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3600" b="1"/>
              <a:t>Section 3:  Elasticity of Demand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 sz="4000" b="1"/>
              <a:t>Section 3:  Elasticity of Demand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3581400" cy="1676400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b="1"/>
              <a:t>How consumers respond to a change in Price.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572000" y="1600200"/>
            <a:ext cx="4267200" cy="12874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 u="sng">
                <a:solidFill>
                  <a:srgbClr val="FF0000"/>
                </a:solidFill>
              </a:rPr>
              <a:t>Elastic</a:t>
            </a:r>
          </a:p>
          <a:p>
            <a:pPr algn="ctr"/>
            <a:r>
              <a:rPr lang="en-US" altLang="en-US"/>
              <a:t>Demand is very responsive to change in price.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572000" y="3429000"/>
            <a:ext cx="4267200" cy="12874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 u="sng">
                <a:solidFill>
                  <a:srgbClr val="800080"/>
                </a:solidFill>
              </a:rPr>
              <a:t>Inelastic</a:t>
            </a:r>
          </a:p>
          <a:p>
            <a:pPr algn="ctr"/>
            <a:r>
              <a:rPr lang="en-US" altLang="en-US"/>
              <a:t>Demand is not very responsive to a change in price.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572000" y="5181600"/>
            <a:ext cx="4283075" cy="12874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 u="sng">
                <a:solidFill>
                  <a:srgbClr val="008000"/>
                </a:solidFill>
              </a:rPr>
              <a:t>Unitary Elastic</a:t>
            </a:r>
          </a:p>
          <a:p>
            <a:pPr algn="ctr"/>
            <a:r>
              <a:rPr lang="en-US" altLang="en-US"/>
              <a:t>A change in price is equal to the change in quantity demanded</a:t>
            </a:r>
          </a:p>
        </p:txBody>
      </p:sp>
      <p:pic>
        <p:nvPicPr>
          <p:cNvPr id="24584" name="Picture 8" descr="cat_sale_sp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33800"/>
            <a:ext cx="26289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nimBg="1" autoUpdateAnimBg="0"/>
      <p:bldP spid="24580" grpId="0" animBg="1" autoUpdateAnimBg="0"/>
      <p:bldP spid="24581" grpId="0" animBg="1" autoUpdateAnimBg="0"/>
      <p:bldP spid="24582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5" descr="fa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Focus Activity 3.1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37382" y="3581400"/>
            <a:ext cx="29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Elasticity =   </a:t>
            </a:r>
            <a:r>
              <a:rPr lang="en-US" sz="2000" u="sng" dirty="0" smtClean="0"/>
              <a:t>% change QD</a:t>
            </a:r>
          </a:p>
          <a:p>
            <a:r>
              <a:rPr lang="en-US" sz="2000" dirty="0" smtClean="0"/>
              <a:t>                      % change P$</a:t>
            </a:r>
          </a:p>
          <a:p>
            <a:endParaRPr lang="en-US" sz="2000" dirty="0" smtClean="0"/>
          </a:p>
          <a:p>
            <a:r>
              <a:rPr lang="en-US" sz="2000" dirty="0" smtClean="0"/>
              <a:t>&gt;1 = Elastic Demand</a:t>
            </a:r>
          </a:p>
          <a:p>
            <a:r>
              <a:rPr lang="en-US" sz="2000" dirty="0" smtClean="0"/>
              <a:t>&lt;1 = Inelastic Demand</a:t>
            </a:r>
          </a:p>
          <a:p>
            <a:r>
              <a:rPr lang="en-US" sz="2000" dirty="0" smtClean="0"/>
              <a:t>=1 = Unit Elastic Demand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3688096"/>
      </p:ext>
    </p:extLst>
  </p:cSld>
  <p:clrMapOvr>
    <a:masterClrMapping/>
  </p:clrMapOvr>
  <p:transition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II. Total Expenditures Test</a:t>
            </a:r>
          </a:p>
        </p:txBody>
      </p:sp>
      <p:pic>
        <p:nvPicPr>
          <p:cNvPr id="634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-7620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85800"/>
            <a:ext cx="46482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634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85800"/>
            <a:ext cx="44958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4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Arial" charset="0"/>
                <a:cs typeface="Arial" charset="0"/>
              </a:rPr>
              <a:t>P$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 X  </a:t>
            </a:r>
            <a:r>
              <a:rPr lang="en-US" altLang="en-US" sz="2800" dirty="0" smtClean="0">
                <a:latin typeface="Arial" charset="0"/>
                <a:cs typeface="Arial" charset="0"/>
              </a:rPr>
              <a:t>QD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</a:t>
            </a:r>
            <a:r>
              <a:rPr lang="en-US" altLang="en-US" sz="2800" dirty="0" smtClean="0">
                <a:latin typeface="Arial" charset="0"/>
                <a:cs typeface="Arial" charset="0"/>
              </a:rPr>
              <a:t>= total expenditures. 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if the price changes and expenditures move in opposite directions on the demand curve, demand is elastic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same direction, demand is inelastic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no change, demand is unit elastic</a:t>
            </a:r>
            <a:endParaRPr lang="en-US" alt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246524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3" descr="c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Section 3-9 </a:t>
            </a:r>
          </a:p>
        </p:txBody>
      </p:sp>
      <p:pic>
        <p:nvPicPr>
          <p:cNvPr id="61444" name="Picture 12" descr="S3_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762875" y="0"/>
            <a:ext cx="13795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4" name="Text Box 34"/>
          <p:cNvSpPr txBox="1">
            <a:spLocks noChangeArrowheads="1"/>
          </p:cNvSpPr>
          <p:nvPr/>
        </p:nvSpPr>
        <p:spPr bwMode="auto">
          <a:xfrm>
            <a:off x="1484313" y="433388"/>
            <a:ext cx="64262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39725" indent="-339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>
                <a:solidFill>
                  <a:srgbClr val="FFCC00"/>
                </a:solidFill>
              </a:rPr>
              <a:t>The Total Expenditures Test </a:t>
            </a:r>
            <a:r>
              <a:rPr lang="en-US" altLang="en-US" sz="1800" b="1">
                <a:solidFill>
                  <a:srgbClr val="FFCC00"/>
                </a:solidFill>
              </a:rPr>
              <a:t>(cont.)</a:t>
            </a:r>
            <a:endParaRPr lang="en-US" altLang="en-US" sz="1800">
              <a:solidFill>
                <a:srgbClr val="E5E000"/>
              </a:solidFill>
            </a:endParaRPr>
          </a:p>
        </p:txBody>
      </p:sp>
      <p:pic>
        <p:nvPicPr>
          <p:cNvPr id="61446" name="Picture 39" descr="58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98500"/>
            <a:ext cx="9218613" cy="615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7" name="Rectangle 1"/>
          <p:cNvSpPr>
            <a:spLocks noChangeArrowheads="1"/>
          </p:cNvSpPr>
          <p:nvPr/>
        </p:nvSpPr>
        <p:spPr bwMode="auto">
          <a:xfrm>
            <a:off x="4572000" y="3886200"/>
            <a:ext cx="4419600" cy="2819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altLang="en-US" sz="2800" i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713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38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143000" y="228600"/>
            <a:ext cx="2590800" cy="617538"/>
          </a:xfrm>
          <a:prstGeom prst="rect">
            <a:avLst/>
          </a:prstGeom>
          <a:solidFill>
            <a:srgbClr val="FFFF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/>
              <a:t>Elastic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715000" y="228600"/>
            <a:ext cx="2590800" cy="617538"/>
          </a:xfrm>
          <a:prstGeom prst="rect">
            <a:avLst/>
          </a:prstGeom>
          <a:solidFill>
            <a:srgbClr val="FFFF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/>
              <a:t>Inelastic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4114800" cy="3810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44" name="Group 44"/>
          <p:cNvGrpSpPr>
            <a:grpSpLocks/>
          </p:cNvGrpSpPr>
          <p:nvPr/>
        </p:nvGrpSpPr>
        <p:grpSpPr bwMode="auto">
          <a:xfrm>
            <a:off x="5257800" y="3200400"/>
            <a:ext cx="1524000" cy="1371600"/>
            <a:chOff x="3408" y="1824"/>
            <a:chExt cx="816" cy="1056"/>
          </a:xfrm>
        </p:grpSpPr>
        <p:sp>
          <p:nvSpPr>
            <p:cNvPr id="25624" name="Line 24"/>
            <p:cNvSpPr>
              <a:spLocks noChangeShapeType="1"/>
            </p:cNvSpPr>
            <p:nvPr/>
          </p:nvSpPr>
          <p:spPr bwMode="auto">
            <a:xfrm flipH="1">
              <a:off x="3408" y="1824"/>
              <a:ext cx="816" cy="1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Line 25"/>
            <p:cNvSpPr>
              <a:spLocks noChangeShapeType="1"/>
            </p:cNvSpPr>
            <p:nvPr/>
          </p:nvSpPr>
          <p:spPr bwMode="auto">
            <a:xfrm flipH="1">
              <a:off x="4176" y="1824"/>
              <a:ext cx="1" cy="105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114800" cy="38115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33" name="Group 33"/>
          <p:cNvGrpSpPr>
            <a:grpSpLocks/>
          </p:cNvGrpSpPr>
          <p:nvPr/>
        </p:nvGrpSpPr>
        <p:grpSpPr bwMode="auto">
          <a:xfrm>
            <a:off x="762000" y="2590800"/>
            <a:ext cx="1752600" cy="1905000"/>
            <a:chOff x="336" y="1584"/>
            <a:chExt cx="1200" cy="1248"/>
          </a:xfrm>
        </p:grpSpPr>
        <p:sp>
          <p:nvSpPr>
            <p:cNvPr id="25615" name="Line 15"/>
            <p:cNvSpPr>
              <a:spLocks noChangeShapeType="1"/>
            </p:cNvSpPr>
            <p:nvPr/>
          </p:nvSpPr>
          <p:spPr bwMode="auto">
            <a:xfrm>
              <a:off x="336" y="1584"/>
              <a:ext cx="12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Line 16"/>
            <p:cNvSpPr>
              <a:spLocks noChangeShapeType="1"/>
            </p:cNvSpPr>
            <p:nvPr/>
          </p:nvSpPr>
          <p:spPr bwMode="auto">
            <a:xfrm flipV="1">
              <a:off x="1488" y="1584"/>
              <a:ext cx="0" cy="124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35" name="Group 35"/>
          <p:cNvGrpSpPr>
            <a:grpSpLocks/>
          </p:cNvGrpSpPr>
          <p:nvPr/>
        </p:nvGrpSpPr>
        <p:grpSpPr bwMode="auto">
          <a:xfrm>
            <a:off x="685800" y="2895600"/>
            <a:ext cx="2971800" cy="1676400"/>
            <a:chOff x="336" y="1824"/>
            <a:chExt cx="1920" cy="1056"/>
          </a:xfrm>
        </p:grpSpPr>
        <p:sp>
          <p:nvSpPr>
            <p:cNvPr id="25620" name="Line 20"/>
            <p:cNvSpPr>
              <a:spLocks noChangeShapeType="1"/>
            </p:cNvSpPr>
            <p:nvPr/>
          </p:nvSpPr>
          <p:spPr bwMode="auto">
            <a:xfrm>
              <a:off x="336" y="1824"/>
              <a:ext cx="1920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Line 21"/>
            <p:cNvSpPr>
              <a:spLocks noChangeShapeType="1"/>
            </p:cNvSpPr>
            <p:nvPr/>
          </p:nvSpPr>
          <p:spPr bwMode="auto">
            <a:xfrm>
              <a:off x="2256" y="1824"/>
              <a:ext cx="0" cy="105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37" name="Group 37"/>
          <p:cNvGrpSpPr>
            <a:grpSpLocks/>
          </p:cNvGrpSpPr>
          <p:nvPr/>
        </p:nvGrpSpPr>
        <p:grpSpPr bwMode="auto">
          <a:xfrm>
            <a:off x="5257800" y="2590800"/>
            <a:ext cx="1219200" cy="1981200"/>
            <a:chOff x="3360" y="1632"/>
            <a:chExt cx="768" cy="1248"/>
          </a:xfrm>
        </p:grpSpPr>
        <p:sp>
          <p:nvSpPr>
            <p:cNvPr id="25622" name="Line 22"/>
            <p:cNvSpPr>
              <a:spLocks noChangeShapeType="1"/>
            </p:cNvSpPr>
            <p:nvPr/>
          </p:nvSpPr>
          <p:spPr bwMode="auto">
            <a:xfrm>
              <a:off x="3360" y="1632"/>
              <a:ext cx="7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Line 23"/>
            <p:cNvSpPr>
              <a:spLocks noChangeShapeType="1"/>
            </p:cNvSpPr>
            <p:nvPr/>
          </p:nvSpPr>
          <p:spPr bwMode="auto">
            <a:xfrm flipH="1">
              <a:off x="4128" y="1632"/>
              <a:ext cx="0" cy="124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457200" y="5105400"/>
            <a:ext cx="36734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 dirty="0"/>
              <a:t>$6 X 5= $30</a:t>
            </a:r>
            <a:endParaRPr lang="en-US" altLang="en-US" sz="1800" b="1" dirty="0"/>
          </a:p>
          <a:p>
            <a:pPr algn="ctr"/>
            <a:r>
              <a:rPr lang="en-US" altLang="en-US" sz="2800" b="1" dirty="0"/>
              <a:t>$5 X 8.5= $42.50</a:t>
            </a:r>
          </a:p>
          <a:p>
            <a:pPr algn="ctr"/>
            <a:endParaRPr lang="en-US" altLang="en-US" sz="2800" b="1" dirty="0"/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4937125" y="5172075"/>
            <a:ext cx="37496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 dirty="0"/>
              <a:t>$6 X 3.5= $21</a:t>
            </a:r>
            <a:endParaRPr lang="en-US" altLang="en-US" sz="1800" b="1" dirty="0"/>
          </a:p>
          <a:p>
            <a:pPr algn="ctr"/>
            <a:r>
              <a:rPr lang="en-US" altLang="en-US" sz="2800" b="1" dirty="0"/>
              <a:t>$4 X 4= $16</a:t>
            </a:r>
          </a:p>
          <a:p>
            <a:pPr algn="ctr"/>
            <a:endParaRPr lang="en-US" altLang="en-US" sz="2800" b="1" dirty="0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1143000" y="2133600"/>
            <a:ext cx="28956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6172200" y="1371600"/>
            <a:ext cx="914400" cy="297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 autoUpdateAnimBg="0"/>
      <p:bldP spid="25608" grpId="0" animBg="1" autoUpdateAnimBg="0"/>
      <p:bldP spid="25626" grpId="0" autoUpdateAnimBg="0"/>
      <p:bldP spid="25627" grpId="0" autoUpdateAnimBg="0"/>
      <p:bldP spid="25609" grpId="0" animBg="1"/>
      <p:bldP spid="256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III. Determinants of Elasticity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i="1" smtClean="0"/>
              <a:t>Three Questions </a:t>
            </a:r>
            <a:r>
              <a:rPr lang="en-US" altLang="en-US" b="1" i="1" smtClean="0">
                <a:solidFill>
                  <a:srgbClr val="FF0000"/>
                </a:solidFill>
              </a:rPr>
              <a:t>that can help determine if a product is Elastic or Inelastic</a:t>
            </a:r>
          </a:p>
          <a:p>
            <a:pPr lvl="1" eaLnBrk="1" hangingPunct="1"/>
            <a:r>
              <a:rPr lang="en-US" altLang="en-US" b="1" i="1" smtClean="0"/>
              <a:t>Can the purchase be delayed? </a:t>
            </a:r>
          </a:p>
          <a:p>
            <a:pPr lvl="1" eaLnBrk="1" hangingPunct="1"/>
            <a:r>
              <a:rPr lang="en-US" altLang="en-US" b="1" i="1" smtClean="0"/>
              <a:t>Are adequate substitutes available?</a:t>
            </a:r>
          </a:p>
          <a:p>
            <a:pPr lvl="1" eaLnBrk="1" hangingPunct="1"/>
            <a:r>
              <a:rPr lang="en-US" altLang="en-US" b="1" i="1" smtClean="0"/>
              <a:t>Does the purchase use a large portion of the income?</a:t>
            </a:r>
          </a:p>
        </p:txBody>
      </p:sp>
    </p:spTree>
    <p:extLst>
      <p:ext uri="{BB962C8B-B14F-4D97-AF65-F5344CB8AC3E}">
        <p14:creationId xmlns:p14="http://schemas.microsoft.com/office/powerpoint/2010/main" val="226002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altLang="en-US" sz="4000" b="1"/>
              <a:t>Factors Affecting Elasticity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8077200" cy="205740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</a:rPr>
              <a:t>Needs (Inelastic) vs. Wants (Elastic)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</a:rPr>
              <a:t>Necessity Versus Luxuries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>
                <a:sym typeface="Wingdings" pitchFamily="2" charset="2"/>
              </a:rPr>
              <a:t>Necessities are always bought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>
                <a:sym typeface="Wingdings" pitchFamily="2" charset="2"/>
              </a:rPr>
              <a:t> Luxuries can be cut back on/delayed</a:t>
            </a:r>
          </a:p>
        </p:txBody>
      </p:sp>
      <p:pic>
        <p:nvPicPr>
          <p:cNvPr id="29703" name="Picture 7" descr="Knudsen%204-Milk%20Image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3657600"/>
            <a:ext cx="2066925" cy="320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794125" y="4367213"/>
            <a:ext cx="1038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/>
              <a:t>VS.</a:t>
            </a:r>
          </a:p>
        </p:txBody>
      </p:sp>
      <p:pic>
        <p:nvPicPr>
          <p:cNvPr id="29706" name="Picture 10" descr="venice-limousine-mercedes-m-cl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0"/>
            <a:ext cx="3429000" cy="275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diamond-earrin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57300"/>
            <a:ext cx="21717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  <p:bldP spid="29704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CC"/>
      </a:accent2>
      <a:accent3>
        <a:srgbClr val="AAAAAA"/>
      </a:accent3>
      <a:accent4>
        <a:srgbClr val="DADADA"/>
      </a:accent4>
      <a:accent5>
        <a:srgbClr val="CAAAAA"/>
      </a:accent5>
      <a:accent6>
        <a:srgbClr val="2D2DB9"/>
      </a:accent6>
      <a:hlink>
        <a:srgbClr val="FFFF99"/>
      </a:hlink>
      <a:folHlink>
        <a:srgbClr val="FFFF99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alt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alt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CC"/>
      </a:accent2>
      <a:accent3>
        <a:srgbClr val="AAAAAA"/>
      </a:accent3>
      <a:accent4>
        <a:srgbClr val="DADADA"/>
      </a:accent4>
      <a:accent5>
        <a:srgbClr val="CAAAAA"/>
      </a:accent5>
      <a:accent6>
        <a:srgbClr val="2D2DB9"/>
      </a:accent6>
      <a:hlink>
        <a:srgbClr val="FFFF99"/>
      </a:hlink>
      <a:folHlink>
        <a:srgbClr val="FFFF99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alt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alt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480</Words>
  <Application>Microsoft Office PowerPoint</Application>
  <PresentationFormat>On-screen Show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Default Design</vt:lpstr>
      <vt:lpstr>Blank Presentation</vt:lpstr>
      <vt:lpstr>1_Blank Presentation</vt:lpstr>
      <vt:lpstr>Office Theme</vt:lpstr>
      <vt:lpstr>12_TP030004031</vt:lpstr>
      <vt:lpstr>Friday October 3, 2014 Mr. Goblirsch – Economics</vt:lpstr>
      <vt:lpstr>Chapter 4:  Demand</vt:lpstr>
      <vt:lpstr>Section 3:  Elasticity of Demand</vt:lpstr>
      <vt:lpstr>Focus Activity 3.1</vt:lpstr>
      <vt:lpstr>II. Total Expenditures Test</vt:lpstr>
      <vt:lpstr>Section 3-9 </vt:lpstr>
      <vt:lpstr>PowerPoint Presentation</vt:lpstr>
      <vt:lpstr>III. Determinants of Elasticity</vt:lpstr>
      <vt:lpstr>Factors Affecting Elasticity</vt:lpstr>
      <vt:lpstr>Factors Affecting Elasticity</vt:lpstr>
      <vt:lpstr>Factors Affecting Elasticity</vt:lpstr>
      <vt:lpstr>Factors Affecting Elasticity</vt:lpstr>
    </vt:vector>
  </TitlesOfParts>
  <Company>Modesto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4:  Demand</dc:title>
  <dc:creator>Clinton Goblirsch</dc:creator>
  <cp:lastModifiedBy>cgoblirsch</cp:lastModifiedBy>
  <cp:revision>29</cp:revision>
  <dcterms:created xsi:type="dcterms:W3CDTF">2007-02-12T22:15:27Z</dcterms:created>
  <dcterms:modified xsi:type="dcterms:W3CDTF">2014-10-03T21:31:59Z</dcterms:modified>
</cp:coreProperties>
</file>