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97" r:id="rId3"/>
  </p:sldMasterIdLst>
  <p:handoutMasterIdLst>
    <p:handoutMasterId r:id="rId13"/>
  </p:handoutMasterIdLst>
  <p:sldIdLst>
    <p:sldId id="288" r:id="rId4"/>
    <p:sldId id="256" r:id="rId5"/>
    <p:sldId id="277" r:id="rId6"/>
    <p:sldId id="287" r:id="rId7"/>
    <p:sldId id="281" r:id="rId8"/>
    <p:sldId id="278" r:id="rId9"/>
    <p:sldId id="280" r:id="rId10"/>
    <p:sldId id="279" r:id="rId11"/>
    <p:sldId id="290" r:id="rId12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9900"/>
    <a:srgbClr val="33CC33"/>
    <a:srgbClr val="FF3300"/>
    <a:srgbClr val="008000"/>
    <a:srgbClr val="990099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98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264170-D132-4B1C-9CAE-6DD5FA5894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12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2765D-F448-4C3B-82A4-A27BCDBDD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53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C6522-1BA9-4C94-80FA-2949A9EF3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83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FEB9C-71EC-42FB-A093-D6D83E075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55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6FD3AC-7CF0-4B43-9416-7C85BD90A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23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A088F2D-23C4-42CA-BEFC-BBDDA95A4723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CBF8462-D93F-4D65-95FC-908A02325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6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029949D-D532-45A1-9B28-27F6DD83853F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DFEBB6A-C3C2-44AB-B317-B5DC54578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59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817141E-22B8-4E37-BB4B-40B9FA579685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BAF4DB-B4F0-4BFF-8F02-EC3092DAF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73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12A0A42-4C8D-4EAD-82D9-4FA42A954CB0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B262C63-FC77-432A-9BE7-B23852475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05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A3E5D3-6D3E-431F-9653-DCC9B96EA441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F4CF9FE-5319-4F1A-81EB-0AAD79EA4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15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AE0D865-34B1-4E70-95E8-7FB093DED4AE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D3CF29-3F65-4BDD-9063-4A6A5CF66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75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FAF7464-095E-4061-8652-954DD4F17E3A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9F0646C-CBD9-479E-B04C-90DF02F5E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0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56C45-E0EE-46B7-9342-F53E69C8F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98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4E7B3B4-1C13-45E4-BBC3-D209920149D1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E126CEC-EF96-4D17-88ED-6ECF8637D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24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66B1D5A-8828-434E-AE17-6A616131294B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82A62B7-DC74-46E7-A001-14EDF0B7E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04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5025B57-4E76-4948-8F34-ADE40950B07F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27B8DD3-31A1-4105-AC4D-9E50B65DC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54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F917FB4-F97D-475F-9F5D-5030A5B494EF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B15290E-1A9C-4CE3-82CA-650974D14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5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56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56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95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099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245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6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44E15-7D3D-4FC7-83AD-6C760DA4F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1173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863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012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162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286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53A46-CB23-4CA8-9762-52BD2B90B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86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D4CF0-8F69-4B72-A145-01194EAFE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92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6AB66-569F-449A-9C2D-3494838247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27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3D526-2429-4A82-AC6E-182789B30C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98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1552D-69E1-4907-B98B-ED4CFA15D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45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9EF82-7854-46A5-AD99-6B810CF74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6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6F9A1C-C907-4381-9606-4CE0E1468A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70A71341-D969-4A57-A940-9BCB31C9DAD7}" type="datetimeFigureOut">
              <a:rPr lang="en-US">
                <a:cs typeface="Arial" charset="0"/>
              </a:rPr>
              <a:pPr>
                <a:defRPr/>
              </a:pPr>
              <a:t>10/6/2014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D104329-6D29-417B-85CE-64C14354B979}" type="slidenum">
              <a:rPr lang="en-US">
                <a:cs typeface="Arial" charset="0"/>
              </a:rPr>
              <a:pPr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1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6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October </a:t>
            </a:r>
            <a:r>
              <a:rPr lang="en-US" altLang="en-US" b="1" dirty="0" smtClean="0">
                <a:solidFill>
                  <a:srgbClr val="FF0000"/>
                </a:solidFill>
              </a:rPr>
              <a:t>6,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Determine if a good is elastic, inelastic, or unit elastic  and explain the factors effecting elasticity.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</a:t>
            </a:r>
            <a:r>
              <a:rPr lang="en-US" sz="2200" dirty="0" smtClean="0"/>
              <a:t>Elasticity Math Practice</a:t>
            </a:r>
            <a:endParaRPr lang="en-US" sz="2200" dirty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READING: Demand Elasticity Summary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REVIEW</a:t>
            </a:r>
            <a:r>
              <a:rPr lang="en-US" sz="2200" dirty="0" smtClean="0"/>
              <a:t>: Determining Demand Elasticity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CONCEPT</a:t>
            </a:r>
            <a:r>
              <a:rPr lang="en-US" sz="2200" dirty="0" smtClean="0"/>
              <a:t>: Factors of Elasticity of Demand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VIDEO CLIP: Demand: The Economic </a:t>
            </a:r>
            <a:r>
              <a:rPr lang="en-US" sz="2200" dirty="0" smtClean="0">
                <a:solidFill>
                  <a:prstClr val="black"/>
                </a:solidFill>
              </a:rPr>
              <a:t>Lowdown</a:t>
            </a:r>
            <a:r>
              <a:rPr lang="en-US" sz="1900" dirty="0" smtClean="0">
                <a:solidFill>
                  <a:prstClr val="black"/>
                </a:solidFill>
              </a:rPr>
              <a:t> </a:t>
            </a:r>
            <a:r>
              <a:rPr lang="en-US" sz="1900" dirty="0">
                <a:solidFill>
                  <a:prstClr val="black"/>
                </a:solidFill>
              </a:rPr>
              <a:t>(6 min)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CLOSURE: Need to Know for Tomorrow’s Quiz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600" b="1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1900" b="1" dirty="0" smtClean="0"/>
              <a:t>***Chapter 4 – Demand Quiz TOMORROW</a:t>
            </a:r>
            <a:r>
              <a:rPr lang="en-US" sz="1900" b="1" dirty="0" smtClean="0"/>
              <a:t>***</a:t>
            </a:r>
            <a:endParaRPr lang="en-US" sz="1900" b="1" dirty="0" smtClean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1900" b="1" dirty="0" smtClean="0"/>
              <a:t>*Workbook Pgs. 28, 29, &amp; 30 DUE TOMORROW*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rgbClr val="1F497D"/>
                </a:solidFill>
              </a:rPr>
              <a:t>Elasticity Math Practice WARM-UP</a:t>
            </a:r>
            <a:r>
              <a:rPr lang="en-US" sz="22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2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Answer the questions below.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Use the formula on P. 92 to calculate the exact elasticity of demand in the following examples.  Then tell in each case, if demand is elastic, inelastic, or unit elastic.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When the price of a deluxe car wash rises from $10 to $11, the number of daily customers falls from 60 to 48.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A dentist with 80 patients cuts his fee for a cleaning from $60 to $54 and attracts two new patients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Chapter 4:  Demand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8534400" cy="32766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1:  Understanding Demand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2:  Shifts of the Demand Curve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3:  Elasticity of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143000" y="228600"/>
            <a:ext cx="2590800" cy="584775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 smtClean="0"/>
              <a:t>__________</a:t>
            </a:r>
            <a:endParaRPr lang="en-US" altLang="en-US" sz="3200" b="1" dirty="0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715000" y="228600"/>
            <a:ext cx="2590800" cy="584775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 smtClean="0"/>
              <a:t>___________</a:t>
            </a:r>
            <a:endParaRPr lang="en-US" altLang="en-US" sz="3200" b="1" dirty="0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43000"/>
            <a:ext cx="4114800" cy="38100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644" name="Group 44"/>
          <p:cNvGrpSpPr>
            <a:grpSpLocks/>
          </p:cNvGrpSpPr>
          <p:nvPr/>
        </p:nvGrpSpPr>
        <p:grpSpPr bwMode="auto">
          <a:xfrm>
            <a:off x="5255744" y="3915569"/>
            <a:ext cx="3448866" cy="656431"/>
            <a:chOff x="3408" y="1824"/>
            <a:chExt cx="769" cy="1056"/>
          </a:xfrm>
        </p:grpSpPr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 flipH="1">
              <a:off x="3408" y="1825"/>
              <a:ext cx="765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 flipH="1">
              <a:off x="4176" y="1824"/>
              <a:ext cx="1" cy="105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4114800" cy="3811588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633" name="Group 33"/>
          <p:cNvGrpSpPr>
            <a:grpSpLocks/>
          </p:cNvGrpSpPr>
          <p:nvPr/>
        </p:nvGrpSpPr>
        <p:grpSpPr bwMode="auto">
          <a:xfrm>
            <a:off x="685800" y="1905000"/>
            <a:ext cx="1426464" cy="2667000"/>
            <a:chOff x="336" y="1584"/>
            <a:chExt cx="1200" cy="1248"/>
          </a:xfrm>
        </p:grpSpPr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>
              <a:off x="336" y="1584"/>
              <a:ext cx="1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 flipV="1">
              <a:off x="1488" y="1584"/>
              <a:ext cx="0" cy="12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35" name="Group 35"/>
          <p:cNvGrpSpPr>
            <a:grpSpLocks/>
          </p:cNvGrpSpPr>
          <p:nvPr/>
        </p:nvGrpSpPr>
        <p:grpSpPr bwMode="auto">
          <a:xfrm>
            <a:off x="685800" y="3568700"/>
            <a:ext cx="3124200" cy="1003300"/>
            <a:chOff x="336" y="1824"/>
            <a:chExt cx="1920" cy="1056"/>
          </a:xfrm>
        </p:grpSpPr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>
              <a:off x="336" y="1824"/>
              <a:ext cx="1920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>
              <a:off x="2256" y="1824"/>
              <a:ext cx="0" cy="105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5292724" y="3259138"/>
            <a:ext cx="1717675" cy="1312862"/>
            <a:chOff x="3360" y="1632"/>
            <a:chExt cx="768" cy="1248"/>
          </a:xfrm>
        </p:grpSpPr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3360" y="1632"/>
              <a:ext cx="76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 flipH="1">
              <a:off x="4128" y="1632"/>
              <a:ext cx="0" cy="12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57200" y="5105400"/>
            <a:ext cx="36734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/>
              <a:t>$__ </a:t>
            </a:r>
            <a:r>
              <a:rPr lang="en-US" altLang="en-US" sz="2800" b="1" dirty="0"/>
              <a:t>X </a:t>
            </a:r>
            <a:r>
              <a:rPr lang="en-US" altLang="en-US" sz="2800" b="1" dirty="0" smtClean="0"/>
              <a:t>__ = $__</a:t>
            </a:r>
            <a:endParaRPr lang="en-US" altLang="en-US" sz="1800" b="1" dirty="0"/>
          </a:p>
          <a:p>
            <a:pPr algn="ctr"/>
            <a:r>
              <a:rPr lang="en-US" altLang="en-US" sz="2800" b="1" dirty="0" smtClean="0"/>
              <a:t>$__ </a:t>
            </a:r>
            <a:r>
              <a:rPr lang="en-US" altLang="en-US" sz="2800" b="1" dirty="0"/>
              <a:t>X </a:t>
            </a:r>
            <a:r>
              <a:rPr lang="en-US" altLang="en-US" sz="2800" b="1" dirty="0" smtClean="0"/>
              <a:t>__ = $__</a:t>
            </a:r>
            <a:endParaRPr lang="en-US" altLang="en-US" sz="2800" b="1" dirty="0"/>
          </a:p>
          <a:p>
            <a:pPr algn="ctr"/>
            <a:endParaRPr lang="en-US" altLang="en-US" sz="2800" b="1" dirty="0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937125" y="5172075"/>
            <a:ext cx="37496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/>
              <a:t>$__ </a:t>
            </a:r>
            <a:r>
              <a:rPr lang="en-US" altLang="en-US" sz="2800" b="1" dirty="0"/>
              <a:t>X </a:t>
            </a:r>
            <a:r>
              <a:rPr lang="en-US" altLang="en-US" sz="2800" b="1" dirty="0" smtClean="0"/>
              <a:t>__ = $__</a:t>
            </a:r>
            <a:endParaRPr lang="en-US" altLang="en-US" sz="1800" b="1" dirty="0"/>
          </a:p>
          <a:p>
            <a:pPr algn="ctr"/>
            <a:r>
              <a:rPr lang="en-US" altLang="en-US" sz="2800" b="1" dirty="0" smtClean="0"/>
              <a:t>$__ </a:t>
            </a:r>
            <a:r>
              <a:rPr lang="en-US" altLang="en-US" sz="2800" b="1" dirty="0"/>
              <a:t>X </a:t>
            </a:r>
            <a:r>
              <a:rPr lang="en-US" altLang="en-US" sz="2800" b="1" dirty="0" smtClean="0"/>
              <a:t>__ = $__</a:t>
            </a:r>
            <a:endParaRPr lang="en-US" altLang="en-US" sz="2800" b="1" dirty="0"/>
          </a:p>
          <a:p>
            <a:pPr algn="ctr"/>
            <a:endParaRPr lang="en-US" altLang="en-US" sz="2800" b="1" dirty="0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428750" y="1295400"/>
            <a:ext cx="2701925" cy="2590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334000" y="2628900"/>
            <a:ext cx="3352800" cy="1257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  <p:bldP spid="25608" grpId="0" animBg="1" autoUpdateAnimBg="0"/>
      <p:bldP spid="25626" grpId="0" autoUpdateAnimBg="0"/>
      <p:bldP spid="25627" grpId="0" autoUpdateAnimBg="0"/>
      <p:bldP spid="25609" grpId="0" animBg="1"/>
      <p:bldP spid="256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Determinants of Elasticity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/>
              <a:t>Three Questions </a:t>
            </a:r>
            <a:r>
              <a:rPr lang="en-US" altLang="en-US" b="1" i="1" smtClean="0">
                <a:solidFill>
                  <a:srgbClr val="FF0000"/>
                </a:solidFill>
              </a:rPr>
              <a:t>that can help determine if a product is Elastic or Inelastic</a:t>
            </a:r>
          </a:p>
          <a:p>
            <a:pPr lvl="1" eaLnBrk="1" hangingPunct="1"/>
            <a:r>
              <a:rPr lang="en-US" altLang="en-US" b="1" i="1" smtClean="0"/>
              <a:t>Can the purchase be delayed? </a:t>
            </a:r>
          </a:p>
          <a:p>
            <a:pPr lvl="1" eaLnBrk="1" hangingPunct="1"/>
            <a:r>
              <a:rPr lang="en-US" altLang="en-US" b="1" i="1" smtClean="0"/>
              <a:t>Are adequate substitutes available?</a:t>
            </a:r>
          </a:p>
          <a:p>
            <a:pPr lvl="1" eaLnBrk="1" hangingPunct="1"/>
            <a:r>
              <a:rPr lang="en-US" altLang="en-US" b="1" i="1" smtClean="0"/>
              <a:t>Does the purchase use a large portion of the income?</a:t>
            </a:r>
          </a:p>
        </p:txBody>
      </p:sp>
    </p:spTree>
    <p:extLst>
      <p:ext uri="{BB962C8B-B14F-4D97-AF65-F5344CB8AC3E}">
        <p14:creationId xmlns:p14="http://schemas.microsoft.com/office/powerpoint/2010/main" val="22600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altLang="en-US" sz="4000" b="1"/>
              <a:t>Factors Affecting Elasticity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8077200" cy="20574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</a:rPr>
              <a:t>Needs (Inelastic) vs. Wants (Elastic)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</a:rPr>
              <a:t>Necessity Versus Luxuries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>
                <a:sym typeface="Wingdings" pitchFamily="2" charset="2"/>
              </a:rPr>
              <a:t>Necessities are always bought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>
                <a:sym typeface="Wingdings" pitchFamily="2" charset="2"/>
              </a:rPr>
              <a:t> Luxuries can be cut back on/delayed</a:t>
            </a:r>
          </a:p>
        </p:txBody>
      </p:sp>
      <p:pic>
        <p:nvPicPr>
          <p:cNvPr id="29703" name="Picture 7" descr="Knudsen%204-Milk%20Image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3657600"/>
            <a:ext cx="2066925" cy="320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794125" y="4367213"/>
            <a:ext cx="1038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/>
              <a:t>VS.</a:t>
            </a:r>
          </a:p>
        </p:txBody>
      </p:sp>
      <p:pic>
        <p:nvPicPr>
          <p:cNvPr id="29706" name="Picture 10" descr="venice-limousine-mercedes-m-c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0"/>
            <a:ext cx="3429000" cy="275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8" name="Picture 12" descr="diamond-earring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57300"/>
            <a:ext cx="21717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4000" b="1"/>
              <a:t>Factors Affecting Elasticity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953000" cy="91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rgbClr val="FF0000"/>
                </a:solidFill>
              </a:rPr>
              <a:t>Availability of Substitutes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ym typeface="Wingdings" pitchFamily="2" charset="2"/>
              </a:rPr>
              <a:t> Few choices</a:t>
            </a:r>
            <a:r>
              <a:rPr lang="en-US" altLang="en-US" sz="2400">
                <a:sym typeface="Wingdings" pitchFamily="2" charset="2"/>
              </a:rPr>
              <a:t> </a:t>
            </a:r>
            <a:endParaRPr lang="en-US" altLang="en-US" sz="2400">
              <a:sym typeface="Wingdings 2" pitchFamily="18" charset="2"/>
            </a:endParaRPr>
          </a:p>
        </p:txBody>
      </p:sp>
      <p:pic>
        <p:nvPicPr>
          <p:cNvPr id="26637" name="Picture 13" descr="130801249_8e552b7f47_m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295400"/>
            <a:ext cx="2743200" cy="182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9" name="Picture 15" descr="medi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95800"/>
            <a:ext cx="2057400" cy="201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41" name="Picture 17" descr="mr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06900"/>
            <a:ext cx="321627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85800" y="2209800"/>
            <a:ext cx="1958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ym typeface="Wingdings 2" pitchFamily="18" charset="2"/>
              </a:rPr>
              <a:t>  Gasoline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685800" y="28194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ym typeface="Wingdings 2" pitchFamily="18" charset="2"/>
              </a:rPr>
              <a:t>  Medical care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685800" y="3575050"/>
            <a:ext cx="3276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ym typeface="Wingdings 2" pitchFamily="18" charset="2"/>
              </a:rPr>
              <a:t>  Salt</a:t>
            </a:r>
            <a:endParaRPr lang="en-US" altLang="en-US" sz="2800"/>
          </a:p>
        </p:txBody>
      </p:sp>
      <p:pic>
        <p:nvPicPr>
          <p:cNvPr id="26646" name="Picture 22" descr="http://matzkecompany.com/images/sal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57400"/>
            <a:ext cx="1847850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42" grpId="0" autoUpdateAnimBg="0"/>
      <p:bldP spid="26643" grpId="0" autoUpdateAnimBg="0"/>
      <p:bldP spid="2664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4000" b="1"/>
              <a:t>Factors Affecting Elasticity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495800" cy="2819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u="sng">
                <a:solidFill>
                  <a:srgbClr val="FF0000"/>
                </a:solidFill>
              </a:rPr>
              <a:t>Relative Importance</a:t>
            </a:r>
          </a:p>
          <a:p>
            <a:pPr>
              <a:buFontTx/>
              <a:buNone/>
            </a:pPr>
            <a:r>
              <a:rPr lang="en-US" altLang="en-US">
                <a:sym typeface="Wingdings" pitchFamily="2" charset="2"/>
              </a:rPr>
              <a:t> Thinking at the margin</a:t>
            </a:r>
          </a:p>
          <a:p>
            <a:pPr>
              <a:buFontTx/>
              <a:buNone/>
            </a:pPr>
            <a:r>
              <a:rPr lang="en-US" altLang="en-US">
                <a:sym typeface="Wingdings" pitchFamily="2" charset="2"/>
              </a:rPr>
              <a:t> Will a price increase change how much you buy?</a:t>
            </a:r>
          </a:p>
        </p:txBody>
      </p:sp>
      <p:pic>
        <p:nvPicPr>
          <p:cNvPr id="28679" name="Picture 7" descr="hollister-mini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528763"/>
            <a:ext cx="2514600" cy="1900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81" name="Picture 9" descr="abercromb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91000"/>
            <a:ext cx="2838450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3" name="Picture 11" descr="2007-01-10T215456Z_01_NOOTR_RTRIDSP_2_TECH-APPLE-IPHONE-D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67200"/>
            <a:ext cx="193992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5" name="Picture 13" descr="razr_pho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267200"/>
            <a:ext cx="2438400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altLang="en-US" sz="4000" b="1"/>
              <a:t>Factors Affecting Elasticity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4114800" cy="2743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u="sng">
                <a:solidFill>
                  <a:srgbClr val="FF0000"/>
                </a:solidFill>
              </a:rPr>
              <a:t>Change Over Time</a:t>
            </a:r>
          </a:p>
          <a:p>
            <a:pPr>
              <a:buFontTx/>
              <a:buNone/>
            </a:pPr>
            <a:r>
              <a:rPr lang="en-US" altLang="en-US">
                <a:sym typeface="Wingdings" pitchFamily="2" charset="2"/>
              </a:rPr>
              <a:t> High Prices will cause people to look for alternatives or efficiency.</a:t>
            </a:r>
          </a:p>
        </p:txBody>
      </p:sp>
      <p:pic>
        <p:nvPicPr>
          <p:cNvPr id="27655" name="Picture 7" descr="75datsunb21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143000"/>
            <a:ext cx="2189163" cy="304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7" name="Picture 9" descr="1975%20Chrysler%20New%20Yor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42672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3863975"/>
            <a:ext cx="1978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FF0000"/>
                </a:solidFill>
              </a:rPr>
              <a:t>8-12 MPG</a:t>
            </a:r>
          </a:p>
        </p:txBody>
      </p:sp>
      <p:pic>
        <p:nvPicPr>
          <p:cNvPr id="27660" name="Picture 12" descr="2006_hybri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39782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6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NEED TO KNOW FOR TOMORROW’S QUIZ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572000" cy="5562600"/>
          </a:xfrm>
        </p:spPr>
        <p:txBody>
          <a:bodyPr/>
          <a:lstStyle/>
          <a:p>
            <a:r>
              <a:rPr lang="en-US" dirty="0" smtClean="0"/>
              <a:t>Substitution &amp; Income effect</a:t>
            </a:r>
          </a:p>
          <a:p>
            <a:r>
              <a:rPr lang="en-US" dirty="0" smtClean="0"/>
              <a:t>Individual vs. market demand schedule</a:t>
            </a:r>
          </a:p>
          <a:p>
            <a:r>
              <a:rPr lang="en-US" dirty="0" smtClean="0"/>
              <a:t>Complementary &amp; substitute goods</a:t>
            </a:r>
          </a:p>
          <a:p>
            <a:r>
              <a:rPr lang="en-US" dirty="0" smtClean="0"/>
              <a:t>Elasticity</a:t>
            </a:r>
          </a:p>
          <a:p>
            <a:r>
              <a:rPr lang="en-US" dirty="0" smtClean="0"/>
              <a:t>Elastic vs. Inelastic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572000" cy="5562600"/>
          </a:xfrm>
        </p:spPr>
        <p:txBody>
          <a:bodyPr/>
          <a:lstStyle/>
          <a:p>
            <a:r>
              <a:rPr lang="en-US" dirty="0" smtClean="0"/>
              <a:t>Definition of demand</a:t>
            </a:r>
          </a:p>
          <a:p>
            <a:r>
              <a:rPr lang="en-US" dirty="0" smtClean="0"/>
              <a:t>Law of Demand</a:t>
            </a:r>
          </a:p>
          <a:p>
            <a:r>
              <a:rPr lang="en-US" dirty="0" smtClean="0"/>
              <a:t>Factors that influence demand</a:t>
            </a:r>
          </a:p>
          <a:p>
            <a:r>
              <a:rPr lang="en-US" dirty="0" smtClean="0"/>
              <a:t>Changes in quantity demanded</a:t>
            </a:r>
          </a:p>
          <a:p>
            <a:r>
              <a:rPr lang="en-US" dirty="0" smtClean="0"/>
              <a:t>Changes in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070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419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Office Theme</vt:lpstr>
      <vt:lpstr>12_TP030004031</vt:lpstr>
      <vt:lpstr>Monday October 6, 2014 Mr. Goblirsch – Economics</vt:lpstr>
      <vt:lpstr>Chapter 4:  Demand</vt:lpstr>
      <vt:lpstr>PowerPoint Presentation</vt:lpstr>
      <vt:lpstr>Determinants of Elasticity</vt:lpstr>
      <vt:lpstr>Factors Affecting Elasticity</vt:lpstr>
      <vt:lpstr>Factors Affecting Elasticity</vt:lpstr>
      <vt:lpstr>Factors Affecting Elasticity</vt:lpstr>
      <vt:lpstr>Factors Affecting Elasticity</vt:lpstr>
      <vt:lpstr>NEED TO KNOW FOR TOMORROW’S QUIZ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 Demand</dc:title>
  <dc:creator>Clinton Goblirsch</dc:creator>
  <cp:lastModifiedBy>cgoblirsch</cp:lastModifiedBy>
  <cp:revision>34</cp:revision>
  <dcterms:created xsi:type="dcterms:W3CDTF">2007-02-12T22:15:27Z</dcterms:created>
  <dcterms:modified xsi:type="dcterms:W3CDTF">2014-10-06T15:34:27Z</dcterms:modified>
</cp:coreProperties>
</file>