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7" r:id="rId2"/>
  </p:sldMasterIdLst>
  <p:handoutMasterIdLst>
    <p:handoutMasterId r:id="rId6"/>
  </p:handoutMasterIdLst>
  <p:sldIdLst>
    <p:sldId id="288" r:id="rId3"/>
    <p:sldId id="290" r:id="rId4"/>
    <p:sldId id="277" r:id="rId5"/>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9900"/>
    <a:srgbClr val="33CC33"/>
    <a:srgbClr val="FF3300"/>
    <a:srgbClr val="008000"/>
    <a:srgbClr val="990099"/>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98" autoAdjust="0"/>
  </p:normalViewPr>
  <p:slideViewPr>
    <p:cSldViewPr>
      <p:cViewPr varScale="1">
        <p:scale>
          <a:sx n="103" d="100"/>
          <a:sy n="103" d="100"/>
        </p:scale>
        <p:origin x="-2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1747" name="Rectangle 3"/>
          <p:cNvSpPr>
            <a:spLocks noGrp="1" noChangeArrowheads="1"/>
          </p:cNvSpPr>
          <p:nvPr>
            <p:ph type="dt" sz="quarter" idx="1"/>
          </p:nvPr>
        </p:nvSpPr>
        <p:spPr bwMode="auto">
          <a:xfrm>
            <a:off x="3886200" y="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1748" name="Rectangle 4"/>
          <p:cNvSpPr>
            <a:spLocks noGrp="1" noChangeArrowheads="1"/>
          </p:cNvSpPr>
          <p:nvPr>
            <p:ph type="ftr" sz="quarter" idx="2"/>
          </p:nvPr>
        </p:nvSpPr>
        <p:spPr bwMode="auto">
          <a:xfrm>
            <a:off x="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1749" name="Rectangle 5"/>
          <p:cNvSpPr>
            <a:spLocks noGrp="1" noChangeArrowheads="1"/>
          </p:cNvSpPr>
          <p:nvPr>
            <p:ph type="sldNum" sz="quarter" idx="3"/>
          </p:nvPr>
        </p:nvSpPr>
        <p:spPr bwMode="auto">
          <a:xfrm>
            <a:off x="3886200" y="8661400"/>
            <a:ext cx="29718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D264170-D132-4B1C-9CAE-6DD5FA5894E8}" type="slidenum">
              <a:rPr lang="en-US" altLang="en-US"/>
              <a:pPr/>
              <a:t>‹#›</a:t>
            </a:fld>
            <a:endParaRPr lang="en-US" altLang="en-US"/>
          </a:p>
        </p:txBody>
      </p:sp>
    </p:spTree>
    <p:extLst>
      <p:ext uri="{BB962C8B-B14F-4D97-AF65-F5344CB8AC3E}">
        <p14:creationId xmlns:p14="http://schemas.microsoft.com/office/powerpoint/2010/main" val="2230129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442765D-F448-4C3B-82A4-A27BCDBDDBDC}" type="slidenum">
              <a:rPr lang="en-US" altLang="en-US"/>
              <a:pPr/>
              <a:t>‹#›</a:t>
            </a:fld>
            <a:endParaRPr lang="en-US" altLang="en-US"/>
          </a:p>
        </p:txBody>
      </p:sp>
    </p:spTree>
    <p:extLst>
      <p:ext uri="{BB962C8B-B14F-4D97-AF65-F5344CB8AC3E}">
        <p14:creationId xmlns:p14="http://schemas.microsoft.com/office/powerpoint/2010/main" val="3020532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55C6522-1BA9-4C94-80FA-2949A9EF3ABC}" type="slidenum">
              <a:rPr lang="en-US" altLang="en-US"/>
              <a:pPr/>
              <a:t>‹#›</a:t>
            </a:fld>
            <a:endParaRPr lang="en-US" altLang="en-US"/>
          </a:p>
        </p:txBody>
      </p:sp>
    </p:spTree>
    <p:extLst>
      <p:ext uri="{BB962C8B-B14F-4D97-AF65-F5344CB8AC3E}">
        <p14:creationId xmlns:p14="http://schemas.microsoft.com/office/powerpoint/2010/main" val="18768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5FEB9C-71EC-42FB-A093-D6D83E07570C}" type="slidenum">
              <a:rPr lang="en-US" altLang="en-US"/>
              <a:pPr/>
              <a:t>‹#›</a:t>
            </a:fld>
            <a:endParaRPr lang="en-US" altLang="en-US"/>
          </a:p>
        </p:txBody>
      </p:sp>
    </p:spTree>
    <p:extLst>
      <p:ext uri="{BB962C8B-B14F-4D97-AF65-F5344CB8AC3E}">
        <p14:creationId xmlns:p14="http://schemas.microsoft.com/office/powerpoint/2010/main" val="1923558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56FD3AC-7CF0-4B43-9416-7C85BD90A54A}" type="slidenum">
              <a:rPr lang="en-US" altLang="en-US"/>
              <a:pPr/>
              <a:t>‹#›</a:t>
            </a:fld>
            <a:endParaRPr lang="en-US" altLang="en-US"/>
          </a:p>
        </p:txBody>
      </p:sp>
    </p:spTree>
    <p:extLst>
      <p:ext uri="{BB962C8B-B14F-4D97-AF65-F5344CB8AC3E}">
        <p14:creationId xmlns:p14="http://schemas.microsoft.com/office/powerpoint/2010/main" val="366423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10/7/2014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3853856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10/7/2014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3797395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10/7/2014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1319995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10/7/2014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1412709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10/7/2014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37464245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10/7/2014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3224268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10/7/2014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342658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F56C45-E0EE-46B7-9342-F53E69C8F54C}" type="slidenum">
              <a:rPr lang="en-US" altLang="en-US"/>
              <a:pPr/>
              <a:t>‹#›</a:t>
            </a:fld>
            <a:endParaRPr lang="en-US" altLang="en-US"/>
          </a:p>
        </p:txBody>
      </p:sp>
    </p:spTree>
    <p:extLst>
      <p:ext uri="{BB962C8B-B14F-4D97-AF65-F5344CB8AC3E}">
        <p14:creationId xmlns:p14="http://schemas.microsoft.com/office/powerpoint/2010/main" val="314398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10/7/2014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3951001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10/7/2014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29663162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10/7/2014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10921286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10/7/2014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30807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644E15-7D3D-4FC7-83AD-6C760DA4FA5F}" type="slidenum">
              <a:rPr lang="en-US" altLang="en-US"/>
              <a:pPr/>
              <a:t>‹#›</a:t>
            </a:fld>
            <a:endParaRPr lang="en-US" altLang="en-US"/>
          </a:p>
        </p:txBody>
      </p:sp>
    </p:spTree>
    <p:extLst>
      <p:ext uri="{BB962C8B-B14F-4D97-AF65-F5344CB8AC3E}">
        <p14:creationId xmlns:p14="http://schemas.microsoft.com/office/powerpoint/2010/main" val="101011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9553A46-CB23-4CA8-9762-52BD2B90B5A3}" type="slidenum">
              <a:rPr lang="en-US" altLang="en-US"/>
              <a:pPr/>
              <a:t>‹#›</a:t>
            </a:fld>
            <a:endParaRPr lang="en-US" altLang="en-US"/>
          </a:p>
        </p:txBody>
      </p:sp>
    </p:spTree>
    <p:extLst>
      <p:ext uri="{BB962C8B-B14F-4D97-AF65-F5344CB8AC3E}">
        <p14:creationId xmlns:p14="http://schemas.microsoft.com/office/powerpoint/2010/main" val="65486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81D4CF0-8F69-4B72-A145-01194EAFEF65}" type="slidenum">
              <a:rPr lang="en-US" altLang="en-US"/>
              <a:pPr/>
              <a:t>‹#›</a:t>
            </a:fld>
            <a:endParaRPr lang="en-US" altLang="en-US"/>
          </a:p>
        </p:txBody>
      </p:sp>
    </p:spTree>
    <p:extLst>
      <p:ext uri="{BB962C8B-B14F-4D97-AF65-F5344CB8AC3E}">
        <p14:creationId xmlns:p14="http://schemas.microsoft.com/office/powerpoint/2010/main" val="355792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2B6AB66-569F-449A-9C2D-349483824753}" type="slidenum">
              <a:rPr lang="en-US" altLang="en-US"/>
              <a:pPr/>
              <a:t>‹#›</a:t>
            </a:fld>
            <a:endParaRPr lang="en-US" altLang="en-US"/>
          </a:p>
        </p:txBody>
      </p:sp>
    </p:spTree>
    <p:extLst>
      <p:ext uri="{BB962C8B-B14F-4D97-AF65-F5344CB8AC3E}">
        <p14:creationId xmlns:p14="http://schemas.microsoft.com/office/powerpoint/2010/main" val="66927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5B3D526-2429-4A82-AC6E-182789B30C47}" type="slidenum">
              <a:rPr lang="en-US" altLang="en-US"/>
              <a:pPr/>
              <a:t>‹#›</a:t>
            </a:fld>
            <a:endParaRPr lang="en-US" altLang="en-US"/>
          </a:p>
        </p:txBody>
      </p:sp>
    </p:spTree>
    <p:extLst>
      <p:ext uri="{BB962C8B-B14F-4D97-AF65-F5344CB8AC3E}">
        <p14:creationId xmlns:p14="http://schemas.microsoft.com/office/powerpoint/2010/main" val="343498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071552D-69E1-4907-B98B-ED4CFA15D6E8}" type="slidenum">
              <a:rPr lang="en-US" altLang="en-US"/>
              <a:pPr/>
              <a:t>‹#›</a:t>
            </a:fld>
            <a:endParaRPr lang="en-US" altLang="en-US"/>
          </a:p>
        </p:txBody>
      </p:sp>
    </p:spTree>
    <p:extLst>
      <p:ext uri="{BB962C8B-B14F-4D97-AF65-F5344CB8AC3E}">
        <p14:creationId xmlns:p14="http://schemas.microsoft.com/office/powerpoint/2010/main" val="196745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B49EF82-7854-46A5-AD99-6B810CF74C2C}" type="slidenum">
              <a:rPr lang="en-US" altLang="en-US"/>
              <a:pPr/>
              <a:t>‹#›</a:t>
            </a:fld>
            <a:endParaRPr lang="en-US" altLang="en-US"/>
          </a:p>
        </p:txBody>
      </p:sp>
    </p:spTree>
    <p:extLst>
      <p:ext uri="{BB962C8B-B14F-4D97-AF65-F5344CB8AC3E}">
        <p14:creationId xmlns:p14="http://schemas.microsoft.com/office/powerpoint/2010/main" val="101166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26F9A1C-C907-4381-9606-4CE0E1468A8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10/7/2014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173186234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Tues</a:t>
            </a:r>
            <a:r>
              <a:rPr lang="en-US" altLang="en-US" b="1" dirty="0" smtClean="0">
                <a:solidFill>
                  <a:srgbClr val="FF0000"/>
                </a:solidFill>
              </a:rPr>
              <a:t>day </a:t>
            </a:r>
            <a:r>
              <a:rPr lang="en-US" altLang="en-US" b="1" dirty="0" smtClean="0">
                <a:solidFill>
                  <a:srgbClr val="FF0000"/>
                </a:solidFill>
              </a:rPr>
              <a:t>October </a:t>
            </a:r>
            <a:r>
              <a:rPr lang="en-US" altLang="en-US" b="1" dirty="0" smtClean="0">
                <a:solidFill>
                  <a:srgbClr val="FF0000"/>
                </a:solidFill>
              </a:rPr>
              <a:t>7, </a:t>
            </a:r>
            <a:r>
              <a:rPr lang="en-US" altLang="en-US" b="1" dirty="0" smtClean="0">
                <a:solidFill>
                  <a:srgbClr val="FF0000"/>
                </a:solidFill>
              </a:rPr>
              <a:t>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400" b="1" dirty="0" smtClean="0">
                <a:solidFill>
                  <a:schemeClr val="tx2"/>
                </a:solidFill>
              </a:rPr>
              <a:t>OBJECTIVE – </a:t>
            </a:r>
            <a:r>
              <a:rPr lang="en-US" sz="2400" b="1" u="sng" dirty="0" smtClean="0">
                <a:solidFill>
                  <a:schemeClr val="tx2"/>
                </a:solidFill>
              </a:rPr>
              <a:t>S</a:t>
            </a:r>
            <a:r>
              <a:rPr lang="en-US" sz="2400" b="1" dirty="0" smtClean="0">
                <a:solidFill>
                  <a:schemeClr val="tx2"/>
                </a:solidFill>
              </a:rPr>
              <a:t>tudents </a:t>
            </a:r>
            <a:r>
              <a:rPr lang="en-US" sz="2400" b="1" u="sng" dirty="0" smtClean="0">
                <a:solidFill>
                  <a:schemeClr val="tx2"/>
                </a:solidFill>
              </a:rPr>
              <a:t>W</a:t>
            </a:r>
            <a:r>
              <a:rPr lang="en-US" sz="2400" b="1" dirty="0" smtClean="0">
                <a:solidFill>
                  <a:schemeClr val="tx2"/>
                </a:solidFill>
              </a:rPr>
              <a:t>ill </a:t>
            </a:r>
            <a:r>
              <a:rPr lang="en-US" sz="2400" b="1" u="sng" dirty="0" smtClean="0">
                <a:solidFill>
                  <a:schemeClr val="tx2"/>
                </a:solidFill>
              </a:rPr>
              <a:t>B</a:t>
            </a:r>
            <a:r>
              <a:rPr lang="en-US" sz="2400" b="1" dirty="0" smtClean="0">
                <a:solidFill>
                  <a:schemeClr val="tx2"/>
                </a:solidFill>
              </a:rPr>
              <a:t>e </a:t>
            </a:r>
            <a:r>
              <a:rPr lang="en-US" sz="2400" b="1" u="sng" dirty="0" smtClean="0">
                <a:solidFill>
                  <a:schemeClr val="tx2"/>
                </a:solidFill>
              </a:rPr>
              <a:t>A</a:t>
            </a:r>
            <a:r>
              <a:rPr lang="en-US" sz="2400" b="1" dirty="0" smtClean="0">
                <a:solidFill>
                  <a:schemeClr val="tx2"/>
                </a:solidFill>
              </a:rPr>
              <a:t>ble </a:t>
            </a:r>
            <a:r>
              <a:rPr lang="en-US" sz="2400" b="1" u="sng" dirty="0" smtClean="0">
                <a:solidFill>
                  <a:schemeClr val="tx2"/>
                </a:solidFill>
              </a:rPr>
              <a:t>T</a:t>
            </a:r>
            <a:r>
              <a:rPr lang="en-US" sz="2400" b="1" dirty="0" smtClean="0">
                <a:solidFill>
                  <a:schemeClr val="tx2"/>
                </a:solidFill>
              </a:rPr>
              <a:t>o – SWBAT:</a:t>
            </a:r>
            <a:endParaRPr lang="en-US" sz="2400" dirty="0"/>
          </a:p>
          <a:p>
            <a:pPr marL="609600" indent="-609600">
              <a:spcBef>
                <a:spcPct val="0"/>
              </a:spcBef>
              <a:buFontTx/>
              <a:buNone/>
              <a:defRPr/>
            </a:pPr>
            <a:r>
              <a:rPr lang="en-US" sz="2000" dirty="0" smtClean="0"/>
              <a:t> - </a:t>
            </a:r>
            <a:r>
              <a:rPr lang="en-US" sz="2000" dirty="0" smtClean="0"/>
              <a:t>Explain the concept of demand, law of demand, changes in demand, and elasticity of demand</a:t>
            </a:r>
            <a:r>
              <a:rPr lang="en-US" sz="2000" dirty="0" smtClean="0"/>
              <a:t>.</a:t>
            </a:r>
            <a:endParaRPr lang="en-US" sz="2000" dirty="0" smtClean="0"/>
          </a:p>
          <a:p>
            <a:pPr marL="0" indent="0">
              <a:spcBef>
                <a:spcPct val="0"/>
              </a:spcBef>
              <a:buNone/>
              <a:defRPr/>
            </a:pPr>
            <a:endParaRPr lang="en-US" sz="1000" b="1" dirty="0" smtClean="0">
              <a:solidFill>
                <a:srgbClr val="FF0000"/>
              </a:solidFill>
            </a:endParaRPr>
          </a:p>
          <a:p>
            <a:pPr marL="609600" indent="-609600">
              <a:spcBef>
                <a:spcPct val="0"/>
              </a:spcBef>
              <a:buFontTx/>
              <a:buNone/>
              <a:defRPr/>
            </a:pPr>
            <a:r>
              <a:rPr lang="en-US" sz="2400" b="1" dirty="0" smtClean="0">
                <a:solidFill>
                  <a:srgbClr val="FF0000"/>
                </a:solidFill>
              </a:rPr>
              <a:t>AGENDA:</a:t>
            </a:r>
            <a:endParaRPr lang="en-US" sz="2000" dirty="0" smtClean="0"/>
          </a:p>
          <a:p>
            <a:pPr marL="609600" indent="-609600">
              <a:spcBef>
                <a:spcPct val="0"/>
              </a:spcBef>
              <a:buFontTx/>
              <a:buAutoNum type="arabicParenR"/>
              <a:defRPr/>
            </a:pPr>
            <a:r>
              <a:rPr lang="en-US" sz="2200" dirty="0" smtClean="0"/>
              <a:t>WARM-UP: </a:t>
            </a:r>
            <a:r>
              <a:rPr lang="en-US" sz="2200" dirty="0" smtClean="0"/>
              <a:t>Business Owner Problem Solving</a:t>
            </a:r>
            <a:endParaRPr lang="en-US" sz="2200" dirty="0" smtClean="0"/>
          </a:p>
          <a:p>
            <a:pPr marL="609600" lvl="0" indent="-609600">
              <a:spcBef>
                <a:spcPct val="0"/>
              </a:spcBef>
              <a:buFontTx/>
              <a:buAutoNum type="arabicParenR"/>
              <a:defRPr/>
            </a:pPr>
            <a:r>
              <a:rPr lang="en-US" sz="2200" dirty="0" smtClean="0">
                <a:solidFill>
                  <a:prstClr val="black"/>
                </a:solidFill>
              </a:rPr>
              <a:t>ASSESSMENT: Chapter 4 Quiz - Demand</a:t>
            </a:r>
            <a:endParaRPr lang="en-US" sz="1900" dirty="0">
              <a:solidFill>
                <a:prstClr val="black"/>
              </a:solidFill>
            </a:endParaRPr>
          </a:p>
          <a:p>
            <a:pPr marL="609600" indent="-609600">
              <a:spcBef>
                <a:spcPct val="0"/>
              </a:spcBef>
              <a:buFontTx/>
              <a:buAutoNum type="arabicParenR"/>
              <a:defRPr/>
            </a:pPr>
            <a:r>
              <a:rPr lang="en-US" sz="2200" dirty="0" smtClean="0"/>
              <a:t>CLOSE READING: Fine Dining vs. Fast Food Article</a:t>
            </a:r>
            <a:endParaRPr lang="en-US" sz="2200" dirty="0" smtClean="0"/>
          </a:p>
          <a:p>
            <a:pPr marL="609600" indent="-609600">
              <a:spcBef>
                <a:spcPct val="0"/>
              </a:spcBef>
              <a:buFontTx/>
              <a:buAutoNum type="arabicParenR"/>
              <a:defRPr/>
            </a:pPr>
            <a:endParaRPr lang="en-US" sz="1000" b="1" dirty="0"/>
          </a:p>
          <a:p>
            <a:pPr marL="0" indent="0">
              <a:spcBef>
                <a:spcPct val="0"/>
              </a:spcBef>
              <a:buNone/>
              <a:defRPr/>
            </a:pPr>
            <a:r>
              <a:rPr lang="en-US" sz="1900" b="1" dirty="0" smtClean="0"/>
              <a:t>***Chapter 4 – Demand Quiz </a:t>
            </a:r>
            <a:r>
              <a:rPr lang="en-US" sz="1900" b="1" dirty="0" smtClean="0"/>
              <a:t>TODAY***</a:t>
            </a:r>
            <a:endParaRPr lang="en-US" sz="1900" b="1" dirty="0" smtClean="0"/>
          </a:p>
          <a:p>
            <a:pPr marL="0" indent="0">
              <a:spcBef>
                <a:spcPct val="0"/>
              </a:spcBef>
              <a:buNone/>
              <a:defRPr/>
            </a:pPr>
            <a:r>
              <a:rPr lang="en-US" sz="1900" b="1" dirty="0" smtClean="0"/>
              <a:t>*Workbook Pgs. 28, 29, &amp; 30 DUE </a:t>
            </a:r>
            <a:r>
              <a:rPr lang="en-US" sz="1900" b="1" dirty="0" smtClean="0"/>
              <a:t>TODAY*</a:t>
            </a:r>
            <a:endParaRPr lang="en-US" sz="1900" b="1" dirty="0" smtClean="0"/>
          </a:p>
          <a:p>
            <a:pPr marL="0" indent="0">
              <a:spcBef>
                <a:spcPct val="0"/>
              </a:spcBef>
              <a:buFont typeface="Arial" charset="0"/>
              <a:buNone/>
              <a:defRPr/>
            </a:pPr>
            <a:endParaRPr lang="en-US" sz="1000" b="1" dirty="0" smtClean="0"/>
          </a:p>
          <a:p>
            <a:pPr marL="609600" lvl="0" indent="-609600">
              <a:spcBef>
                <a:spcPct val="0"/>
              </a:spcBef>
              <a:buNone/>
              <a:defRPr/>
            </a:pPr>
            <a:r>
              <a:rPr lang="en-US" sz="2200" b="1" dirty="0" smtClean="0">
                <a:solidFill>
                  <a:srgbClr val="1F497D"/>
                </a:solidFill>
              </a:rPr>
              <a:t>Business Owner Problem Solving</a:t>
            </a:r>
            <a:r>
              <a:rPr lang="en-US" sz="2200" b="1" dirty="0" smtClean="0">
                <a:solidFill>
                  <a:srgbClr val="1F497D"/>
                </a:solidFill>
              </a:rPr>
              <a:t> </a:t>
            </a:r>
            <a:r>
              <a:rPr lang="en-US" sz="2200" b="1" dirty="0" smtClean="0">
                <a:solidFill>
                  <a:srgbClr val="1F497D"/>
                </a:solidFill>
              </a:rPr>
              <a:t>WARM-UP</a:t>
            </a:r>
            <a:r>
              <a:rPr lang="en-US" sz="2200" dirty="0">
                <a:solidFill>
                  <a:srgbClr val="1F497D"/>
                </a:solidFill>
              </a:rPr>
              <a:t>: </a:t>
            </a:r>
            <a:r>
              <a:rPr lang="en-US" sz="1000" dirty="0">
                <a:solidFill>
                  <a:srgbClr val="000000"/>
                </a:solidFill>
              </a:rPr>
              <a:t>(Follow the directions below)</a:t>
            </a:r>
            <a:endParaRPr lang="en-US" sz="2200" dirty="0">
              <a:solidFill>
                <a:prstClr val="black"/>
              </a:solidFill>
            </a:endParaRPr>
          </a:p>
          <a:p>
            <a:pPr marL="0" lvl="0" indent="0" algn="ctr">
              <a:spcBef>
                <a:spcPct val="0"/>
              </a:spcBef>
              <a:buNone/>
              <a:defRPr/>
            </a:pPr>
            <a:r>
              <a:rPr lang="en-US" sz="2200" dirty="0">
                <a:solidFill>
                  <a:prstClr val="black"/>
                </a:solidFill>
              </a:rPr>
              <a:t>***5 minutes***</a:t>
            </a:r>
          </a:p>
          <a:p>
            <a:pPr lvl="0">
              <a:spcBef>
                <a:spcPct val="0"/>
              </a:spcBef>
              <a:buFont typeface="Wingdings" panose="05000000000000000000" pitchFamily="2" charset="2"/>
              <a:buChar char="Ø"/>
              <a:defRPr/>
            </a:pPr>
            <a:r>
              <a:rPr lang="en-US" sz="2000" dirty="0" smtClean="0">
                <a:solidFill>
                  <a:prstClr val="black"/>
                </a:solidFill>
              </a:rPr>
              <a:t>Answer the </a:t>
            </a:r>
            <a:r>
              <a:rPr lang="en-US" sz="2000" dirty="0" smtClean="0">
                <a:solidFill>
                  <a:prstClr val="black"/>
                </a:solidFill>
              </a:rPr>
              <a:t>question </a:t>
            </a:r>
            <a:r>
              <a:rPr lang="en-US" sz="2000" dirty="0" smtClean="0">
                <a:solidFill>
                  <a:prstClr val="black"/>
                </a:solidFill>
              </a:rPr>
              <a:t>below</a:t>
            </a:r>
            <a:r>
              <a:rPr lang="en-US" sz="2000" dirty="0" smtClean="0">
                <a:solidFill>
                  <a:prstClr val="black"/>
                </a:solidFill>
              </a:rPr>
              <a:t>.</a:t>
            </a:r>
            <a:endParaRPr lang="en-US" sz="2000" dirty="0" smtClean="0">
              <a:solidFill>
                <a:prstClr val="black"/>
              </a:solidFill>
            </a:endParaRPr>
          </a:p>
          <a:p>
            <a:pPr lvl="1">
              <a:spcBef>
                <a:spcPct val="0"/>
              </a:spcBef>
              <a:buFont typeface="Wingdings" panose="05000000000000000000" pitchFamily="2" charset="2"/>
              <a:buChar char="q"/>
              <a:defRPr/>
            </a:pPr>
            <a:r>
              <a:rPr lang="en-US" sz="2000" dirty="0" smtClean="0">
                <a:solidFill>
                  <a:prstClr val="black"/>
                </a:solidFill>
              </a:rPr>
              <a:t>As a business owner, you are always concerned about demand for your goods or services and about profit ($$$).  If there is an increase in your production costs (the cost of producing/providing your good/service), what options do you have to keep selling your good/service?</a:t>
            </a:r>
            <a:endParaRPr lang="en-US" sz="2000" dirty="0" smtClean="0">
              <a:solidFill>
                <a:prstClr val="black"/>
              </a:solidFill>
            </a:endParaRPr>
          </a:p>
        </p:txBody>
      </p:sp>
    </p:spTree>
    <p:extLst>
      <p:ext uri="{BB962C8B-B14F-4D97-AF65-F5344CB8AC3E}">
        <p14:creationId xmlns:p14="http://schemas.microsoft.com/office/powerpoint/2010/main" val="3997077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u="sng" dirty="0" smtClean="0"/>
              <a:t>CURRENT EVENTS:</a:t>
            </a:r>
            <a:br>
              <a:rPr lang="en-US" b="1" u="sng" dirty="0" smtClean="0"/>
            </a:br>
            <a:r>
              <a:rPr lang="en-US" sz="3200" b="1" dirty="0" smtClean="0"/>
              <a:t>Income Gap: Fine Dining Up; Fast Food Down</a:t>
            </a:r>
            <a:endParaRPr lang="en-US" sz="3200" b="1" dirty="0"/>
          </a:p>
        </p:txBody>
      </p:sp>
      <p:sp>
        <p:nvSpPr>
          <p:cNvPr id="4" name="Content Placeholder 3"/>
          <p:cNvSpPr>
            <a:spLocks noGrp="1"/>
          </p:cNvSpPr>
          <p:nvPr>
            <p:ph sz="half" idx="1"/>
          </p:nvPr>
        </p:nvSpPr>
        <p:spPr>
          <a:xfrm>
            <a:off x="0" y="1295400"/>
            <a:ext cx="4572000" cy="2971800"/>
          </a:xfrm>
        </p:spPr>
        <p:txBody>
          <a:bodyPr/>
          <a:lstStyle/>
          <a:p>
            <a:pPr marL="0" indent="0">
              <a:buNone/>
            </a:pPr>
            <a:endParaRPr lang="en-US" sz="1000" dirty="0" smtClean="0"/>
          </a:p>
          <a:p>
            <a:pPr marL="0" indent="0">
              <a:buNone/>
            </a:pPr>
            <a:r>
              <a:rPr lang="en-US" b="1" dirty="0" smtClean="0"/>
              <a:t>DIRECTIONS:</a:t>
            </a:r>
            <a:endParaRPr lang="en-US" b="1" dirty="0"/>
          </a:p>
          <a:p>
            <a:r>
              <a:rPr lang="en-US" dirty="0" smtClean="0"/>
              <a:t>Read the article with your partner.</a:t>
            </a:r>
          </a:p>
          <a:p>
            <a:r>
              <a:rPr lang="en-US" dirty="0" smtClean="0"/>
              <a:t>Closely Read and Annotate the text.</a:t>
            </a:r>
            <a:endParaRPr lang="en-US" dirty="0" smtClean="0"/>
          </a:p>
        </p:txBody>
      </p:sp>
      <p:sp>
        <p:nvSpPr>
          <p:cNvPr id="5" name="Content Placeholder 4"/>
          <p:cNvSpPr>
            <a:spLocks noGrp="1"/>
          </p:cNvSpPr>
          <p:nvPr>
            <p:ph sz="half" idx="2"/>
          </p:nvPr>
        </p:nvSpPr>
        <p:spPr>
          <a:xfrm>
            <a:off x="4572000" y="1295400"/>
            <a:ext cx="4572000" cy="2819400"/>
          </a:xfrm>
        </p:spPr>
        <p:txBody>
          <a:bodyPr/>
          <a:lstStyle/>
          <a:p>
            <a:pPr marL="0" indent="0">
              <a:buNone/>
            </a:pPr>
            <a:endParaRPr lang="en-US" sz="1000" dirty="0" smtClean="0"/>
          </a:p>
          <a:p>
            <a:pPr marL="0" indent="0">
              <a:buNone/>
            </a:pPr>
            <a:r>
              <a:rPr lang="en-US" sz="2400" b="1" dirty="0" smtClean="0"/>
              <a:t>AS YOU READ, LOOK FOR:</a:t>
            </a:r>
            <a:endParaRPr lang="en-US" sz="2400" b="1" dirty="0" smtClean="0"/>
          </a:p>
          <a:p>
            <a:r>
              <a:rPr lang="en-US" dirty="0" smtClean="0"/>
              <a:t>Economic concepts</a:t>
            </a:r>
          </a:p>
          <a:p>
            <a:r>
              <a:rPr lang="en-US" dirty="0" smtClean="0"/>
              <a:t>Authors claims and evidence</a:t>
            </a:r>
            <a:endParaRPr lang="en-US" dirty="0" smtClean="0"/>
          </a:p>
        </p:txBody>
      </p:sp>
      <p:sp>
        <p:nvSpPr>
          <p:cNvPr id="3" name="TextBox 2"/>
          <p:cNvSpPr txBox="1"/>
          <p:nvPr/>
        </p:nvSpPr>
        <p:spPr>
          <a:xfrm>
            <a:off x="0" y="4191000"/>
            <a:ext cx="9144000" cy="2677656"/>
          </a:xfrm>
          <a:prstGeom prst="rect">
            <a:avLst/>
          </a:prstGeom>
          <a:noFill/>
        </p:spPr>
        <p:txBody>
          <a:bodyPr wrap="square" rtlCol="0">
            <a:spAutoFit/>
          </a:bodyPr>
          <a:lstStyle/>
          <a:p>
            <a:r>
              <a:rPr lang="en-US" b="1" dirty="0" smtClean="0"/>
              <a:t>DISCUSSION QUESTIONS:</a:t>
            </a:r>
          </a:p>
          <a:p>
            <a:pPr marL="457200" indent="-457200">
              <a:buFont typeface="+mj-lt"/>
              <a:buAutoNum type="arabicParenR"/>
            </a:pPr>
            <a:r>
              <a:rPr lang="en-US" sz="1800" dirty="0" smtClean="0"/>
              <a:t>What </a:t>
            </a:r>
            <a:r>
              <a:rPr lang="en-US" sz="1800" dirty="0"/>
              <a:t>are some reasons that have nothing to do with income that might be causing a decline in fast-food dining</a:t>
            </a:r>
            <a:r>
              <a:rPr lang="en-US" sz="1800" dirty="0" smtClean="0"/>
              <a:t>?</a:t>
            </a:r>
          </a:p>
          <a:p>
            <a:pPr marL="457200" indent="-457200">
              <a:buFont typeface="+mj-lt"/>
              <a:buAutoNum type="arabicParenR"/>
            </a:pPr>
            <a:r>
              <a:rPr lang="en-US" sz="1800" dirty="0" smtClean="0"/>
              <a:t>In </a:t>
            </a:r>
            <a:r>
              <a:rPr lang="en-US" sz="1800" dirty="0"/>
              <a:t>2008, there was a financial crisis and recession, and McDonald's did well during that recession. </a:t>
            </a:r>
            <a:r>
              <a:rPr lang="en-US" sz="1800" dirty="0" smtClean="0"/>
              <a:t>Many</a:t>
            </a:r>
            <a:r>
              <a:rPr lang="en-US" sz="1800" dirty="0"/>
              <a:t> </a:t>
            </a:r>
            <a:r>
              <a:rPr lang="en-US" sz="1800" dirty="0" smtClean="0"/>
              <a:t>concluded that </a:t>
            </a:r>
            <a:r>
              <a:rPr lang="en-US" sz="1800" dirty="0"/>
              <a:t>this was because McDonald's is inexpensive, so people who could no longer afford to go to fancy restaurants went there instead. Can the explanation for McDonald's success during the recession and this article's explanation for the fast food industry's current struggles both be true? What do you think is the best explanation for both these things?</a:t>
            </a:r>
            <a:endParaRPr lang="en-US" sz="1800" dirty="0"/>
          </a:p>
        </p:txBody>
      </p:sp>
    </p:spTree>
    <p:extLst>
      <p:ext uri="{BB962C8B-B14F-4D97-AF65-F5344CB8AC3E}">
        <p14:creationId xmlns:p14="http://schemas.microsoft.com/office/powerpoint/2010/main" val="133680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wipe(down)">
                                      <p:cBhvr>
                                        <p:cTn id="10" dur="500"/>
                                        <p:tgtEl>
                                          <p:spTgt spid="5">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wipe(down)">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arn(inVertical)">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Text Box 7"/>
          <p:cNvSpPr txBox="1">
            <a:spLocks noChangeArrowheads="1"/>
          </p:cNvSpPr>
          <p:nvPr/>
        </p:nvSpPr>
        <p:spPr bwMode="auto">
          <a:xfrm>
            <a:off x="1143000" y="228600"/>
            <a:ext cx="2590800" cy="584775"/>
          </a:xfrm>
          <a:prstGeom prst="rect">
            <a:avLst/>
          </a:prstGeom>
          <a:solidFill>
            <a:srgbClr val="FFFF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dirty="0" smtClean="0"/>
              <a:t>__________</a:t>
            </a:r>
            <a:endParaRPr lang="en-US" altLang="en-US" sz="3200" b="1" dirty="0"/>
          </a:p>
        </p:txBody>
      </p:sp>
      <p:sp>
        <p:nvSpPr>
          <p:cNvPr id="25608" name="Text Box 8"/>
          <p:cNvSpPr txBox="1">
            <a:spLocks noChangeArrowheads="1"/>
          </p:cNvSpPr>
          <p:nvPr/>
        </p:nvSpPr>
        <p:spPr bwMode="auto">
          <a:xfrm>
            <a:off x="5715000" y="228600"/>
            <a:ext cx="2590800" cy="584775"/>
          </a:xfrm>
          <a:prstGeom prst="rect">
            <a:avLst/>
          </a:prstGeom>
          <a:solidFill>
            <a:srgbClr val="FFFF66"/>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dirty="0" smtClean="0"/>
              <a:t>___________</a:t>
            </a:r>
            <a:endParaRPr lang="en-US" altLang="en-US" sz="3200" b="1" dirty="0"/>
          </a:p>
        </p:txBody>
      </p:sp>
      <p:pic>
        <p:nvPicPr>
          <p:cNvPr id="2560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143000"/>
            <a:ext cx="4114800" cy="3810000"/>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25644" name="Group 44"/>
          <p:cNvGrpSpPr>
            <a:grpSpLocks/>
          </p:cNvGrpSpPr>
          <p:nvPr/>
        </p:nvGrpSpPr>
        <p:grpSpPr bwMode="auto">
          <a:xfrm>
            <a:off x="5255744" y="3915569"/>
            <a:ext cx="3448866" cy="656431"/>
            <a:chOff x="3408" y="1824"/>
            <a:chExt cx="769" cy="1056"/>
          </a:xfrm>
        </p:grpSpPr>
        <p:sp>
          <p:nvSpPr>
            <p:cNvPr id="25624" name="Line 24"/>
            <p:cNvSpPr>
              <a:spLocks noChangeShapeType="1"/>
            </p:cNvSpPr>
            <p:nvPr/>
          </p:nvSpPr>
          <p:spPr bwMode="auto">
            <a:xfrm flipH="1">
              <a:off x="3408" y="1825"/>
              <a:ext cx="765" cy="0"/>
            </a:xfrm>
            <a:prstGeom prst="line">
              <a:avLst/>
            </a:prstGeom>
            <a:noFill/>
            <a:ln w="57150">
              <a:solidFill>
                <a:srgbClr val="008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5" name="Line 25"/>
            <p:cNvSpPr>
              <a:spLocks noChangeShapeType="1"/>
            </p:cNvSpPr>
            <p:nvPr/>
          </p:nvSpPr>
          <p:spPr bwMode="auto">
            <a:xfrm flipH="1">
              <a:off x="4176" y="1824"/>
              <a:ext cx="1" cy="1056"/>
            </a:xfrm>
            <a:prstGeom prst="line">
              <a:avLst/>
            </a:prstGeom>
            <a:noFill/>
            <a:ln w="57150">
              <a:solidFill>
                <a:srgbClr val="008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4114800" cy="3811588"/>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nvGrpSpPr>
          <p:cNvPr id="25633" name="Group 33"/>
          <p:cNvGrpSpPr>
            <a:grpSpLocks/>
          </p:cNvGrpSpPr>
          <p:nvPr/>
        </p:nvGrpSpPr>
        <p:grpSpPr bwMode="auto">
          <a:xfrm>
            <a:off x="685800" y="1905000"/>
            <a:ext cx="1426464" cy="2667000"/>
            <a:chOff x="336" y="1584"/>
            <a:chExt cx="1200" cy="1248"/>
          </a:xfrm>
        </p:grpSpPr>
        <p:sp>
          <p:nvSpPr>
            <p:cNvPr id="25615" name="Line 15"/>
            <p:cNvSpPr>
              <a:spLocks noChangeShapeType="1"/>
            </p:cNvSpPr>
            <p:nvPr/>
          </p:nvSpPr>
          <p:spPr bwMode="auto">
            <a:xfrm>
              <a:off x="336" y="1584"/>
              <a:ext cx="1200" cy="0"/>
            </a:xfrm>
            <a:prstGeom prst="line">
              <a:avLst/>
            </a:prstGeom>
            <a:noFill/>
            <a:ln w="5715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6" name="Line 16"/>
            <p:cNvSpPr>
              <a:spLocks noChangeShapeType="1"/>
            </p:cNvSpPr>
            <p:nvPr/>
          </p:nvSpPr>
          <p:spPr bwMode="auto">
            <a:xfrm flipV="1">
              <a:off x="1488" y="1584"/>
              <a:ext cx="0" cy="1248"/>
            </a:xfrm>
            <a:prstGeom prst="line">
              <a:avLst/>
            </a:prstGeom>
            <a:noFill/>
            <a:ln w="5715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635" name="Group 35"/>
          <p:cNvGrpSpPr>
            <a:grpSpLocks/>
          </p:cNvGrpSpPr>
          <p:nvPr/>
        </p:nvGrpSpPr>
        <p:grpSpPr bwMode="auto">
          <a:xfrm>
            <a:off x="685800" y="3568700"/>
            <a:ext cx="3124200" cy="1003300"/>
            <a:chOff x="336" y="1824"/>
            <a:chExt cx="1920" cy="1056"/>
          </a:xfrm>
        </p:grpSpPr>
        <p:sp>
          <p:nvSpPr>
            <p:cNvPr id="25620" name="Line 20"/>
            <p:cNvSpPr>
              <a:spLocks noChangeShapeType="1"/>
            </p:cNvSpPr>
            <p:nvPr/>
          </p:nvSpPr>
          <p:spPr bwMode="auto">
            <a:xfrm>
              <a:off x="336" y="1824"/>
              <a:ext cx="1920" cy="0"/>
            </a:xfrm>
            <a:prstGeom prst="line">
              <a:avLst/>
            </a:prstGeom>
            <a:noFill/>
            <a:ln w="57150">
              <a:solidFill>
                <a:srgbClr val="008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1" name="Line 21"/>
            <p:cNvSpPr>
              <a:spLocks noChangeShapeType="1"/>
            </p:cNvSpPr>
            <p:nvPr/>
          </p:nvSpPr>
          <p:spPr bwMode="auto">
            <a:xfrm>
              <a:off x="2256" y="1824"/>
              <a:ext cx="0" cy="1056"/>
            </a:xfrm>
            <a:prstGeom prst="line">
              <a:avLst/>
            </a:prstGeom>
            <a:noFill/>
            <a:ln w="57150">
              <a:solidFill>
                <a:srgbClr val="008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637" name="Group 37"/>
          <p:cNvGrpSpPr>
            <a:grpSpLocks/>
          </p:cNvGrpSpPr>
          <p:nvPr/>
        </p:nvGrpSpPr>
        <p:grpSpPr bwMode="auto">
          <a:xfrm>
            <a:off x="5292724" y="3259138"/>
            <a:ext cx="1717675" cy="1312862"/>
            <a:chOff x="3360" y="1632"/>
            <a:chExt cx="768" cy="1248"/>
          </a:xfrm>
        </p:grpSpPr>
        <p:sp>
          <p:nvSpPr>
            <p:cNvPr id="25622" name="Line 22"/>
            <p:cNvSpPr>
              <a:spLocks noChangeShapeType="1"/>
            </p:cNvSpPr>
            <p:nvPr/>
          </p:nvSpPr>
          <p:spPr bwMode="auto">
            <a:xfrm>
              <a:off x="3360" y="1632"/>
              <a:ext cx="768" cy="0"/>
            </a:xfrm>
            <a:prstGeom prst="line">
              <a:avLst/>
            </a:prstGeom>
            <a:noFill/>
            <a:ln w="5715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23" name="Line 23"/>
            <p:cNvSpPr>
              <a:spLocks noChangeShapeType="1"/>
            </p:cNvSpPr>
            <p:nvPr/>
          </p:nvSpPr>
          <p:spPr bwMode="auto">
            <a:xfrm flipH="1">
              <a:off x="4128" y="1632"/>
              <a:ext cx="0" cy="1248"/>
            </a:xfrm>
            <a:prstGeom prst="line">
              <a:avLst/>
            </a:prstGeom>
            <a:noFill/>
            <a:ln w="5715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626" name="Text Box 26"/>
          <p:cNvSpPr txBox="1">
            <a:spLocks noChangeArrowheads="1"/>
          </p:cNvSpPr>
          <p:nvPr/>
        </p:nvSpPr>
        <p:spPr bwMode="auto">
          <a:xfrm>
            <a:off x="457200" y="5105400"/>
            <a:ext cx="36734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dirty="0" smtClean="0"/>
              <a:t>$__ </a:t>
            </a:r>
            <a:r>
              <a:rPr lang="en-US" altLang="en-US" sz="2800" b="1" dirty="0"/>
              <a:t>X </a:t>
            </a:r>
            <a:r>
              <a:rPr lang="en-US" altLang="en-US" sz="2800" b="1" dirty="0" smtClean="0"/>
              <a:t>__</a:t>
            </a:r>
            <a:r>
              <a:rPr lang="en-US" altLang="en-US" sz="2800" b="1" dirty="0" smtClean="0"/>
              <a:t> </a:t>
            </a:r>
            <a:r>
              <a:rPr lang="en-US" altLang="en-US" sz="2800" b="1" dirty="0" smtClean="0"/>
              <a:t>= </a:t>
            </a:r>
            <a:r>
              <a:rPr lang="en-US" altLang="en-US" sz="2800" b="1" dirty="0" smtClean="0"/>
              <a:t>$__</a:t>
            </a:r>
            <a:endParaRPr lang="en-US" altLang="en-US" sz="1800" b="1" dirty="0"/>
          </a:p>
          <a:p>
            <a:pPr algn="ctr"/>
            <a:r>
              <a:rPr lang="en-US" altLang="en-US" sz="2800" b="1" dirty="0" smtClean="0"/>
              <a:t>$__ </a:t>
            </a:r>
            <a:r>
              <a:rPr lang="en-US" altLang="en-US" sz="2800" b="1" dirty="0"/>
              <a:t>X </a:t>
            </a:r>
            <a:r>
              <a:rPr lang="en-US" altLang="en-US" sz="2800" b="1" dirty="0" smtClean="0"/>
              <a:t>__ </a:t>
            </a:r>
            <a:r>
              <a:rPr lang="en-US" altLang="en-US" sz="2800" b="1" dirty="0" smtClean="0"/>
              <a:t>= </a:t>
            </a:r>
            <a:r>
              <a:rPr lang="en-US" altLang="en-US" sz="2800" b="1" dirty="0" smtClean="0"/>
              <a:t>$__</a:t>
            </a:r>
            <a:endParaRPr lang="en-US" altLang="en-US" sz="2800" b="1" dirty="0"/>
          </a:p>
          <a:p>
            <a:pPr algn="ctr"/>
            <a:endParaRPr lang="en-US" altLang="en-US" sz="2800" b="1" dirty="0"/>
          </a:p>
        </p:txBody>
      </p:sp>
      <p:sp>
        <p:nvSpPr>
          <p:cNvPr id="25627" name="Text Box 27"/>
          <p:cNvSpPr txBox="1">
            <a:spLocks noChangeArrowheads="1"/>
          </p:cNvSpPr>
          <p:nvPr/>
        </p:nvSpPr>
        <p:spPr bwMode="auto">
          <a:xfrm>
            <a:off x="4937125" y="5172075"/>
            <a:ext cx="37496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b="1" dirty="0" smtClean="0"/>
              <a:t>$__ </a:t>
            </a:r>
            <a:r>
              <a:rPr lang="en-US" altLang="en-US" sz="2800" b="1" dirty="0"/>
              <a:t>X </a:t>
            </a:r>
            <a:r>
              <a:rPr lang="en-US" altLang="en-US" sz="2800" b="1" dirty="0" smtClean="0"/>
              <a:t>__ = $__</a:t>
            </a:r>
            <a:endParaRPr lang="en-US" altLang="en-US" sz="1800" b="1" dirty="0"/>
          </a:p>
          <a:p>
            <a:pPr algn="ctr"/>
            <a:r>
              <a:rPr lang="en-US" altLang="en-US" sz="2800" b="1" dirty="0" smtClean="0"/>
              <a:t>$__ </a:t>
            </a:r>
            <a:r>
              <a:rPr lang="en-US" altLang="en-US" sz="2800" b="1" dirty="0"/>
              <a:t>X </a:t>
            </a:r>
            <a:r>
              <a:rPr lang="en-US" altLang="en-US" sz="2800" b="1" dirty="0" smtClean="0"/>
              <a:t>__ = $__</a:t>
            </a:r>
            <a:endParaRPr lang="en-US" altLang="en-US" sz="2800" b="1" dirty="0"/>
          </a:p>
          <a:p>
            <a:pPr algn="ctr"/>
            <a:endParaRPr lang="en-US" altLang="en-US" sz="2800" b="1" dirty="0"/>
          </a:p>
        </p:txBody>
      </p:sp>
      <p:sp>
        <p:nvSpPr>
          <p:cNvPr id="25609" name="Line 9"/>
          <p:cNvSpPr>
            <a:spLocks noChangeShapeType="1"/>
          </p:cNvSpPr>
          <p:nvPr/>
        </p:nvSpPr>
        <p:spPr bwMode="auto">
          <a:xfrm>
            <a:off x="1442605" y="1293091"/>
            <a:ext cx="2701925" cy="2590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0" name="Line 10"/>
          <p:cNvSpPr>
            <a:spLocks noChangeShapeType="1"/>
          </p:cNvSpPr>
          <p:nvPr/>
        </p:nvSpPr>
        <p:spPr bwMode="auto">
          <a:xfrm>
            <a:off x="5334000" y="2628900"/>
            <a:ext cx="3352800" cy="12573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 fill="hold"/>
                                        <p:tgtEl>
                                          <p:spTgt spid="25604"/>
                                        </p:tgtEl>
                                        <p:attrNameLst>
                                          <p:attrName>ppt_x</p:attrName>
                                        </p:attrNameLst>
                                      </p:cBhvr>
                                      <p:tavLst>
                                        <p:tav tm="0">
                                          <p:val>
                                            <p:strVal val="0-#ppt_w/2"/>
                                          </p:val>
                                        </p:tav>
                                        <p:tav tm="100000">
                                          <p:val>
                                            <p:strVal val="#ppt_x"/>
                                          </p:val>
                                        </p:tav>
                                      </p:tavLst>
                                    </p:anim>
                                    <p:anim calcmode="lin" valueType="num">
                                      <p:cBhvr additive="base">
                                        <p:cTn id="8"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9"/>
                                        </p:tgtEl>
                                        <p:attrNameLst>
                                          <p:attrName>style.visibility</p:attrName>
                                        </p:attrNameLst>
                                      </p:cBhvr>
                                      <p:to>
                                        <p:strVal val="visible"/>
                                      </p:to>
                                    </p:set>
                                    <p:anim calcmode="lin" valueType="num">
                                      <p:cBhvr additive="base">
                                        <p:cTn id="13" dur="500" fill="hold"/>
                                        <p:tgtEl>
                                          <p:spTgt spid="25609"/>
                                        </p:tgtEl>
                                        <p:attrNameLst>
                                          <p:attrName>ppt_x</p:attrName>
                                        </p:attrNameLst>
                                      </p:cBhvr>
                                      <p:tavLst>
                                        <p:tav tm="0">
                                          <p:val>
                                            <p:strVal val="0-#ppt_w/2"/>
                                          </p:val>
                                        </p:tav>
                                        <p:tav tm="100000">
                                          <p:val>
                                            <p:strVal val="#ppt_x"/>
                                          </p:val>
                                        </p:tav>
                                      </p:tavLst>
                                    </p:anim>
                                    <p:anim calcmode="lin" valueType="num">
                                      <p:cBhvr additive="base">
                                        <p:cTn id="14" dur="500" fill="hold"/>
                                        <p:tgtEl>
                                          <p:spTgt spid="2560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5633"/>
                                        </p:tgtEl>
                                        <p:attrNameLst>
                                          <p:attrName>style.visibility</p:attrName>
                                        </p:attrNameLst>
                                      </p:cBhvr>
                                      <p:to>
                                        <p:strVal val="visible"/>
                                      </p:to>
                                    </p:set>
                                    <p:anim calcmode="lin" valueType="num">
                                      <p:cBhvr additive="base">
                                        <p:cTn id="19" dur="500" fill="hold"/>
                                        <p:tgtEl>
                                          <p:spTgt spid="25633"/>
                                        </p:tgtEl>
                                        <p:attrNameLst>
                                          <p:attrName>ppt_x</p:attrName>
                                        </p:attrNameLst>
                                      </p:cBhvr>
                                      <p:tavLst>
                                        <p:tav tm="0">
                                          <p:val>
                                            <p:strVal val="0-#ppt_w/2"/>
                                          </p:val>
                                        </p:tav>
                                        <p:tav tm="100000">
                                          <p:val>
                                            <p:strVal val="#ppt_x"/>
                                          </p:val>
                                        </p:tav>
                                      </p:tavLst>
                                    </p:anim>
                                    <p:anim calcmode="lin" valueType="num">
                                      <p:cBhvr additive="base">
                                        <p:cTn id="20" dur="500" fill="hold"/>
                                        <p:tgtEl>
                                          <p:spTgt spid="2563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5635"/>
                                        </p:tgtEl>
                                        <p:attrNameLst>
                                          <p:attrName>style.visibility</p:attrName>
                                        </p:attrNameLst>
                                      </p:cBhvr>
                                      <p:to>
                                        <p:strVal val="visible"/>
                                      </p:to>
                                    </p:set>
                                    <p:anim calcmode="lin" valueType="num">
                                      <p:cBhvr additive="base">
                                        <p:cTn id="25" dur="500" fill="hold"/>
                                        <p:tgtEl>
                                          <p:spTgt spid="25635"/>
                                        </p:tgtEl>
                                        <p:attrNameLst>
                                          <p:attrName>ppt_x</p:attrName>
                                        </p:attrNameLst>
                                      </p:cBhvr>
                                      <p:tavLst>
                                        <p:tav tm="0">
                                          <p:val>
                                            <p:strVal val="0-#ppt_w/2"/>
                                          </p:val>
                                        </p:tav>
                                        <p:tav tm="100000">
                                          <p:val>
                                            <p:strVal val="#ppt_x"/>
                                          </p:val>
                                        </p:tav>
                                      </p:tavLst>
                                    </p:anim>
                                    <p:anim calcmode="lin" valueType="num">
                                      <p:cBhvr additive="base">
                                        <p:cTn id="26" dur="500" fill="hold"/>
                                        <p:tgtEl>
                                          <p:spTgt spid="2563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26"/>
                                        </p:tgtEl>
                                        <p:attrNameLst>
                                          <p:attrName>style.visibility</p:attrName>
                                        </p:attrNameLst>
                                      </p:cBhvr>
                                      <p:to>
                                        <p:strVal val="visible"/>
                                      </p:to>
                                    </p:set>
                                    <p:anim calcmode="lin" valueType="num">
                                      <p:cBhvr additive="base">
                                        <p:cTn id="31" dur="500" fill="hold"/>
                                        <p:tgtEl>
                                          <p:spTgt spid="25626"/>
                                        </p:tgtEl>
                                        <p:attrNameLst>
                                          <p:attrName>ppt_x</p:attrName>
                                        </p:attrNameLst>
                                      </p:cBhvr>
                                      <p:tavLst>
                                        <p:tav tm="0">
                                          <p:val>
                                            <p:strVal val="0-#ppt_w/2"/>
                                          </p:val>
                                        </p:tav>
                                        <p:tav tm="100000">
                                          <p:val>
                                            <p:strVal val="#ppt_x"/>
                                          </p:val>
                                        </p:tav>
                                      </p:tavLst>
                                    </p:anim>
                                    <p:anim calcmode="lin" valueType="num">
                                      <p:cBhvr additive="base">
                                        <p:cTn id="32" dur="500" fill="hold"/>
                                        <p:tgtEl>
                                          <p:spTgt spid="256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607"/>
                                        </p:tgtEl>
                                        <p:attrNameLst>
                                          <p:attrName>style.visibility</p:attrName>
                                        </p:attrNameLst>
                                      </p:cBhvr>
                                      <p:to>
                                        <p:strVal val="visible"/>
                                      </p:to>
                                    </p:set>
                                    <p:anim calcmode="lin" valueType="num">
                                      <p:cBhvr additive="base">
                                        <p:cTn id="37" dur="500" fill="hold"/>
                                        <p:tgtEl>
                                          <p:spTgt spid="25607"/>
                                        </p:tgtEl>
                                        <p:attrNameLst>
                                          <p:attrName>ppt_x</p:attrName>
                                        </p:attrNameLst>
                                      </p:cBhvr>
                                      <p:tavLst>
                                        <p:tav tm="0">
                                          <p:val>
                                            <p:strVal val="0-#ppt_w/2"/>
                                          </p:val>
                                        </p:tav>
                                        <p:tav tm="100000">
                                          <p:val>
                                            <p:strVal val="#ppt_x"/>
                                          </p:val>
                                        </p:tav>
                                      </p:tavLst>
                                    </p:anim>
                                    <p:anim calcmode="lin" valueType="num">
                                      <p:cBhvr additive="base">
                                        <p:cTn id="38" dur="500" fill="hold"/>
                                        <p:tgtEl>
                                          <p:spTgt spid="2560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25606"/>
                                        </p:tgtEl>
                                        <p:attrNameLst>
                                          <p:attrName>style.visibility</p:attrName>
                                        </p:attrNameLst>
                                      </p:cBhvr>
                                      <p:to>
                                        <p:strVal val="visible"/>
                                      </p:to>
                                    </p:set>
                                    <p:anim calcmode="lin" valueType="num">
                                      <p:cBhvr additive="base">
                                        <p:cTn id="43" dur="500" fill="hold"/>
                                        <p:tgtEl>
                                          <p:spTgt spid="25606"/>
                                        </p:tgtEl>
                                        <p:attrNameLst>
                                          <p:attrName>ppt_x</p:attrName>
                                        </p:attrNameLst>
                                      </p:cBhvr>
                                      <p:tavLst>
                                        <p:tav tm="0">
                                          <p:val>
                                            <p:strVal val="0-#ppt_w/2"/>
                                          </p:val>
                                        </p:tav>
                                        <p:tav tm="100000">
                                          <p:val>
                                            <p:strVal val="#ppt_x"/>
                                          </p:val>
                                        </p:tav>
                                      </p:tavLst>
                                    </p:anim>
                                    <p:anim calcmode="lin" valueType="num">
                                      <p:cBhvr additive="base">
                                        <p:cTn id="44" dur="500" fill="hold"/>
                                        <p:tgtEl>
                                          <p:spTgt spid="2560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5610"/>
                                        </p:tgtEl>
                                        <p:attrNameLst>
                                          <p:attrName>style.visibility</p:attrName>
                                        </p:attrNameLst>
                                      </p:cBhvr>
                                      <p:to>
                                        <p:strVal val="visible"/>
                                      </p:to>
                                    </p:set>
                                    <p:anim calcmode="lin" valueType="num">
                                      <p:cBhvr additive="base">
                                        <p:cTn id="49" dur="500" fill="hold"/>
                                        <p:tgtEl>
                                          <p:spTgt spid="25610"/>
                                        </p:tgtEl>
                                        <p:attrNameLst>
                                          <p:attrName>ppt_x</p:attrName>
                                        </p:attrNameLst>
                                      </p:cBhvr>
                                      <p:tavLst>
                                        <p:tav tm="0">
                                          <p:val>
                                            <p:strVal val="0-#ppt_w/2"/>
                                          </p:val>
                                        </p:tav>
                                        <p:tav tm="100000">
                                          <p:val>
                                            <p:strVal val="#ppt_x"/>
                                          </p:val>
                                        </p:tav>
                                      </p:tavLst>
                                    </p:anim>
                                    <p:anim calcmode="lin" valueType="num">
                                      <p:cBhvr additive="base">
                                        <p:cTn id="50" dur="500" fill="hold"/>
                                        <p:tgtEl>
                                          <p:spTgt spid="25610"/>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nodeType="clickEffect">
                                  <p:stCondLst>
                                    <p:cond delay="0"/>
                                  </p:stCondLst>
                                  <p:childTnLst>
                                    <p:set>
                                      <p:cBhvr>
                                        <p:cTn id="54" dur="1" fill="hold">
                                          <p:stCondLst>
                                            <p:cond delay="0"/>
                                          </p:stCondLst>
                                        </p:cTn>
                                        <p:tgtEl>
                                          <p:spTgt spid="25637"/>
                                        </p:tgtEl>
                                        <p:attrNameLst>
                                          <p:attrName>style.visibility</p:attrName>
                                        </p:attrNameLst>
                                      </p:cBhvr>
                                      <p:to>
                                        <p:strVal val="visible"/>
                                      </p:to>
                                    </p:set>
                                    <p:anim calcmode="lin" valueType="num">
                                      <p:cBhvr additive="base">
                                        <p:cTn id="55" dur="500" fill="hold"/>
                                        <p:tgtEl>
                                          <p:spTgt spid="25637"/>
                                        </p:tgtEl>
                                        <p:attrNameLst>
                                          <p:attrName>ppt_x</p:attrName>
                                        </p:attrNameLst>
                                      </p:cBhvr>
                                      <p:tavLst>
                                        <p:tav tm="0">
                                          <p:val>
                                            <p:strVal val="0-#ppt_w/2"/>
                                          </p:val>
                                        </p:tav>
                                        <p:tav tm="100000">
                                          <p:val>
                                            <p:strVal val="#ppt_x"/>
                                          </p:val>
                                        </p:tav>
                                      </p:tavLst>
                                    </p:anim>
                                    <p:anim calcmode="lin" valueType="num">
                                      <p:cBhvr additive="base">
                                        <p:cTn id="56" dur="500" fill="hold"/>
                                        <p:tgtEl>
                                          <p:spTgt spid="25637"/>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25644"/>
                                        </p:tgtEl>
                                        <p:attrNameLst>
                                          <p:attrName>style.visibility</p:attrName>
                                        </p:attrNameLst>
                                      </p:cBhvr>
                                      <p:to>
                                        <p:strVal val="visible"/>
                                      </p:to>
                                    </p:set>
                                    <p:anim calcmode="lin" valueType="num">
                                      <p:cBhvr additive="base">
                                        <p:cTn id="61" dur="500" fill="hold"/>
                                        <p:tgtEl>
                                          <p:spTgt spid="25644"/>
                                        </p:tgtEl>
                                        <p:attrNameLst>
                                          <p:attrName>ppt_x</p:attrName>
                                        </p:attrNameLst>
                                      </p:cBhvr>
                                      <p:tavLst>
                                        <p:tav tm="0">
                                          <p:val>
                                            <p:strVal val="0-#ppt_w/2"/>
                                          </p:val>
                                        </p:tav>
                                        <p:tav tm="100000">
                                          <p:val>
                                            <p:strVal val="#ppt_x"/>
                                          </p:val>
                                        </p:tav>
                                      </p:tavLst>
                                    </p:anim>
                                    <p:anim calcmode="lin" valueType="num">
                                      <p:cBhvr additive="base">
                                        <p:cTn id="62" dur="500" fill="hold"/>
                                        <p:tgtEl>
                                          <p:spTgt spid="25644"/>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5627"/>
                                        </p:tgtEl>
                                        <p:attrNameLst>
                                          <p:attrName>style.visibility</p:attrName>
                                        </p:attrNameLst>
                                      </p:cBhvr>
                                      <p:to>
                                        <p:strVal val="visible"/>
                                      </p:to>
                                    </p:set>
                                    <p:anim calcmode="lin" valueType="num">
                                      <p:cBhvr additive="base">
                                        <p:cTn id="67" dur="500" fill="hold"/>
                                        <p:tgtEl>
                                          <p:spTgt spid="25627"/>
                                        </p:tgtEl>
                                        <p:attrNameLst>
                                          <p:attrName>ppt_x</p:attrName>
                                        </p:attrNameLst>
                                      </p:cBhvr>
                                      <p:tavLst>
                                        <p:tav tm="0">
                                          <p:val>
                                            <p:strVal val="0-#ppt_w/2"/>
                                          </p:val>
                                        </p:tav>
                                        <p:tav tm="100000">
                                          <p:val>
                                            <p:strVal val="#ppt_x"/>
                                          </p:val>
                                        </p:tav>
                                      </p:tavLst>
                                    </p:anim>
                                    <p:anim calcmode="lin" valueType="num">
                                      <p:cBhvr additive="base">
                                        <p:cTn id="68" dur="500" fill="hold"/>
                                        <p:tgtEl>
                                          <p:spTgt spid="25627"/>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5608"/>
                                        </p:tgtEl>
                                        <p:attrNameLst>
                                          <p:attrName>style.visibility</p:attrName>
                                        </p:attrNameLst>
                                      </p:cBhvr>
                                      <p:to>
                                        <p:strVal val="visible"/>
                                      </p:to>
                                    </p:set>
                                    <p:anim calcmode="lin" valueType="num">
                                      <p:cBhvr additive="base">
                                        <p:cTn id="73" dur="500" fill="hold"/>
                                        <p:tgtEl>
                                          <p:spTgt spid="25608"/>
                                        </p:tgtEl>
                                        <p:attrNameLst>
                                          <p:attrName>ppt_x</p:attrName>
                                        </p:attrNameLst>
                                      </p:cBhvr>
                                      <p:tavLst>
                                        <p:tav tm="0">
                                          <p:val>
                                            <p:strVal val="0-#ppt_w/2"/>
                                          </p:val>
                                        </p:tav>
                                        <p:tav tm="100000">
                                          <p:val>
                                            <p:strVal val="#ppt_x"/>
                                          </p:val>
                                        </p:tav>
                                      </p:tavLst>
                                    </p:anim>
                                    <p:anim calcmode="lin" valueType="num">
                                      <p:cBhvr additive="base">
                                        <p:cTn id="74" dur="500" fill="hold"/>
                                        <p:tgtEl>
                                          <p:spTgt spid="256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autoUpdateAnimBg="0"/>
      <p:bldP spid="25608" grpId="0" animBg="1" autoUpdateAnimBg="0"/>
      <p:bldP spid="25626" grpId="0" autoUpdateAnimBg="0"/>
      <p:bldP spid="25627" grpId="0" autoUpdateAnimBg="0"/>
      <p:bldP spid="25609" grpId="0" animBg="1"/>
      <p:bldP spid="25610"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311</Words>
  <Application>Microsoft Office PowerPoint</Application>
  <PresentationFormat>On-screen Show (4:3)</PresentationFormat>
  <Paragraphs>34</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Default Design</vt:lpstr>
      <vt:lpstr>12_TP030004031</vt:lpstr>
      <vt:lpstr>Tuesday October 7, 2014 Mr. Goblirsch – Economics</vt:lpstr>
      <vt:lpstr>CURRENT EVENTS: Income Gap: Fine Dining Up; Fast Food Down</vt:lpstr>
      <vt:lpstr>PowerPoint Presentation</vt:lpstr>
    </vt:vector>
  </TitlesOfParts>
  <Company>Modesto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Demand</dc:title>
  <dc:creator>Clinton Goblirsch</dc:creator>
  <cp:lastModifiedBy>cgoblirsch</cp:lastModifiedBy>
  <cp:revision>40</cp:revision>
  <dcterms:created xsi:type="dcterms:W3CDTF">2007-02-12T22:15:27Z</dcterms:created>
  <dcterms:modified xsi:type="dcterms:W3CDTF">2014-10-07T16:43:28Z</dcterms:modified>
</cp:coreProperties>
</file>