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21" r:id="rId6"/>
  </p:sldMasterIdLst>
  <p:sldIdLst>
    <p:sldId id="283" r:id="rId7"/>
    <p:sldId id="273" r:id="rId8"/>
    <p:sldId id="257" r:id="rId9"/>
    <p:sldId id="258" r:id="rId10"/>
    <p:sldId id="259" r:id="rId11"/>
    <p:sldId id="277" r:id="rId12"/>
    <p:sldId id="284" r:id="rId13"/>
    <p:sldId id="274" r:id="rId14"/>
    <p:sldId id="260" r:id="rId15"/>
    <p:sldId id="28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CC"/>
    <a:srgbClr val="3333CC"/>
    <a:srgbClr val="0000FF"/>
    <a:srgbClr val="990099"/>
    <a:srgbClr val="33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18" autoAdjust="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C50F2-688E-4AC1-84D5-AE6E5A16E2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25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FE7E7-1D57-43FF-96D4-C1DC0DCCC0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24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20C14-7A7D-4A39-9571-B22489589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828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390F59-3D66-4921-AA10-CDAE7BF013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594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C5CCA-DBFD-4B6B-A0C6-27ED0515A00F}" type="datetimeFigureOut">
              <a:rPr lang="en-US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2620-EC90-41EB-B492-9540A991F7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3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A0D1-363C-4524-BD4C-34DCBBFC28D0}" type="datetimeFigureOut">
              <a:rPr lang="en-US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1400-4630-4F7B-A8C5-0B0C95FC9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07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D7146-4244-47FE-9744-D6435F58BB5D}" type="datetimeFigureOut">
              <a:rPr lang="en-US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F1F1-9D90-4108-B23F-5907B420C9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45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9323-8781-4F17-84B9-CA43440B7943}" type="datetimeFigureOut">
              <a:rPr lang="en-US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A11A7-EA3E-46B6-8947-DB94446AD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45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07A3-87C4-4E9C-A17C-F2F333169C47}" type="datetimeFigureOut">
              <a:rPr lang="en-US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6037C-8771-45A5-8C09-C9879B7877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79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D00F-EA74-469A-847A-BB216606A83A}" type="datetimeFigureOut">
              <a:rPr lang="en-US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0F320-289F-460C-996C-886C85FF68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22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3DB39-91CC-4D5C-B682-6C8D2D712C0D}" type="datetimeFigureOut">
              <a:rPr lang="en-US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2B2A5-44FD-46CE-8F43-65876163DD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7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49B83-0EF2-4302-A8C3-FD19880FD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148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A45B1-389F-4913-B317-A7E09243F9E7}" type="datetimeFigureOut">
              <a:rPr lang="en-US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fld id="{8AA91A39-EAFF-4E3D-8670-5A7BFB82C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13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A766-94B6-40D9-85FB-BBE73A50E5C6}" type="datetimeFigureOut">
              <a:rPr lang="en-US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2AA5-4C51-48E0-AEDD-ED853B0202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7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8D83-A7C6-4B63-A530-4F8DA8E9A83D}" type="datetimeFigureOut">
              <a:rPr lang="en-US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44B2B-0D51-4589-B071-7684553E0D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72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05FE-1921-4A53-B766-E5120F8A6EF2}" type="datetimeFigureOut">
              <a:rPr lang="en-US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29AD2-0011-4241-9659-8D0A00DD84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46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9B6F0-E38E-444A-9B3E-D847985C1018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F2FB-F39D-4ECA-B3C0-7541DD062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3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AAE6B-8974-47AF-A1D1-2481932B82C2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798AF-C18F-43C1-938E-BEDF11EF0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55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AE0AD-1883-45F0-9925-88D0426BB4B6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2E8B-65EF-4127-9600-C43FA03DE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01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347D4-C9FD-42CE-968E-03978280E2BA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DFFB5-AD5B-4E89-BB8C-657C38A21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03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68DE-51D0-4A79-B238-F568A2840BD0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6D548-EC9B-4F26-94FA-76E942A93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38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DFD0-573B-4C8B-9CD6-BAEE5F73220F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B796D-4565-4146-B03E-67076DB25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0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D8A96-4B77-49B2-9FF2-B9037D8EBF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405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5805-9BDA-4570-9759-D8F3E2167388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1BD1B-1B36-497A-A578-4F78A91F7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40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B5348-5BBD-4320-903B-E9D0744E7181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D27F-AD5D-40D3-B700-8DEC6280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78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60A87-0E0B-4BA0-83CF-957F46601C08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91792-A153-452F-92D7-86C14AF0D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5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CE7FC-02E9-4C1F-A388-665611E8D86E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39D2-EF5D-426C-86A0-C8391EF88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50403-68D8-4D60-A491-D9B1DE3C27F0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07DD8-1D31-49B6-A334-8B4769BDD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89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6984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6700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32805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6933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432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E2BE9-83A2-46E2-B280-EA9605E13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2400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8500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20172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09474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00378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7924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5000" y="1600200"/>
            <a:ext cx="2174875" cy="5581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5400" cy="5581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2372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CB14B8-93A0-4CA6-AA4C-4DC084DED9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2594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F796C2-95C5-4696-871C-424C9035C7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216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51D972-F952-480C-8729-CEAEAA0E4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049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716BB80-E561-4DDE-B10F-C358DC783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9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5B918-02C2-4724-AADF-6C16B537D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8155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ED8FF7-277E-4949-8E47-975F205FC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372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C439DD-1BF6-4CEC-A728-9E39A4701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3776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240F0E-6022-4EEC-BB12-2406799BB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3224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A64266-04C1-49A3-A6E3-BCED14AA54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152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92F725-6334-48BB-8FAE-084CF1917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1054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746395-A2DE-4459-B69C-80370D9C2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039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E0846A-E55A-489D-B62F-CB26D5897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2779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6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713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1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67F58-B20B-4ABD-8D84-DA239ADD8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7267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623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57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26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592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55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785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551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0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B4A7D-BDB6-43C1-839B-BA38890962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53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57C02-2AE7-4B2D-A397-6B37A2F5F9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00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7FD56-E047-4855-B365-25A56E1CA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60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06AF2B-0211-4960-BC7B-D8B52F4E05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F81114-6D07-4B8C-A0B8-14D1375DA95C}" type="datetimeFigureOut">
              <a:rPr lang="en-US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7BFD6F-50B6-4508-9161-E7BD4A009A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34A7F3-322C-4FAB-B655-930DE52EE45D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CE946A-BA68-4C6E-82B4-D728D5089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3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2" descr="U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75" y="6877050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663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3A888D-EF59-4686-89AD-706EF56C0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124" name="Picture 26" descr="c0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5162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0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fscstart%20/epp%20/3%20105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6" Type="http://schemas.openxmlformats.org/officeDocument/2006/relationships/slide" Target="slide4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hyperlink" Target="Presentation%20Plus!%20EPP:Extras:PPlus!%20EPP%20Help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Wednesday October 8, 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Identify the law of supply and explain the difference between it and the law of demand.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WARM-UP: Supply Quick Think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REVIEW: Go over </a:t>
            </a:r>
            <a:r>
              <a:rPr lang="en-US" sz="2200" dirty="0" err="1" smtClean="0">
                <a:solidFill>
                  <a:prstClr val="black"/>
                </a:solidFill>
              </a:rPr>
              <a:t>Ch</a:t>
            </a:r>
            <a:r>
              <a:rPr lang="en-US" sz="2200" dirty="0" smtClean="0">
                <a:solidFill>
                  <a:prstClr val="black"/>
                </a:solidFill>
              </a:rPr>
              <a:t> 4 Demand Quiz</a:t>
            </a:r>
            <a:endParaRPr lang="en-US" sz="1900" dirty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VIDEO CLIP: Supply: The Economic Lowdown (4 min)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CONCEPT: Law of Supply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CLOSURE: Exit Ticket - Law of Supply vs. Law of Demand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000" b="1" dirty="0" smtClean="0"/>
          </a:p>
          <a:p>
            <a:pPr marL="609600" lvl="0" indent="-609600">
              <a:spcBef>
                <a:spcPct val="0"/>
              </a:spcBef>
              <a:buNone/>
              <a:defRPr/>
            </a:pPr>
            <a:r>
              <a:rPr lang="en-US" sz="2200" b="1" dirty="0" smtClean="0">
                <a:solidFill>
                  <a:srgbClr val="1F497D"/>
                </a:solidFill>
              </a:rPr>
              <a:t>Supply Quick Think WARM-UP</a:t>
            </a:r>
            <a:r>
              <a:rPr lang="en-US" sz="2200" dirty="0">
                <a:solidFill>
                  <a:srgbClr val="1F497D"/>
                </a:solidFill>
              </a:rPr>
              <a:t>: </a:t>
            </a:r>
            <a:r>
              <a:rPr lang="en-US" sz="1000" dirty="0">
                <a:solidFill>
                  <a:srgbClr val="000000"/>
                </a:solidFill>
              </a:rPr>
              <a:t>(Follow the directions below)</a:t>
            </a:r>
            <a:endParaRPr lang="en-US" sz="22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200" dirty="0">
                <a:solidFill>
                  <a:prstClr val="black"/>
                </a:solidFill>
              </a:rPr>
              <a:t>***5 minutes***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Write a paragraph journal entry answering the question below.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Studying </a:t>
            </a:r>
            <a:r>
              <a:rPr lang="en-US" sz="2000" dirty="0">
                <a:solidFill>
                  <a:prstClr val="black"/>
                </a:solidFill>
              </a:rPr>
              <a:t>= doing any school activity related to a class including: </a:t>
            </a:r>
            <a:r>
              <a:rPr lang="en-US" sz="2000" dirty="0" smtClean="0">
                <a:solidFill>
                  <a:prstClr val="black"/>
                </a:solidFill>
              </a:rPr>
              <a:t>homework and assignments, </a:t>
            </a:r>
            <a:r>
              <a:rPr lang="en-US" sz="2000" dirty="0">
                <a:solidFill>
                  <a:prstClr val="black"/>
                </a:solidFill>
              </a:rPr>
              <a:t>research, preparations for a </a:t>
            </a:r>
            <a:r>
              <a:rPr lang="en-US" sz="2000" dirty="0" smtClean="0">
                <a:solidFill>
                  <a:prstClr val="black"/>
                </a:solidFill>
              </a:rPr>
              <a:t>test/project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How many hours per night do you spend studying?  Per week?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How many hours would you study if someone paid you $1 per hour of studying?  What about if someone paid you $20 per hour?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Explain your reasoning.</a:t>
            </a:r>
          </a:p>
        </p:txBody>
      </p:sp>
    </p:spTree>
    <p:extLst>
      <p:ext uri="{BB962C8B-B14F-4D97-AF65-F5344CB8AC3E}">
        <p14:creationId xmlns:p14="http://schemas.microsoft.com/office/powerpoint/2010/main" val="30423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53CB2A-F65C-4B6C-B664-E4E281AF9DC1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1-11</a:t>
            </a:r>
          </a:p>
        </p:txBody>
      </p:sp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1484313" y="433388"/>
            <a:ext cx="5054600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>
                <a:solidFill>
                  <a:srgbClr val="FFCC00"/>
                </a:solidFill>
              </a:rPr>
              <a:t>The Market Supply Curve</a:t>
            </a:r>
          </a:p>
        </p:txBody>
      </p:sp>
      <p:pic>
        <p:nvPicPr>
          <p:cNvPr id="53253" name="Picture 9" descr="S1_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4463" y="0"/>
            <a:ext cx="13795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28" descr="1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334000" cy="485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944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4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6456363" cy="11160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Supply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73175" y="2578100"/>
            <a:ext cx="6511925" cy="73818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1800" dirty="0"/>
              <a:t>Chapter 5 </a:t>
            </a:r>
            <a:r>
              <a:rPr sz="1800" dirty="0" smtClean="0"/>
              <a:t>Section 1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7960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8458200" cy="609600"/>
          </a:xfrm>
        </p:spPr>
        <p:txBody>
          <a:bodyPr/>
          <a:lstStyle/>
          <a:p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Section 1:  Understanding Supply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3625"/>
            <a:ext cx="4672013" cy="2921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Supply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>
                <a:sym typeface="Wingdings" pitchFamily="2" charset="2"/>
              </a:rPr>
              <a:t> </a:t>
            </a:r>
            <a:r>
              <a:rPr lang="en-US" altLang="en-US" sz="3600"/>
              <a:t>The amount of Goods and services made available by producers at each price.</a:t>
            </a:r>
          </a:p>
        </p:txBody>
      </p:sp>
      <p:pic>
        <p:nvPicPr>
          <p:cNvPr id="3079" name="Picture 7" descr="StoreShelvi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447800"/>
            <a:ext cx="3352800" cy="251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5" name="Picture 13" descr="costco-stu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2857500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0505SB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4572000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624013"/>
          </a:xfrm>
        </p:spPr>
        <p:txBody>
          <a:bodyPr/>
          <a:lstStyle/>
          <a:p>
            <a:pPr algn="l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Law of Supply:</a:t>
            </a:r>
            <a:r>
              <a:rPr lang="en-US" altLang="en-US" sz="3600"/>
              <a:t>  The higher the price, the  larger the quantity produced.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8300" y="1652588"/>
            <a:ext cx="4398963" cy="37433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/>
              <a:t>Firms will produce more at high prices</a:t>
            </a:r>
            <a:r>
              <a:rPr lang="en-US" altLang="en-US" b="1"/>
              <a:t>— </a:t>
            </a:r>
            <a:r>
              <a:rPr lang="en-US" altLang="en-US"/>
              <a:t>want more profits.</a:t>
            </a:r>
          </a:p>
          <a:p>
            <a:pPr>
              <a:buFont typeface="Wingdings" pitchFamily="2" charset="2"/>
              <a:buChar char="Ø"/>
            </a:pPr>
            <a:r>
              <a:rPr lang="en-US" altLang="en-US"/>
              <a:t>New firms will enter the market to earn profits, because they now can.</a:t>
            </a:r>
          </a:p>
        </p:txBody>
      </p:sp>
      <p:pic>
        <p:nvPicPr>
          <p:cNvPr id="4103" name="Picture 7" descr="Sansa-e200_straigh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2638" y="1738313"/>
            <a:ext cx="1619250" cy="2895600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7" name="Picture 11" descr="jvc_mp3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995863"/>
            <a:ext cx="2667000" cy="15938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mp3-player-s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5016500"/>
            <a:ext cx="2908300" cy="15367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ipod_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30375"/>
            <a:ext cx="1763713" cy="29146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30238" y="5262563"/>
            <a:ext cx="2211387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/>
              <a:t>$P    = QS</a:t>
            </a:r>
            <a:endParaRPr lang="en-US" altLang="en-US" sz="2800" b="1" dirty="0"/>
          </a:p>
          <a:p>
            <a:pPr>
              <a:spcBef>
                <a:spcPct val="50000"/>
              </a:spcBef>
            </a:pPr>
            <a:r>
              <a:rPr lang="en-US" altLang="en-US" sz="2800" b="1" dirty="0" smtClean="0"/>
              <a:t>$P    = QS</a:t>
            </a:r>
            <a:endParaRPr lang="en-US" altLang="en-US" sz="28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257300" y="5348288"/>
            <a:ext cx="12700" cy="34925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336800" y="5362576"/>
            <a:ext cx="12700" cy="34925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244600" y="5970588"/>
            <a:ext cx="12700" cy="34925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349500" y="5970588"/>
            <a:ext cx="12700" cy="34925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304800"/>
            <a:ext cx="8610600" cy="1439863"/>
          </a:xfrm>
        </p:spPr>
        <p:txBody>
          <a:bodyPr/>
          <a:lstStyle/>
          <a:p>
            <a:pPr marL="3313113" indent="-3313113" algn="l"/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Supply Decisions:</a:t>
            </a:r>
            <a:r>
              <a:rPr lang="en-US" altLang="en-US" sz="3200"/>
              <a:t>  </a:t>
            </a:r>
            <a:r>
              <a:rPr lang="en-US" altLang="en-US" sz="3400"/>
              <a:t>Price is a signal to producers to produce more or less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7950"/>
            <a:ext cx="4267200" cy="2901950"/>
          </a:xfrm>
        </p:spPr>
        <p:txBody>
          <a:bodyPr/>
          <a:lstStyle/>
          <a:p>
            <a:pPr marL="393700" indent="-393700" algn="ctr">
              <a:buFontTx/>
              <a:buNone/>
            </a:pPr>
            <a:r>
              <a:rPr lang="en-US" altLang="en-US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High Prices</a:t>
            </a:r>
          </a:p>
          <a:p>
            <a:pPr marL="393700" indent="-393700">
              <a:buFontTx/>
              <a:buNone/>
            </a:pPr>
            <a:r>
              <a:rPr lang="en-US" altLang="en-US" sz="2800" b="1">
                <a:sym typeface="Wingdings" pitchFamily="2" charset="2"/>
              </a:rPr>
              <a:t> </a:t>
            </a:r>
            <a:r>
              <a:rPr lang="en-US" altLang="en-US" b="1"/>
              <a:t>Firms produce more</a:t>
            </a:r>
          </a:p>
          <a:p>
            <a:pPr marL="393700" indent="-393700">
              <a:buFontTx/>
              <a:buNone/>
            </a:pPr>
            <a:r>
              <a:rPr lang="en-US" altLang="en-US" b="1">
                <a:sym typeface="Wingdings" pitchFamily="2" charset="2"/>
              </a:rPr>
              <a:t></a:t>
            </a:r>
            <a:r>
              <a:rPr lang="en-US" altLang="en-US" b="1"/>
              <a:t> New Firms enter the market to profit</a:t>
            </a:r>
          </a:p>
        </p:txBody>
      </p:sp>
      <p:pic>
        <p:nvPicPr>
          <p:cNvPr id="5131" name="Picture 11" descr="banne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4953000"/>
            <a:ext cx="3810000" cy="1154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3" name="Picture 13" descr="o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43125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04800" y="4419600"/>
            <a:ext cx="4640263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3700" indent="-393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8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2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Low Prices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sym typeface="Wingdings" pitchFamily="2" charset="2"/>
              </a:rPr>
              <a:t></a:t>
            </a:r>
            <a:r>
              <a:rPr lang="en-US" altLang="en-US" sz="2800" b="1"/>
              <a:t> </a:t>
            </a:r>
            <a:r>
              <a:rPr lang="en-US" altLang="en-US" sz="3200" b="1"/>
              <a:t>Firms cut production</a:t>
            </a:r>
          </a:p>
          <a:p>
            <a:pPr>
              <a:spcBef>
                <a:spcPct val="20000"/>
              </a:spcBef>
            </a:pPr>
            <a:r>
              <a:rPr lang="en-US" altLang="en-US" sz="3200">
                <a:sym typeface="Wingdings" pitchFamily="2" charset="2"/>
              </a:rPr>
              <a:t></a:t>
            </a:r>
            <a:r>
              <a:rPr lang="en-US" altLang="en-US" sz="3200" b="1"/>
              <a:t>Firms leave the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  <p:bldP spid="513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5" descr="EPP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Chapter 5 FA1</a:t>
            </a:r>
          </a:p>
        </p:txBody>
      </p:sp>
      <p:pic>
        <p:nvPicPr>
          <p:cNvPr id="50180" name="Picture 18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42620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9" descr="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642620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21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6429375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22" descr="home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2620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86" name="Text Box 30"/>
          <p:cNvSpPr txBox="1">
            <a:spLocks noChangeArrowheads="1"/>
          </p:cNvSpPr>
          <p:nvPr/>
        </p:nvSpPr>
        <p:spPr bwMode="white">
          <a:xfrm>
            <a:off x="4495800" y="6453188"/>
            <a:ext cx="19589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1200" b="1">
                <a:solidFill>
                  <a:srgbClr val="FFFFCC"/>
                </a:solidFill>
              </a:rPr>
              <a:t>Continued on next slide.</a:t>
            </a:r>
          </a:p>
        </p:txBody>
      </p:sp>
      <p:pic>
        <p:nvPicPr>
          <p:cNvPr id="50185" name="Picture 36" descr="windows_help">
            <a:hlinkClick r:id="rId8" action="ppaction://program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6397625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6" name="Picture 37" descr="apple_help">
            <a:hlinkClick r:id="rId10" action="ppaction://program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397625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7177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8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7091" y="369455"/>
            <a:ext cx="8580582" cy="5920509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u="sng" dirty="0" smtClean="0">
                <a:solidFill>
                  <a:srgbClr val="FFFF00"/>
                </a:solidFill>
              </a:rPr>
              <a:t>EXIT TICKET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DIRECTIONS: </a:t>
            </a:r>
            <a:r>
              <a:rPr lang="en-US" dirty="0" smtClean="0">
                <a:solidFill>
                  <a:srgbClr val="FFFF00"/>
                </a:solidFill>
              </a:rPr>
              <a:t>Write a paragraph explaining 	the difference between the law of 	supply and the law of demand.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1st Sentence) 	The Law of Demand is …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</a:t>
            </a:r>
            <a:r>
              <a:rPr lang="en-US" sz="2400" baseline="30000" dirty="0" smtClean="0">
                <a:solidFill>
                  <a:schemeClr val="bg1"/>
                </a:solidFill>
              </a:rPr>
              <a:t>nd</a:t>
            </a:r>
            <a:r>
              <a:rPr lang="en-US" sz="2400" dirty="0" smtClean="0">
                <a:solidFill>
                  <a:schemeClr val="bg1"/>
                </a:solidFill>
              </a:rPr>
              <a:t> Sentence) 	The Law of Supply is …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3</a:t>
            </a:r>
            <a:r>
              <a:rPr lang="en-US" sz="2400" baseline="30000" dirty="0" smtClean="0">
                <a:solidFill>
                  <a:schemeClr val="bg1"/>
                </a:solidFill>
              </a:rPr>
              <a:t>rd</a:t>
            </a:r>
            <a:r>
              <a:rPr lang="en-US" sz="2400" dirty="0" smtClean="0">
                <a:solidFill>
                  <a:schemeClr val="bg1"/>
                </a:solidFill>
              </a:rPr>
              <a:t> Sentence) 	The difference between the two is …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Rest of Paragraph)	Explain the difference and provide a 				specific example of each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638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Looking at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u="sng" dirty="0">
                <a:solidFill>
                  <a:prstClr val="black"/>
                </a:solidFill>
              </a:rPr>
              <a:t>Supply Curve</a:t>
            </a:r>
            <a:r>
              <a:rPr lang="en-US" dirty="0">
                <a:solidFill>
                  <a:prstClr val="black"/>
                </a:solidFill>
              </a:rPr>
              <a:t> = a graph showing the various quantities supplied at each and every </a:t>
            </a:r>
            <a:r>
              <a:rPr lang="en-US" dirty="0" smtClean="0">
                <a:solidFill>
                  <a:prstClr val="black"/>
                </a:solidFill>
              </a:rPr>
              <a:t>price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u="sng" dirty="0" smtClean="0">
                <a:solidFill>
                  <a:prstClr val="black"/>
                </a:solidFill>
              </a:rPr>
              <a:t>Market Supply Curve</a:t>
            </a:r>
            <a:r>
              <a:rPr lang="en-US" dirty="0" smtClean="0">
                <a:solidFill>
                  <a:prstClr val="black"/>
                </a:solidFill>
              </a:rPr>
              <a:t> = a graph showing the quantities offered at various prices by all firms selling said product</a:t>
            </a:r>
            <a:endParaRPr lang="en-US" b="1" i="1" u="sng" dirty="0" smtClean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24883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1481138" y="6169025"/>
            <a:ext cx="13938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0" y="6169025"/>
            <a:ext cx="148113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481138" y="5480050"/>
            <a:ext cx="13938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0" y="5480050"/>
            <a:ext cx="148113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481138" y="4791075"/>
            <a:ext cx="13938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4791075"/>
            <a:ext cx="148113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481138" y="4100513"/>
            <a:ext cx="139382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4100513"/>
            <a:ext cx="1481138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481138" y="3413125"/>
            <a:ext cx="1393825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3413125"/>
            <a:ext cx="14811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481138" y="2724150"/>
            <a:ext cx="13938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2724150"/>
            <a:ext cx="148113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481138" y="1587500"/>
            <a:ext cx="1393825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 b="1"/>
              <a:t>Slices Supplied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1587500"/>
            <a:ext cx="1481138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 b="1"/>
              <a:t>Price per Slice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304800"/>
            <a:ext cx="2874963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Pizza Supply Schedule</a:t>
            </a: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0" y="304800"/>
            <a:ext cx="28749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0" y="1587500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0" y="2724150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0" y="3413125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0" y="4100513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0" y="4791075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0" y="5480050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0" y="6169025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0" y="6858000"/>
            <a:ext cx="28749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0" y="304800"/>
            <a:ext cx="0" cy="6553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2874963" y="304800"/>
            <a:ext cx="0" cy="6553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1481138" y="1587500"/>
            <a:ext cx="0" cy="527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60325" y="2781300"/>
            <a:ext cx="1317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2800"/>
              <a:t>$0.50</a:t>
            </a:r>
            <a:endParaRPr lang="en-US" altLang="en-US"/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60325" y="3424238"/>
            <a:ext cx="1317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2800"/>
              <a:t>$1.00</a:t>
            </a:r>
            <a:endParaRPr lang="en-US" altLang="en-US"/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0" y="4154488"/>
            <a:ext cx="1377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/>
              <a:t>$1.50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0" y="4799013"/>
            <a:ext cx="1377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/>
              <a:t>$2.00</a:t>
            </a: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0" y="5532438"/>
            <a:ext cx="1438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/>
              <a:t>$2.50</a:t>
            </a: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0" y="6173788"/>
            <a:ext cx="1438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/>
              <a:t>$3.00</a:t>
            </a:r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1438275" y="2747963"/>
            <a:ext cx="1436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/>
              <a:t>100</a:t>
            </a:r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1438275" y="3424238"/>
            <a:ext cx="14366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/>
              <a:t>150</a:t>
            </a:r>
          </a:p>
        </p:txBody>
      </p:sp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1438275" y="4125913"/>
            <a:ext cx="1436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/>
              <a:t>200</a:t>
            </a:r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1438275" y="4799013"/>
            <a:ext cx="1436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/>
              <a:t>250</a:t>
            </a:r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1438275" y="5532438"/>
            <a:ext cx="1376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/>
              <a:t>300</a:t>
            </a: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1438275" y="6173788"/>
            <a:ext cx="1436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/>
              <a:t>350</a:t>
            </a:r>
          </a:p>
        </p:txBody>
      </p:sp>
      <p:grpSp>
        <p:nvGrpSpPr>
          <p:cNvPr id="6371" name="Group 227"/>
          <p:cNvGrpSpPr>
            <a:grpSpLocks/>
          </p:cNvGrpSpPr>
          <p:nvPr/>
        </p:nvGrpSpPr>
        <p:grpSpPr bwMode="auto">
          <a:xfrm>
            <a:off x="3035300" y="1789113"/>
            <a:ext cx="6386513" cy="4732337"/>
            <a:chOff x="1899" y="1127"/>
            <a:chExt cx="4023" cy="2981"/>
          </a:xfrm>
        </p:grpSpPr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5290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4877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285" name="Rectangle 141"/>
            <p:cNvSpPr>
              <a:spLocks noChangeArrowheads="1"/>
            </p:cNvSpPr>
            <p:nvPr/>
          </p:nvSpPr>
          <p:spPr bwMode="auto">
            <a:xfrm>
              <a:off x="4464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286" name="Rectangle 142"/>
            <p:cNvSpPr>
              <a:spLocks noChangeArrowheads="1"/>
            </p:cNvSpPr>
            <p:nvPr/>
          </p:nvSpPr>
          <p:spPr bwMode="auto">
            <a:xfrm>
              <a:off x="4051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287" name="Rectangle 143"/>
            <p:cNvSpPr>
              <a:spLocks noChangeArrowheads="1"/>
            </p:cNvSpPr>
            <p:nvPr/>
          </p:nvSpPr>
          <p:spPr bwMode="auto">
            <a:xfrm>
              <a:off x="3638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288" name="Rectangle 144"/>
            <p:cNvSpPr>
              <a:spLocks noChangeArrowheads="1"/>
            </p:cNvSpPr>
            <p:nvPr/>
          </p:nvSpPr>
          <p:spPr bwMode="auto">
            <a:xfrm>
              <a:off x="3226" y="3419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289" name="Rectangle 145"/>
            <p:cNvSpPr>
              <a:spLocks noChangeArrowheads="1"/>
            </p:cNvSpPr>
            <p:nvPr/>
          </p:nvSpPr>
          <p:spPr bwMode="auto">
            <a:xfrm>
              <a:off x="2813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290" name="Rectangle 146"/>
            <p:cNvSpPr>
              <a:spLocks noChangeArrowheads="1"/>
            </p:cNvSpPr>
            <p:nvPr/>
          </p:nvSpPr>
          <p:spPr bwMode="auto">
            <a:xfrm>
              <a:off x="2400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291" name="Rectangle 147"/>
            <p:cNvSpPr>
              <a:spLocks noChangeArrowheads="1"/>
            </p:cNvSpPr>
            <p:nvPr/>
          </p:nvSpPr>
          <p:spPr bwMode="auto">
            <a:xfrm>
              <a:off x="5290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292" name="Rectangle 148"/>
            <p:cNvSpPr>
              <a:spLocks noChangeArrowheads="1"/>
            </p:cNvSpPr>
            <p:nvPr/>
          </p:nvSpPr>
          <p:spPr bwMode="auto">
            <a:xfrm>
              <a:off x="4877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293" name="Rectangle 149"/>
            <p:cNvSpPr>
              <a:spLocks noChangeArrowheads="1"/>
            </p:cNvSpPr>
            <p:nvPr/>
          </p:nvSpPr>
          <p:spPr bwMode="auto">
            <a:xfrm>
              <a:off x="4464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294" name="Rectangle 150"/>
            <p:cNvSpPr>
              <a:spLocks noChangeArrowheads="1"/>
            </p:cNvSpPr>
            <p:nvPr/>
          </p:nvSpPr>
          <p:spPr bwMode="auto">
            <a:xfrm>
              <a:off x="4051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295" name="Rectangle 151"/>
            <p:cNvSpPr>
              <a:spLocks noChangeArrowheads="1"/>
            </p:cNvSpPr>
            <p:nvPr/>
          </p:nvSpPr>
          <p:spPr bwMode="auto">
            <a:xfrm>
              <a:off x="3638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296" name="Rectangle 152"/>
            <p:cNvSpPr>
              <a:spLocks noChangeArrowheads="1"/>
            </p:cNvSpPr>
            <p:nvPr/>
          </p:nvSpPr>
          <p:spPr bwMode="auto">
            <a:xfrm>
              <a:off x="3226" y="3037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297" name="Rectangle 153"/>
            <p:cNvSpPr>
              <a:spLocks noChangeArrowheads="1"/>
            </p:cNvSpPr>
            <p:nvPr/>
          </p:nvSpPr>
          <p:spPr bwMode="auto">
            <a:xfrm>
              <a:off x="2813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298" name="Rectangle 154"/>
            <p:cNvSpPr>
              <a:spLocks noChangeArrowheads="1"/>
            </p:cNvSpPr>
            <p:nvPr/>
          </p:nvSpPr>
          <p:spPr bwMode="auto">
            <a:xfrm>
              <a:off x="2400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299" name="Rectangle 155"/>
            <p:cNvSpPr>
              <a:spLocks noChangeArrowheads="1"/>
            </p:cNvSpPr>
            <p:nvPr/>
          </p:nvSpPr>
          <p:spPr bwMode="auto">
            <a:xfrm>
              <a:off x="5290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00" name="Rectangle 156"/>
            <p:cNvSpPr>
              <a:spLocks noChangeArrowheads="1"/>
            </p:cNvSpPr>
            <p:nvPr/>
          </p:nvSpPr>
          <p:spPr bwMode="auto">
            <a:xfrm>
              <a:off x="4877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01" name="Rectangle 157"/>
            <p:cNvSpPr>
              <a:spLocks noChangeArrowheads="1"/>
            </p:cNvSpPr>
            <p:nvPr/>
          </p:nvSpPr>
          <p:spPr bwMode="auto">
            <a:xfrm>
              <a:off x="4464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02" name="Rectangle 158"/>
            <p:cNvSpPr>
              <a:spLocks noChangeArrowheads="1"/>
            </p:cNvSpPr>
            <p:nvPr/>
          </p:nvSpPr>
          <p:spPr bwMode="auto">
            <a:xfrm>
              <a:off x="4051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03" name="Rectangle 159"/>
            <p:cNvSpPr>
              <a:spLocks noChangeArrowheads="1"/>
            </p:cNvSpPr>
            <p:nvPr/>
          </p:nvSpPr>
          <p:spPr bwMode="auto">
            <a:xfrm>
              <a:off x="3638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04" name="Rectangle 160"/>
            <p:cNvSpPr>
              <a:spLocks noChangeArrowheads="1"/>
            </p:cNvSpPr>
            <p:nvPr/>
          </p:nvSpPr>
          <p:spPr bwMode="auto">
            <a:xfrm>
              <a:off x="3226" y="2655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05" name="Rectangle 161"/>
            <p:cNvSpPr>
              <a:spLocks noChangeArrowheads="1"/>
            </p:cNvSpPr>
            <p:nvPr/>
          </p:nvSpPr>
          <p:spPr bwMode="auto">
            <a:xfrm>
              <a:off x="2813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06" name="Rectangle 162"/>
            <p:cNvSpPr>
              <a:spLocks noChangeArrowheads="1"/>
            </p:cNvSpPr>
            <p:nvPr/>
          </p:nvSpPr>
          <p:spPr bwMode="auto">
            <a:xfrm>
              <a:off x="2400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07" name="Rectangle 163"/>
            <p:cNvSpPr>
              <a:spLocks noChangeArrowheads="1"/>
            </p:cNvSpPr>
            <p:nvPr/>
          </p:nvSpPr>
          <p:spPr bwMode="auto">
            <a:xfrm>
              <a:off x="5290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08" name="Rectangle 164"/>
            <p:cNvSpPr>
              <a:spLocks noChangeArrowheads="1"/>
            </p:cNvSpPr>
            <p:nvPr/>
          </p:nvSpPr>
          <p:spPr bwMode="auto">
            <a:xfrm>
              <a:off x="4877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09" name="Rectangle 165"/>
            <p:cNvSpPr>
              <a:spLocks noChangeArrowheads="1"/>
            </p:cNvSpPr>
            <p:nvPr/>
          </p:nvSpPr>
          <p:spPr bwMode="auto">
            <a:xfrm>
              <a:off x="4464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10" name="Rectangle 166"/>
            <p:cNvSpPr>
              <a:spLocks noChangeArrowheads="1"/>
            </p:cNvSpPr>
            <p:nvPr/>
          </p:nvSpPr>
          <p:spPr bwMode="auto">
            <a:xfrm>
              <a:off x="4051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11" name="Rectangle 167"/>
            <p:cNvSpPr>
              <a:spLocks noChangeArrowheads="1"/>
            </p:cNvSpPr>
            <p:nvPr/>
          </p:nvSpPr>
          <p:spPr bwMode="auto">
            <a:xfrm>
              <a:off x="3638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12" name="Rectangle 168"/>
            <p:cNvSpPr>
              <a:spLocks noChangeArrowheads="1"/>
            </p:cNvSpPr>
            <p:nvPr/>
          </p:nvSpPr>
          <p:spPr bwMode="auto">
            <a:xfrm>
              <a:off x="3226" y="2273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13" name="Rectangle 169"/>
            <p:cNvSpPr>
              <a:spLocks noChangeArrowheads="1"/>
            </p:cNvSpPr>
            <p:nvPr/>
          </p:nvSpPr>
          <p:spPr bwMode="auto">
            <a:xfrm>
              <a:off x="2813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14" name="Rectangle 170"/>
            <p:cNvSpPr>
              <a:spLocks noChangeArrowheads="1"/>
            </p:cNvSpPr>
            <p:nvPr/>
          </p:nvSpPr>
          <p:spPr bwMode="auto">
            <a:xfrm>
              <a:off x="2400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15" name="Rectangle 171"/>
            <p:cNvSpPr>
              <a:spLocks noChangeArrowheads="1"/>
            </p:cNvSpPr>
            <p:nvPr/>
          </p:nvSpPr>
          <p:spPr bwMode="auto">
            <a:xfrm>
              <a:off x="5290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16" name="Rectangle 172"/>
            <p:cNvSpPr>
              <a:spLocks noChangeArrowheads="1"/>
            </p:cNvSpPr>
            <p:nvPr/>
          </p:nvSpPr>
          <p:spPr bwMode="auto">
            <a:xfrm>
              <a:off x="4877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17" name="Rectangle 173"/>
            <p:cNvSpPr>
              <a:spLocks noChangeArrowheads="1"/>
            </p:cNvSpPr>
            <p:nvPr/>
          </p:nvSpPr>
          <p:spPr bwMode="auto">
            <a:xfrm>
              <a:off x="4464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18" name="Rectangle 174"/>
            <p:cNvSpPr>
              <a:spLocks noChangeArrowheads="1"/>
            </p:cNvSpPr>
            <p:nvPr/>
          </p:nvSpPr>
          <p:spPr bwMode="auto">
            <a:xfrm>
              <a:off x="4051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19" name="Rectangle 175"/>
            <p:cNvSpPr>
              <a:spLocks noChangeArrowheads="1"/>
            </p:cNvSpPr>
            <p:nvPr/>
          </p:nvSpPr>
          <p:spPr bwMode="auto">
            <a:xfrm>
              <a:off x="3638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20" name="Rectangle 176"/>
            <p:cNvSpPr>
              <a:spLocks noChangeArrowheads="1"/>
            </p:cNvSpPr>
            <p:nvPr/>
          </p:nvSpPr>
          <p:spPr bwMode="auto">
            <a:xfrm>
              <a:off x="3226" y="1891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21" name="Rectangle 177"/>
            <p:cNvSpPr>
              <a:spLocks noChangeArrowheads="1"/>
            </p:cNvSpPr>
            <p:nvPr/>
          </p:nvSpPr>
          <p:spPr bwMode="auto">
            <a:xfrm>
              <a:off x="2813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22" name="Rectangle 178"/>
            <p:cNvSpPr>
              <a:spLocks noChangeArrowheads="1"/>
            </p:cNvSpPr>
            <p:nvPr/>
          </p:nvSpPr>
          <p:spPr bwMode="auto">
            <a:xfrm>
              <a:off x="2400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23" name="Rectangle 179"/>
            <p:cNvSpPr>
              <a:spLocks noChangeArrowheads="1"/>
            </p:cNvSpPr>
            <p:nvPr/>
          </p:nvSpPr>
          <p:spPr bwMode="auto">
            <a:xfrm>
              <a:off x="5290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24" name="Rectangle 180"/>
            <p:cNvSpPr>
              <a:spLocks noChangeArrowheads="1"/>
            </p:cNvSpPr>
            <p:nvPr/>
          </p:nvSpPr>
          <p:spPr bwMode="auto">
            <a:xfrm>
              <a:off x="4877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25" name="Rectangle 181"/>
            <p:cNvSpPr>
              <a:spLocks noChangeArrowheads="1"/>
            </p:cNvSpPr>
            <p:nvPr/>
          </p:nvSpPr>
          <p:spPr bwMode="auto">
            <a:xfrm>
              <a:off x="4464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26" name="Rectangle 182"/>
            <p:cNvSpPr>
              <a:spLocks noChangeArrowheads="1"/>
            </p:cNvSpPr>
            <p:nvPr/>
          </p:nvSpPr>
          <p:spPr bwMode="auto">
            <a:xfrm>
              <a:off x="4051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27" name="Rectangle 183"/>
            <p:cNvSpPr>
              <a:spLocks noChangeArrowheads="1"/>
            </p:cNvSpPr>
            <p:nvPr/>
          </p:nvSpPr>
          <p:spPr bwMode="auto">
            <a:xfrm>
              <a:off x="3638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28" name="Rectangle 184"/>
            <p:cNvSpPr>
              <a:spLocks noChangeArrowheads="1"/>
            </p:cNvSpPr>
            <p:nvPr/>
          </p:nvSpPr>
          <p:spPr bwMode="auto">
            <a:xfrm>
              <a:off x="3226" y="1509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29" name="Rectangle 185"/>
            <p:cNvSpPr>
              <a:spLocks noChangeArrowheads="1"/>
            </p:cNvSpPr>
            <p:nvPr/>
          </p:nvSpPr>
          <p:spPr bwMode="auto">
            <a:xfrm>
              <a:off x="2813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30" name="Rectangle 186"/>
            <p:cNvSpPr>
              <a:spLocks noChangeArrowheads="1"/>
            </p:cNvSpPr>
            <p:nvPr/>
          </p:nvSpPr>
          <p:spPr bwMode="auto">
            <a:xfrm>
              <a:off x="2400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31" name="Rectangle 187"/>
            <p:cNvSpPr>
              <a:spLocks noChangeArrowheads="1"/>
            </p:cNvSpPr>
            <p:nvPr/>
          </p:nvSpPr>
          <p:spPr bwMode="auto">
            <a:xfrm>
              <a:off x="5290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32" name="Rectangle 188"/>
            <p:cNvSpPr>
              <a:spLocks noChangeArrowheads="1"/>
            </p:cNvSpPr>
            <p:nvPr/>
          </p:nvSpPr>
          <p:spPr bwMode="auto">
            <a:xfrm>
              <a:off x="4877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33" name="Rectangle 189"/>
            <p:cNvSpPr>
              <a:spLocks noChangeArrowheads="1"/>
            </p:cNvSpPr>
            <p:nvPr/>
          </p:nvSpPr>
          <p:spPr bwMode="auto">
            <a:xfrm>
              <a:off x="4464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34" name="Rectangle 190"/>
            <p:cNvSpPr>
              <a:spLocks noChangeArrowheads="1"/>
            </p:cNvSpPr>
            <p:nvPr/>
          </p:nvSpPr>
          <p:spPr bwMode="auto">
            <a:xfrm>
              <a:off x="4051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35" name="Rectangle 191"/>
            <p:cNvSpPr>
              <a:spLocks noChangeArrowheads="1"/>
            </p:cNvSpPr>
            <p:nvPr/>
          </p:nvSpPr>
          <p:spPr bwMode="auto">
            <a:xfrm>
              <a:off x="3638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36" name="Rectangle 192"/>
            <p:cNvSpPr>
              <a:spLocks noChangeArrowheads="1"/>
            </p:cNvSpPr>
            <p:nvPr/>
          </p:nvSpPr>
          <p:spPr bwMode="auto">
            <a:xfrm>
              <a:off x="3226" y="1127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37" name="Rectangle 193"/>
            <p:cNvSpPr>
              <a:spLocks noChangeArrowheads="1"/>
            </p:cNvSpPr>
            <p:nvPr/>
          </p:nvSpPr>
          <p:spPr bwMode="auto">
            <a:xfrm>
              <a:off x="2813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38" name="Rectangle 194"/>
            <p:cNvSpPr>
              <a:spLocks noChangeArrowheads="1"/>
            </p:cNvSpPr>
            <p:nvPr/>
          </p:nvSpPr>
          <p:spPr bwMode="auto">
            <a:xfrm>
              <a:off x="2400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/>
            </a:p>
          </p:txBody>
        </p:sp>
        <p:sp>
          <p:nvSpPr>
            <p:cNvPr id="6339" name="Line 195"/>
            <p:cNvSpPr>
              <a:spLocks noChangeShapeType="1"/>
            </p:cNvSpPr>
            <p:nvPr/>
          </p:nvSpPr>
          <p:spPr bwMode="auto">
            <a:xfrm>
              <a:off x="2400" y="1127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0" name="Line 196"/>
            <p:cNvSpPr>
              <a:spLocks noChangeShapeType="1"/>
            </p:cNvSpPr>
            <p:nvPr/>
          </p:nvSpPr>
          <p:spPr bwMode="auto">
            <a:xfrm>
              <a:off x="2400" y="1509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1" name="Line 197"/>
            <p:cNvSpPr>
              <a:spLocks noChangeShapeType="1"/>
            </p:cNvSpPr>
            <p:nvPr/>
          </p:nvSpPr>
          <p:spPr bwMode="auto">
            <a:xfrm>
              <a:off x="2400" y="1891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2" name="Line 198"/>
            <p:cNvSpPr>
              <a:spLocks noChangeShapeType="1"/>
            </p:cNvSpPr>
            <p:nvPr/>
          </p:nvSpPr>
          <p:spPr bwMode="auto">
            <a:xfrm>
              <a:off x="2400" y="2273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3" name="Line 199"/>
            <p:cNvSpPr>
              <a:spLocks noChangeShapeType="1"/>
            </p:cNvSpPr>
            <p:nvPr/>
          </p:nvSpPr>
          <p:spPr bwMode="auto">
            <a:xfrm>
              <a:off x="2400" y="2655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4" name="Line 200"/>
            <p:cNvSpPr>
              <a:spLocks noChangeShapeType="1"/>
            </p:cNvSpPr>
            <p:nvPr/>
          </p:nvSpPr>
          <p:spPr bwMode="auto">
            <a:xfrm>
              <a:off x="2400" y="3037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5" name="Line 201"/>
            <p:cNvSpPr>
              <a:spLocks noChangeShapeType="1"/>
            </p:cNvSpPr>
            <p:nvPr/>
          </p:nvSpPr>
          <p:spPr bwMode="auto">
            <a:xfrm>
              <a:off x="2400" y="3419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6" name="Line 202"/>
            <p:cNvSpPr>
              <a:spLocks noChangeShapeType="1"/>
            </p:cNvSpPr>
            <p:nvPr/>
          </p:nvSpPr>
          <p:spPr bwMode="auto">
            <a:xfrm>
              <a:off x="2400" y="3801"/>
              <a:ext cx="330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7" name="Line 203"/>
            <p:cNvSpPr>
              <a:spLocks noChangeShapeType="1"/>
            </p:cNvSpPr>
            <p:nvPr/>
          </p:nvSpPr>
          <p:spPr bwMode="auto">
            <a:xfrm>
              <a:off x="2400" y="1127"/>
              <a:ext cx="0" cy="267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8" name="Line 204"/>
            <p:cNvSpPr>
              <a:spLocks noChangeShapeType="1"/>
            </p:cNvSpPr>
            <p:nvPr/>
          </p:nvSpPr>
          <p:spPr bwMode="auto">
            <a:xfrm>
              <a:off x="2813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" name="Line 205"/>
            <p:cNvSpPr>
              <a:spLocks noChangeShapeType="1"/>
            </p:cNvSpPr>
            <p:nvPr/>
          </p:nvSpPr>
          <p:spPr bwMode="auto">
            <a:xfrm>
              <a:off x="3226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" name="Line 206"/>
            <p:cNvSpPr>
              <a:spLocks noChangeShapeType="1"/>
            </p:cNvSpPr>
            <p:nvPr/>
          </p:nvSpPr>
          <p:spPr bwMode="auto">
            <a:xfrm>
              <a:off x="3638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" name="Line 207"/>
            <p:cNvSpPr>
              <a:spLocks noChangeShapeType="1"/>
            </p:cNvSpPr>
            <p:nvPr/>
          </p:nvSpPr>
          <p:spPr bwMode="auto">
            <a:xfrm>
              <a:off x="4051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" name="Line 208"/>
            <p:cNvSpPr>
              <a:spLocks noChangeShapeType="1"/>
            </p:cNvSpPr>
            <p:nvPr/>
          </p:nvSpPr>
          <p:spPr bwMode="auto">
            <a:xfrm>
              <a:off x="4464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" name="Line 209"/>
            <p:cNvSpPr>
              <a:spLocks noChangeShapeType="1"/>
            </p:cNvSpPr>
            <p:nvPr/>
          </p:nvSpPr>
          <p:spPr bwMode="auto">
            <a:xfrm>
              <a:off x="4877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" name="Line 210"/>
            <p:cNvSpPr>
              <a:spLocks noChangeShapeType="1"/>
            </p:cNvSpPr>
            <p:nvPr/>
          </p:nvSpPr>
          <p:spPr bwMode="auto">
            <a:xfrm>
              <a:off x="5290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" name="Line 211"/>
            <p:cNvSpPr>
              <a:spLocks noChangeShapeType="1"/>
            </p:cNvSpPr>
            <p:nvPr/>
          </p:nvSpPr>
          <p:spPr bwMode="auto">
            <a:xfrm>
              <a:off x="5703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" name="Text Box 212"/>
            <p:cNvSpPr txBox="1">
              <a:spLocks noChangeArrowheads="1"/>
            </p:cNvSpPr>
            <p:nvPr/>
          </p:nvSpPr>
          <p:spPr bwMode="auto">
            <a:xfrm>
              <a:off x="1899" y="1222"/>
              <a:ext cx="476" cy="2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en-US" sz="2000" b="1"/>
                <a:t>$3.00</a:t>
              </a:r>
            </a:p>
            <a:p>
              <a:pPr>
                <a:lnSpc>
                  <a:spcPct val="210000"/>
                </a:lnSpc>
              </a:pPr>
              <a:r>
                <a:rPr lang="en-US" altLang="en-US" sz="2000" b="1"/>
                <a:t>$2.50</a:t>
              </a:r>
            </a:p>
            <a:p>
              <a:pPr>
                <a:lnSpc>
                  <a:spcPct val="200000"/>
                </a:lnSpc>
              </a:pPr>
              <a:r>
                <a:rPr lang="en-US" altLang="en-US" sz="2000" b="1"/>
                <a:t>$2.00</a:t>
              </a:r>
            </a:p>
            <a:p>
              <a:pPr>
                <a:lnSpc>
                  <a:spcPct val="200000"/>
                </a:lnSpc>
              </a:pPr>
              <a:r>
                <a:rPr lang="en-US" altLang="en-US" sz="2000" b="1"/>
                <a:t>$1.50</a:t>
              </a:r>
            </a:p>
            <a:p>
              <a:pPr>
                <a:lnSpc>
                  <a:spcPct val="200000"/>
                </a:lnSpc>
              </a:pPr>
              <a:r>
                <a:rPr lang="en-US" altLang="en-US" sz="2000" b="1"/>
                <a:t>$1.00</a:t>
              </a:r>
            </a:p>
            <a:p>
              <a:pPr>
                <a:lnSpc>
                  <a:spcPct val="200000"/>
                </a:lnSpc>
              </a:pPr>
              <a:r>
                <a:rPr lang="en-US" altLang="en-US" sz="2000" b="1"/>
                <a:t>$0.50</a:t>
              </a:r>
            </a:p>
          </p:txBody>
        </p:sp>
        <p:sp>
          <p:nvSpPr>
            <p:cNvPr id="6357" name="Text Box 213"/>
            <p:cNvSpPr txBox="1">
              <a:spLocks noChangeArrowheads="1"/>
            </p:cNvSpPr>
            <p:nvPr/>
          </p:nvSpPr>
          <p:spPr bwMode="auto">
            <a:xfrm>
              <a:off x="2742" y="3858"/>
              <a:ext cx="3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/>
                <a:t>50     100    150    200     250    300     350</a:t>
              </a:r>
            </a:p>
          </p:txBody>
        </p:sp>
      </p:grpSp>
      <p:sp>
        <p:nvSpPr>
          <p:cNvPr id="6362" name="Oval 218"/>
          <p:cNvSpPr>
            <a:spLocks noChangeArrowheads="1"/>
          </p:cNvSpPr>
          <p:nvPr/>
        </p:nvSpPr>
        <p:spPr bwMode="auto">
          <a:xfrm>
            <a:off x="7648575" y="2847975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6" name="Oval 222"/>
          <p:cNvSpPr>
            <a:spLocks noChangeArrowheads="1"/>
          </p:cNvSpPr>
          <p:nvPr/>
        </p:nvSpPr>
        <p:spPr bwMode="auto">
          <a:xfrm>
            <a:off x="8299450" y="2251075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7" name="Oval 223"/>
          <p:cNvSpPr>
            <a:spLocks noChangeArrowheads="1"/>
          </p:cNvSpPr>
          <p:nvPr/>
        </p:nvSpPr>
        <p:spPr bwMode="auto">
          <a:xfrm>
            <a:off x="6303963" y="4102100"/>
            <a:ext cx="207962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8" name="Oval 224"/>
          <p:cNvSpPr>
            <a:spLocks noChangeArrowheads="1"/>
          </p:cNvSpPr>
          <p:nvPr/>
        </p:nvSpPr>
        <p:spPr bwMode="auto">
          <a:xfrm>
            <a:off x="5702300" y="4725988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" name="Oval 225"/>
          <p:cNvSpPr>
            <a:spLocks noChangeArrowheads="1"/>
          </p:cNvSpPr>
          <p:nvPr/>
        </p:nvSpPr>
        <p:spPr bwMode="auto">
          <a:xfrm>
            <a:off x="5037138" y="5349875"/>
            <a:ext cx="207962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0" name="Text Box 226"/>
          <p:cNvSpPr txBox="1">
            <a:spLocks noChangeArrowheads="1"/>
          </p:cNvSpPr>
          <p:nvPr/>
        </p:nvSpPr>
        <p:spPr bwMode="auto">
          <a:xfrm>
            <a:off x="4292600" y="5278438"/>
            <a:ext cx="55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S</a:t>
            </a:r>
            <a:r>
              <a:rPr lang="en-US" altLang="en-US" sz="2800" b="1" baseline="-25000"/>
              <a:t>1</a:t>
            </a:r>
          </a:p>
        </p:txBody>
      </p:sp>
      <p:sp>
        <p:nvSpPr>
          <p:cNvPr id="6372" name="Oval 228"/>
          <p:cNvSpPr>
            <a:spLocks noChangeArrowheads="1"/>
          </p:cNvSpPr>
          <p:nvPr/>
        </p:nvSpPr>
        <p:spPr bwMode="auto">
          <a:xfrm>
            <a:off x="7010400" y="3511550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4" name="Line 220"/>
          <p:cNvSpPr>
            <a:spLocks noChangeShapeType="1"/>
          </p:cNvSpPr>
          <p:nvPr/>
        </p:nvSpPr>
        <p:spPr bwMode="auto">
          <a:xfrm flipV="1">
            <a:off x="4911725" y="2147888"/>
            <a:ext cx="3676650" cy="35417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" grpId="0" autoUpdateAnimBg="0"/>
      <p:bldP spid="6186" grpId="0" autoUpdateAnimBg="0"/>
      <p:bldP spid="6187" grpId="0" autoUpdateAnimBg="0"/>
      <p:bldP spid="6188" grpId="0" autoUpdateAnimBg="0"/>
      <p:bldP spid="6189" grpId="0" autoUpdateAnimBg="0"/>
      <p:bldP spid="6190" grpId="0" autoUpdateAnimBg="0"/>
      <p:bldP spid="6191" grpId="0" autoUpdateAnimBg="0"/>
      <p:bldP spid="6192" grpId="0" autoUpdateAnimBg="0"/>
      <p:bldP spid="6193" grpId="0" autoUpdateAnimBg="0"/>
      <p:bldP spid="6194" grpId="0" autoUpdateAnimBg="0"/>
      <p:bldP spid="6195" grpId="0" autoUpdateAnimBg="0"/>
      <p:bldP spid="6196" grpId="0" autoUpdateAnimBg="0"/>
      <p:bldP spid="6362" grpId="0" animBg="1"/>
      <p:bldP spid="6366" grpId="0" animBg="1"/>
      <p:bldP spid="6367" grpId="0" animBg="1"/>
      <p:bldP spid="6368" grpId="0" animBg="1"/>
      <p:bldP spid="6369" grpId="0" animBg="1"/>
      <p:bldP spid="6370" grpId="0" autoUpdateAnimBg="0"/>
      <p:bldP spid="6372" grpId="0" animBg="1"/>
      <p:bldP spid="6364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393</Words>
  <Application>Microsoft Office PowerPoint</Application>
  <PresentationFormat>On-screen Show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Default Design</vt:lpstr>
      <vt:lpstr>Angles</vt:lpstr>
      <vt:lpstr>Office Theme</vt:lpstr>
      <vt:lpstr>3_Blank Presentation</vt:lpstr>
      <vt:lpstr>1_Blank Presentation</vt:lpstr>
      <vt:lpstr>12_TP030004031</vt:lpstr>
      <vt:lpstr>Wednesday October 8, 2014 Mr. Goblirsch – Economics</vt:lpstr>
      <vt:lpstr>Supply</vt:lpstr>
      <vt:lpstr>Section 1:  Understanding Supply</vt:lpstr>
      <vt:lpstr>The Law of Supply:  The higher the price, the  larger the quantity produced.</vt:lpstr>
      <vt:lpstr>Supply Decisions:  Price is a signal to producers to produce more or less</vt:lpstr>
      <vt:lpstr>Chapter 5 FA1</vt:lpstr>
      <vt:lpstr>PowerPoint Presentation</vt:lpstr>
      <vt:lpstr>Looking at Supply</vt:lpstr>
      <vt:lpstr>PowerPoint Presentation</vt:lpstr>
      <vt:lpstr>Section 1-11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 Supply</dc:title>
  <dc:creator>Muncrief.d</dc:creator>
  <cp:lastModifiedBy>cgoblirsch</cp:lastModifiedBy>
  <cp:revision>24</cp:revision>
  <dcterms:created xsi:type="dcterms:W3CDTF">2007-02-19T20:43:44Z</dcterms:created>
  <dcterms:modified xsi:type="dcterms:W3CDTF">2014-10-08T13:47:41Z</dcterms:modified>
</cp:coreProperties>
</file>