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5" r:id="rId2"/>
    <p:sldMasterId id="2147483697" r:id="rId3"/>
    <p:sldMasterId id="2147483710" r:id="rId4"/>
  </p:sldMasterIdLst>
  <p:notesMasterIdLst>
    <p:notesMasterId r:id="rId19"/>
  </p:notesMasterIdLst>
  <p:sldIdLst>
    <p:sldId id="275" r:id="rId5"/>
    <p:sldId id="276" r:id="rId6"/>
    <p:sldId id="281" r:id="rId7"/>
    <p:sldId id="288" r:id="rId8"/>
    <p:sldId id="277" r:id="rId9"/>
    <p:sldId id="282" r:id="rId10"/>
    <p:sldId id="283" r:id="rId11"/>
    <p:sldId id="284" r:id="rId12"/>
    <p:sldId id="285" r:id="rId13"/>
    <p:sldId id="278" r:id="rId14"/>
    <p:sldId id="286" r:id="rId15"/>
    <p:sldId id="279" r:id="rId16"/>
    <p:sldId id="287" r:id="rId17"/>
    <p:sldId id="280" r:id="rId1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0000CC"/>
    <a:srgbClr val="3333CC"/>
    <a:srgbClr val="0000FF"/>
    <a:srgbClr val="990099"/>
    <a:srgbClr val="3366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94618" autoAdjust="0"/>
  </p:normalViewPr>
  <p:slideViewPr>
    <p:cSldViewPr snapToGrid="0">
      <p:cViewPr varScale="1">
        <p:scale>
          <a:sx n="103" d="100"/>
          <a:sy n="103" d="100"/>
        </p:scale>
        <p:origin x="-20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967C60-AF4A-487A-A9FA-578DCE7EEEF1}" type="datetimeFigureOut">
              <a:rPr lang="en-US" smtClean="0"/>
              <a:t>10/17/2014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EE2FE3-EF1D-4961-BEAD-9D06CE462FE3}" type="slidenum">
              <a:rPr lang="en-US" smtClean="0"/>
              <a:t>‹#›</a:t>
            </a:fld>
            <a:endParaRPr lang="en-US"/>
          </a:p>
        </p:txBody>
      </p:sp>
    </p:spTree>
    <p:extLst>
      <p:ext uri="{BB962C8B-B14F-4D97-AF65-F5344CB8AC3E}">
        <p14:creationId xmlns:p14="http://schemas.microsoft.com/office/powerpoint/2010/main" val="1399393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334E23A-3BDF-479E-847C-B1AB201B500D}" type="datetimeFigureOut">
              <a:rPr lang="en-US"/>
              <a:pPr>
                <a:defRPr/>
              </a:pPr>
              <a:t>10/17/2014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B78D603-9AF7-4A8B-9287-05DD3A168D76}" type="slidenum">
              <a:rPr lang="en-US"/>
              <a:pPr>
                <a:defRPr/>
              </a:pPr>
              <a:t>‹#›</a:t>
            </a:fld>
            <a:endParaRPr lang="en-US"/>
          </a:p>
        </p:txBody>
      </p:sp>
    </p:spTree>
    <p:extLst>
      <p:ext uri="{BB962C8B-B14F-4D97-AF65-F5344CB8AC3E}">
        <p14:creationId xmlns:p14="http://schemas.microsoft.com/office/powerpoint/2010/main" val="3535545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33FB273-C1F4-41CA-B423-75DE9FF798EE}" type="datetimeFigureOut">
              <a:rPr lang="en-US"/>
              <a:pPr>
                <a:defRPr/>
              </a:pPr>
              <a:t>10/17/2014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2DC4069A-CCB5-4AE8-A1B0-A18329E1CED5}" type="slidenum">
              <a:rPr lang="en-US"/>
              <a:pPr>
                <a:defRPr/>
              </a:pPr>
              <a:t>‹#›</a:t>
            </a:fld>
            <a:endParaRPr lang="en-US"/>
          </a:p>
        </p:txBody>
      </p:sp>
    </p:spTree>
    <p:extLst>
      <p:ext uri="{BB962C8B-B14F-4D97-AF65-F5344CB8AC3E}">
        <p14:creationId xmlns:p14="http://schemas.microsoft.com/office/powerpoint/2010/main" val="2866863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E90CEA8-4A3A-4F30-8597-D40F12A16B46}" type="datetimeFigureOut">
              <a:rPr lang="en-US"/>
              <a:pPr>
                <a:defRPr/>
              </a:pPr>
              <a:t>10/17/2014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9F0FA2BC-DCDC-476F-B952-FBAD10BBA71C}" type="slidenum">
              <a:rPr lang="en-US"/>
              <a:pPr>
                <a:defRPr/>
              </a:pPr>
              <a:t>‹#›</a:t>
            </a:fld>
            <a:endParaRPr lang="en-US"/>
          </a:p>
        </p:txBody>
      </p:sp>
    </p:spTree>
    <p:extLst>
      <p:ext uri="{BB962C8B-B14F-4D97-AF65-F5344CB8AC3E}">
        <p14:creationId xmlns:p14="http://schemas.microsoft.com/office/powerpoint/2010/main" val="4125444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3106368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644488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7821279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386689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55870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5910166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9965755"/>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0871232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85743970-EB6C-4FF2-BE3D-13E3CA6BA4B7}" type="datetimeFigureOut">
              <a:rPr lang="en-US"/>
              <a:pPr>
                <a:defRPr/>
              </a:pPr>
              <a:t>10/17/2014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5C91E8A-90B5-4AEA-B894-2AE7A9A1409F}" type="slidenum">
              <a:rPr lang="en-US"/>
              <a:pPr>
                <a:defRPr/>
              </a:pPr>
              <a:t>‹#›</a:t>
            </a:fld>
            <a:endParaRPr lang="en-US"/>
          </a:p>
        </p:txBody>
      </p:sp>
    </p:spTree>
    <p:extLst>
      <p:ext uri="{BB962C8B-B14F-4D97-AF65-F5344CB8AC3E}">
        <p14:creationId xmlns:p14="http://schemas.microsoft.com/office/powerpoint/2010/main" val="22353566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47049312"/>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810818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85000" y="1600200"/>
            <a:ext cx="2174875" cy="5581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6375400" cy="55816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818281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7C37AC9-05E5-4C2D-8D4F-4C8FE5F8AC7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227579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711538B-DF09-42FB-A335-7D286314110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907160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2A0579B-6E81-47B8-9ADC-CE550396E19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92469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73A1B1A-3745-44FF-8877-DCAB21698E3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582562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DCFB66B-89B5-428A-B8E0-98B46EC092C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997282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4978EA54-B5EE-4F51-AF05-18F5E22ED81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573085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1889683-ADF0-4CD6-8574-AA790DF26FB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73973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DDC2FD4-0B8A-4B4F-8208-9AA83C812604}" type="datetimeFigureOut">
              <a:rPr lang="en-US"/>
              <a:pPr>
                <a:defRPr/>
              </a:pPr>
              <a:t>10/17/2014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729D4DE-40BC-444A-B418-6DAC85F23EAE}" type="slidenum">
              <a:rPr lang="en-US"/>
              <a:pPr>
                <a:defRPr/>
              </a:pPr>
              <a:t>‹#›</a:t>
            </a:fld>
            <a:endParaRPr lang="en-US"/>
          </a:p>
        </p:txBody>
      </p:sp>
    </p:spTree>
    <p:extLst>
      <p:ext uri="{BB962C8B-B14F-4D97-AF65-F5344CB8AC3E}">
        <p14:creationId xmlns:p14="http://schemas.microsoft.com/office/powerpoint/2010/main" val="921617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9BEA1C0-13C0-4853-AB27-E5CFE6281C7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392776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3BEB9C3-D012-4A45-B566-B720CEAC705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860806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3CCC411-F907-413E-B3C8-6D23C41DD6A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968082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9DE6B67-1EC2-4172-95D0-9661FAA5D32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58630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8BD5A356-D093-4F41-852B-5B0C49230F8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970181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F5F78AA-5ED8-4320-AFDB-C6549AB27A3F}" type="datetimeFigureOut">
              <a:rPr lang="en-US"/>
              <a:pPr>
                <a:defRPr/>
              </a:pPr>
              <a:t>10/17/2014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CE9640-64A2-482A-836E-1E734BC6BDE4}" type="slidenum">
              <a:rPr lang="en-US"/>
              <a:pPr>
                <a:defRPr/>
              </a:pPr>
              <a:t>‹#›</a:t>
            </a:fld>
            <a:endParaRPr lang="en-US"/>
          </a:p>
        </p:txBody>
      </p:sp>
    </p:spTree>
    <p:extLst>
      <p:ext uri="{BB962C8B-B14F-4D97-AF65-F5344CB8AC3E}">
        <p14:creationId xmlns:p14="http://schemas.microsoft.com/office/powerpoint/2010/main" val="9398021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61460AC-BF68-476B-A6DE-D0CA7A38A28C}" type="datetimeFigureOut">
              <a:rPr lang="en-US"/>
              <a:pPr>
                <a:defRPr/>
              </a:pPr>
              <a:t>10/17/2014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958961-1BAB-4A31-80DC-8B011D03C19E}" type="slidenum">
              <a:rPr lang="en-US"/>
              <a:pPr>
                <a:defRPr/>
              </a:pPr>
              <a:t>‹#›</a:t>
            </a:fld>
            <a:endParaRPr lang="en-US"/>
          </a:p>
        </p:txBody>
      </p:sp>
    </p:spTree>
    <p:extLst>
      <p:ext uri="{BB962C8B-B14F-4D97-AF65-F5344CB8AC3E}">
        <p14:creationId xmlns:p14="http://schemas.microsoft.com/office/powerpoint/2010/main" val="592509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BC5D912-407C-4F3C-892B-96006E1DCC04}" type="datetimeFigureOut">
              <a:rPr lang="en-US"/>
              <a:pPr>
                <a:defRPr/>
              </a:pPr>
              <a:t>10/17/2014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5783D1-1947-44DD-852E-BDE3ABFD4E83}" type="slidenum">
              <a:rPr lang="en-US"/>
              <a:pPr>
                <a:defRPr/>
              </a:pPr>
              <a:t>‹#›</a:t>
            </a:fld>
            <a:endParaRPr lang="en-US"/>
          </a:p>
        </p:txBody>
      </p:sp>
    </p:spTree>
    <p:extLst>
      <p:ext uri="{BB962C8B-B14F-4D97-AF65-F5344CB8AC3E}">
        <p14:creationId xmlns:p14="http://schemas.microsoft.com/office/powerpoint/2010/main" val="37572475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1F0E018-0498-4DE3-AD09-064F9A800641}" type="datetimeFigureOut">
              <a:rPr lang="en-US"/>
              <a:pPr>
                <a:defRPr/>
              </a:pPr>
              <a:t>10/17/2014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8081F2C-7419-4507-B118-D0713FE7EB95}" type="slidenum">
              <a:rPr lang="en-US"/>
              <a:pPr>
                <a:defRPr/>
              </a:pPr>
              <a:t>‹#›</a:t>
            </a:fld>
            <a:endParaRPr lang="en-US"/>
          </a:p>
        </p:txBody>
      </p:sp>
    </p:spTree>
    <p:extLst>
      <p:ext uri="{BB962C8B-B14F-4D97-AF65-F5344CB8AC3E}">
        <p14:creationId xmlns:p14="http://schemas.microsoft.com/office/powerpoint/2010/main" val="7994312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48C1854-A2F1-4679-8422-715DCFFA3F99}" type="datetimeFigureOut">
              <a:rPr lang="en-US"/>
              <a:pPr>
                <a:defRPr/>
              </a:pPr>
              <a:t>10/17/2014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912492A-DE2B-4C8E-8BE5-E6CE06F975CA}" type="slidenum">
              <a:rPr lang="en-US"/>
              <a:pPr>
                <a:defRPr/>
              </a:pPr>
              <a:t>‹#›</a:t>
            </a:fld>
            <a:endParaRPr lang="en-US"/>
          </a:p>
        </p:txBody>
      </p:sp>
    </p:spTree>
    <p:extLst>
      <p:ext uri="{BB962C8B-B14F-4D97-AF65-F5344CB8AC3E}">
        <p14:creationId xmlns:p14="http://schemas.microsoft.com/office/powerpoint/2010/main" val="1292763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9A61FC1A-FE8E-4CD2-A327-976C0BC2C465}" type="datetimeFigureOut">
              <a:rPr lang="en-US"/>
              <a:pPr>
                <a:defRPr/>
              </a:pPr>
              <a:t>10/17/2014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8C4528EF-8F74-4A86-96E1-40EF1178EE55}" type="slidenum">
              <a:rPr lang="en-US"/>
              <a:pPr>
                <a:defRPr/>
              </a:pPr>
              <a:t>‹#›</a:t>
            </a:fld>
            <a:endParaRPr lang="en-US"/>
          </a:p>
        </p:txBody>
      </p:sp>
    </p:spTree>
    <p:extLst>
      <p:ext uri="{BB962C8B-B14F-4D97-AF65-F5344CB8AC3E}">
        <p14:creationId xmlns:p14="http://schemas.microsoft.com/office/powerpoint/2010/main" val="163040846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51A34A7-DFFC-4CEA-ABAD-A95E386C4EE0}" type="datetimeFigureOut">
              <a:rPr lang="en-US"/>
              <a:pPr>
                <a:defRPr/>
              </a:pPr>
              <a:t>10/17/2014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F2F8EA6-9C0E-4950-8E54-87E1EFBF17E6}" type="slidenum">
              <a:rPr lang="en-US"/>
              <a:pPr>
                <a:defRPr/>
              </a:pPr>
              <a:t>‹#›</a:t>
            </a:fld>
            <a:endParaRPr lang="en-US"/>
          </a:p>
        </p:txBody>
      </p:sp>
    </p:spTree>
    <p:extLst>
      <p:ext uri="{BB962C8B-B14F-4D97-AF65-F5344CB8AC3E}">
        <p14:creationId xmlns:p14="http://schemas.microsoft.com/office/powerpoint/2010/main" val="3753101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1847FA-95A5-4AAA-8F8B-04FA1A5CE23E}" type="datetimeFigureOut">
              <a:rPr lang="en-US"/>
              <a:pPr>
                <a:defRPr/>
              </a:pPr>
              <a:t>10/17/2014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B561E8D-0821-4EC5-B07D-D458D040268D}" type="slidenum">
              <a:rPr lang="en-US"/>
              <a:pPr>
                <a:defRPr/>
              </a:pPr>
              <a:t>‹#›</a:t>
            </a:fld>
            <a:endParaRPr lang="en-US"/>
          </a:p>
        </p:txBody>
      </p:sp>
    </p:spTree>
    <p:extLst>
      <p:ext uri="{BB962C8B-B14F-4D97-AF65-F5344CB8AC3E}">
        <p14:creationId xmlns:p14="http://schemas.microsoft.com/office/powerpoint/2010/main" val="33001751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CD0A4DF-9E64-4746-BDB6-B7BFF197B700}" type="datetimeFigureOut">
              <a:rPr lang="en-US"/>
              <a:pPr>
                <a:defRPr/>
              </a:pPr>
              <a:t>10/17/2014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DF55B82-415A-4A40-B905-F8724271513A}" type="slidenum">
              <a:rPr lang="en-US"/>
              <a:pPr>
                <a:defRPr/>
              </a:pPr>
              <a:t>‹#›</a:t>
            </a:fld>
            <a:endParaRPr lang="en-US"/>
          </a:p>
        </p:txBody>
      </p:sp>
    </p:spTree>
    <p:extLst>
      <p:ext uri="{BB962C8B-B14F-4D97-AF65-F5344CB8AC3E}">
        <p14:creationId xmlns:p14="http://schemas.microsoft.com/office/powerpoint/2010/main" val="19080886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D0E3FFE-BA26-4AE0-BA0A-0E3E74984BED}" type="datetimeFigureOut">
              <a:rPr lang="en-US"/>
              <a:pPr>
                <a:defRPr/>
              </a:pPr>
              <a:t>10/17/2014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6913BB-8499-4ACC-B71F-5895C514B91D}" type="slidenum">
              <a:rPr lang="en-US"/>
              <a:pPr>
                <a:defRPr/>
              </a:pPr>
              <a:t>‹#›</a:t>
            </a:fld>
            <a:endParaRPr lang="en-US"/>
          </a:p>
        </p:txBody>
      </p:sp>
    </p:spTree>
    <p:extLst>
      <p:ext uri="{BB962C8B-B14F-4D97-AF65-F5344CB8AC3E}">
        <p14:creationId xmlns:p14="http://schemas.microsoft.com/office/powerpoint/2010/main" val="35770716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8B5DC1-D141-405C-86E2-90E3A472EFB4}" type="datetimeFigureOut">
              <a:rPr lang="en-US"/>
              <a:pPr>
                <a:defRPr/>
              </a:pPr>
              <a:t>10/17/2014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249134-AC7A-4490-B00A-1A704AB5A411}" type="slidenum">
              <a:rPr lang="en-US"/>
              <a:pPr>
                <a:defRPr/>
              </a:pPr>
              <a:t>‹#›</a:t>
            </a:fld>
            <a:endParaRPr lang="en-US"/>
          </a:p>
        </p:txBody>
      </p:sp>
    </p:spTree>
    <p:extLst>
      <p:ext uri="{BB962C8B-B14F-4D97-AF65-F5344CB8AC3E}">
        <p14:creationId xmlns:p14="http://schemas.microsoft.com/office/powerpoint/2010/main" val="10192374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236B84-2257-40C2-8717-C867507D4F5F}" type="datetimeFigureOut">
              <a:rPr lang="en-US"/>
              <a:pPr>
                <a:defRPr/>
              </a:pPr>
              <a:t>10/17/2014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9F1DE2-A4E3-4269-923B-5AEF3916183E}" type="slidenum">
              <a:rPr lang="en-US"/>
              <a:pPr>
                <a:defRPr/>
              </a:pPr>
              <a:t>‹#›</a:t>
            </a:fld>
            <a:endParaRPr lang="en-US"/>
          </a:p>
        </p:txBody>
      </p:sp>
    </p:spTree>
    <p:extLst>
      <p:ext uri="{BB962C8B-B14F-4D97-AF65-F5344CB8AC3E}">
        <p14:creationId xmlns:p14="http://schemas.microsoft.com/office/powerpoint/2010/main" val="1027499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C34C3A3-BB5A-4E59-9302-585998514784}" type="datetimeFigureOut">
              <a:rPr lang="en-US"/>
              <a:pPr>
                <a:defRPr/>
              </a:pPr>
              <a:t>10/17/2014</a:t>
            </a:fld>
            <a:endParaRPr lang="en-US"/>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69DBFA96-8CCF-48DD-99A5-77D98BCD306A}" type="slidenum">
              <a:rPr lang="en-US"/>
              <a:pPr>
                <a:defRPr/>
              </a:pPr>
              <a:t>‹#›</a:t>
            </a:fld>
            <a:endParaRPr lang="en-US"/>
          </a:p>
        </p:txBody>
      </p:sp>
    </p:spTree>
    <p:extLst>
      <p:ext uri="{BB962C8B-B14F-4D97-AF65-F5344CB8AC3E}">
        <p14:creationId xmlns:p14="http://schemas.microsoft.com/office/powerpoint/2010/main" val="617602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9A579FE-9098-441A-BB62-50961085B598}" type="datetimeFigureOut">
              <a:rPr lang="en-US"/>
              <a:pPr>
                <a:defRPr/>
              </a:pPr>
              <a:t>10/17/2014</a:t>
            </a:fld>
            <a:endParaRPr lang="en-US"/>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B58FF76-7538-4FE9-B430-BFB182ECE14C}" type="slidenum">
              <a:rPr lang="en-US"/>
              <a:pPr>
                <a:defRPr/>
              </a:pPr>
              <a:t>‹#›</a:t>
            </a:fld>
            <a:endParaRPr lang="en-US"/>
          </a:p>
        </p:txBody>
      </p:sp>
    </p:spTree>
    <p:extLst>
      <p:ext uri="{BB962C8B-B14F-4D97-AF65-F5344CB8AC3E}">
        <p14:creationId xmlns:p14="http://schemas.microsoft.com/office/powerpoint/2010/main" val="2059437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707767C-155E-4560-9970-14125E40AB7C}" type="datetimeFigureOut">
              <a:rPr lang="en-US"/>
              <a:pPr>
                <a:defRPr/>
              </a:pPr>
              <a:t>10/17/2014</a:t>
            </a:fld>
            <a:endParaRPr lang="en-US"/>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7E159642-69CE-44AA-8B4E-D136203AD20A}" type="slidenum">
              <a:rPr lang="en-US"/>
              <a:pPr>
                <a:defRPr/>
              </a:pPr>
              <a:t>‹#›</a:t>
            </a:fld>
            <a:endParaRPr lang="en-US"/>
          </a:p>
        </p:txBody>
      </p:sp>
    </p:spTree>
    <p:extLst>
      <p:ext uri="{BB962C8B-B14F-4D97-AF65-F5344CB8AC3E}">
        <p14:creationId xmlns:p14="http://schemas.microsoft.com/office/powerpoint/2010/main" val="1016484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F89034E-EBB9-40DD-BA48-31EFAF81FEAC}" type="datetimeFigureOut">
              <a:rPr lang="en-US"/>
              <a:pPr>
                <a:defRPr/>
              </a:pPr>
              <a:t>10/17/2014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C102C37-F13E-42F2-BA39-8183927741D3}" type="slidenum">
              <a:rPr lang="en-US"/>
              <a:pPr>
                <a:defRPr/>
              </a:pPr>
              <a:t>‹#›</a:t>
            </a:fld>
            <a:endParaRPr lang="en-US"/>
          </a:p>
        </p:txBody>
      </p:sp>
    </p:spTree>
    <p:extLst>
      <p:ext uri="{BB962C8B-B14F-4D97-AF65-F5344CB8AC3E}">
        <p14:creationId xmlns:p14="http://schemas.microsoft.com/office/powerpoint/2010/main" val="3095874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29CE7C50-2A3C-4D3C-808A-88DACBC34BFC}" type="datetimeFigureOut">
              <a:rPr lang="en-US"/>
              <a:pPr>
                <a:defRPr/>
              </a:pPr>
              <a:t>10/17/2014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CB6B1C6-F464-4CB4-B8DB-DA5F9744EE56}" type="slidenum">
              <a:rPr lang="en-US"/>
              <a:pPr>
                <a:defRPr/>
              </a:pPr>
              <a:t>‹#›</a:t>
            </a:fld>
            <a:endParaRPr lang="en-US"/>
          </a:p>
        </p:txBody>
      </p:sp>
    </p:spTree>
    <p:extLst>
      <p:ext uri="{BB962C8B-B14F-4D97-AF65-F5344CB8AC3E}">
        <p14:creationId xmlns:p14="http://schemas.microsoft.com/office/powerpoint/2010/main" val="1907257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3.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9AB81C17-337F-4E10-AB08-129457F3C484}" type="datetimeFigureOut">
              <a:rPr lang="en-US"/>
              <a:pPr>
                <a:defRPr/>
              </a:pPr>
              <a:t>10/17/2014</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940231D5-5E41-4DF7-930C-D6699A4616CC}" type="slidenum">
              <a:rPr lang="en-US"/>
              <a:pPr>
                <a:defRPr/>
              </a:pPr>
              <a:t>‹#›</a:t>
            </a:fld>
            <a:endParaRPr lang="en-US"/>
          </a:p>
        </p:txBody>
      </p:sp>
    </p:spTree>
    <p:extLst>
      <p:ext uri="{BB962C8B-B14F-4D97-AF65-F5344CB8AC3E}">
        <p14:creationId xmlns:p14="http://schemas.microsoft.com/office/powerpoint/2010/main" val="306431674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146" name="Picture 22" descr="U0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hidden">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2"/>
          <p:cNvSpPr>
            <a:spLocks noGrp="1" noChangeArrowheads="1"/>
          </p:cNvSpPr>
          <p:nvPr>
            <p:ph type="title"/>
          </p:nvPr>
        </p:nvSpPr>
        <p:spPr bwMode="auto">
          <a:xfrm>
            <a:off x="6111875" y="6877050"/>
            <a:ext cx="3048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extLst>
      <p:ext uri="{BB962C8B-B14F-4D97-AF65-F5344CB8AC3E}">
        <p14:creationId xmlns:p14="http://schemas.microsoft.com/office/powerpoint/2010/main" val="83122843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txStyles>
    <p:titleStyle>
      <a:lvl1pPr algn="r" rtl="0" eaLnBrk="0" fontAlgn="base" hangingPunct="0">
        <a:spcBef>
          <a:spcPct val="0"/>
        </a:spcBef>
        <a:spcAft>
          <a:spcPct val="0"/>
        </a:spcAft>
        <a:defRPr sz="1400">
          <a:solidFill>
            <a:schemeClr val="bg1"/>
          </a:solidFill>
          <a:latin typeface="+mj-lt"/>
          <a:ea typeface="+mj-ea"/>
          <a:cs typeface="+mj-cs"/>
        </a:defRPr>
      </a:lvl1pPr>
      <a:lvl2pPr algn="r" rtl="0" eaLnBrk="0" fontAlgn="base" hangingPunct="0">
        <a:spcBef>
          <a:spcPct val="0"/>
        </a:spcBef>
        <a:spcAft>
          <a:spcPct val="0"/>
        </a:spcAft>
        <a:defRPr sz="1400">
          <a:solidFill>
            <a:schemeClr val="bg1"/>
          </a:solidFill>
          <a:latin typeface="Arial" charset="0"/>
        </a:defRPr>
      </a:lvl2pPr>
      <a:lvl3pPr algn="r" rtl="0" eaLnBrk="0" fontAlgn="base" hangingPunct="0">
        <a:spcBef>
          <a:spcPct val="0"/>
        </a:spcBef>
        <a:spcAft>
          <a:spcPct val="0"/>
        </a:spcAft>
        <a:defRPr sz="1400">
          <a:solidFill>
            <a:schemeClr val="bg1"/>
          </a:solidFill>
          <a:latin typeface="Arial" charset="0"/>
        </a:defRPr>
      </a:lvl3pPr>
      <a:lvl4pPr algn="r" rtl="0" eaLnBrk="0" fontAlgn="base" hangingPunct="0">
        <a:spcBef>
          <a:spcPct val="0"/>
        </a:spcBef>
        <a:spcAft>
          <a:spcPct val="0"/>
        </a:spcAft>
        <a:defRPr sz="1400">
          <a:solidFill>
            <a:schemeClr val="bg1"/>
          </a:solidFill>
          <a:latin typeface="Arial" charset="0"/>
        </a:defRPr>
      </a:lvl4pPr>
      <a:lvl5pPr algn="r" rtl="0" eaLnBrk="0" fontAlgn="base" hangingPunct="0">
        <a:spcBef>
          <a:spcPct val="0"/>
        </a:spcBef>
        <a:spcAft>
          <a:spcPct val="0"/>
        </a:spcAft>
        <a:defRPr sz="1400">
          <a:solidFill>
            <a:schemeClr val="bg1"/>
          </a:solidFill>
          <a:latin typeface="Arial" charset="0"/>
        </a:defRPr>
      </a:lvl5pPr>
      <a:lvl6pPr marL="457200" algn="r" rtl="0" eaLnBrk="0" fontAlgn="base" hangingPunct="0">
        <a:spcBef>
          <a:spcPct val="0"/>
        </a:spcBef>
        <a:spcAft>
          <a:spcPct val="0"/>
        </a:spcAft>
        <a:defRPr sz="1400">
          <a:solidFill>
            <a:schemeClr val="bg1"/>
          </a:solidFill>
          <a:latin typeface="Arial" charset="0"/>
        </a:defRPr>
      </a:lvl6pPr>
      <a:lvl7pPr marL="914400" algn="r" rtl="0" eaLnBrk="0" fontAlgn="base" hangingPunct="0">
        <a:spcBef>
          <a:spcPct val="0"/>
        </a:spcBef>
        <a:spcAft>
          <a:spcPct val="0"/>
        </a:spcAft>
        <a:defRPr sz="1400">
          <a:solidFill>
            <a:schemeClr val="bg1"/>
          </a:solidFill>
          <a:latin typeface="Arial" charset="0"/>
        </a:defRPr>
      </a:lvl7pPr>
      <a:lvl8pPr marL="1371600" algn="r" rtl="0" eaLnBrk="0" fontAlgn="base" hangingPunct="0">
        <a:spcBef>
          <a:spcPct val="0"/>
        </a:spcBef>
        <a:spcAft>
          <a:spcPct val="0"/>
        </a:spcAft>
        <a:defRPr sz="1400">
          <a:solidFill>
            <a:schemeClr val="bg1"/>
          </a:solidFill>
          <a:latin typeface="Arial" charset="0"/>
        </a:defRPr>
      </a:lvl8pPr>
      <a:lvl9pPr marL="1828800" algn="r" rtl="0" eaLnBrk="0" fontAlgn="base" hangingPunct="0">
        <a:spcBef>
          <a:spcPct val="0"/>
        </a:spcBef>
        <a:spcAft>
          <a:spcPct val="0"/>
        </a:spcAft>
        <a:defRPr sz="14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smtClean="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smtClean="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E247F6B-2AF0-4F68-ADC7-DFF5AC28F23F}" type="slidenum">
              <a:rPr lang="en-US" altLang="en-US" smtClean="0">
                <a:solidFill>
                  <a:srgbClr val="000000"/>
                </a:solidFill>
              </a:rPr>
              <a:pPr/>
              <a:t>‹#›</a:t>
            </a:fld>
            <a:endParaRPr lang="en-US" altLang="en-US" smtClean="0">
              <a:solidFill>
                <a:srgbClr val="000000"/>
              </a:solidFill>
            </a:endParaRPr>
          </a:p>
        </p:txBody>
      </p:sp>
    </p:spTree>
    <p:extLst>
      <p:ext uri="{BB962C8B-B14F-4D97-AF65-F5344CB8AC3E}">
        <p14:creationId xmlns:p14="http://schemas.microsoft.com/office/powerpoint/2010/main" val="22334762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6A534511-BCED-440E-BC8D-29BA1C384323}" type="datetimeFigureOut">
              <a:rPr lang="en-US"/>
              <a:pPr>
                <a:defRPr/>
              </a:pPr>
              <a:t>10/17/2014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54575715-2D60-42B7-91FE-84B4CC41E890}" type="slidenum">
              <a:rPr lang="en-US"/>
              <a:pPr>
                <a:defRPr/>
              </a:pPr>
              <a:t>‹#›</a:t>
            </a:fld>
            <a:endParaRPr lang="en-US"/>
          </a:p>
        </p:txBody>
      </p:sp>
    </p:spTree>
    <p:extLst>
      <p:ext uri="{BB962C8B-B14F-4D97-AF65-F5344CB8AC3E}">
        <p14:creationId xmlns:p14="http://schemas.microsoft.com/office/powerpoint/2010/main" val="181174930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34.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4.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r>
              <a:rPr lang="en-US" altLang="en-US" b="1" dirty="0" smtClean="0">
                <a:solidFill>
                  <a:srgbClr val="FF0000"/>
                </a:solidFill>
              </a:rPr>
              <a:t>Monday October 13, 2014</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Economics</a:t>
            </a:r>
          </a:p>
        </p:txBody>
      </p:sp>
      <p:sp>
        <p:nvSpPr>
          <p:cNvPr id="20483" name="Content Placeholder 6"/>
          <p:cNvSpPr>
            <a:spLocks noGrp="1"/>
          </p:cNvSpPr>
          <p:nvPr>
            <p:ph idx="4294967295"/>
          </p:nvPr>
        </p:nvSpPr>
        <p:spPr>
          <a:xfrm>
            <a:off x="0" y="838200"/>
            <a:ext cx="9144000" cy="6019800"/>
          </a:xfrm>
        </p:spPr>
        <p:txBody>
          <a:bodyPr>
            <a:normAutofit lnSpcReduction="10000"/>
          </a:bodyPr>
          <a:lstStyle/>
          <a:p>
            <a:pPr marL="609600" indent="-609600">
              <a:spcBef>
                <a:spcPct val="0"/>
              </a:spcBef>
              <a:buFontTx/>
              <a:buNone/>
              <a:defRPr/>
            </a:pPr>
            <a:r>
              <a:rPr lang="en-US" sz="2400" b="1" dirty="0" smtClean="0">
                <a:solidFill>
                  <a:schemeClr val="tx2"/>
                </a:solidFill>
              </a:rPr>
              <a:t>OBJECTIVE – </a:t>
            </a:r>
            <a:r>
              <a:rPr lang="en-US" sz="2400" b="1" u="sng" dirty="0" smtClean="0">
                <a:solidFill>
                  <a:schemeClr val="tx2"/>
                </a:solidFill>
              </a:rPr>
              <a:t>S</a:t>
            </a:r>
            <a:r>
              <a:rPr lang="en-US" sz="2400" b="1" dirty="0" smtClean="0">
                <a:solidFill>
                  <a:schemeClr val="tx2"/>
                </a:solidFill>
              </a:rPr>
              <a:t>tudents </a:t>
            </a:r>
            <a:r>
              <a:rPr lang="en-US" sz="2400" b="1" u="sng" dirty="0" smtClean="0">
                <a:solidFill>
                  <a:schemeClr val="tx2"/>
                </a:solidFill>
              </a:rPr>
              <a:t>W</a:t>
            </a:r>
            <a:r>
              <a:rPr lang="en-US" sz="2400" b="1" dirty="0" smtClean="0">
                <a:solidFill>
                  <a:schemeClr val="tx2"/>
                </a:solidFill>
              </a:rPr>
              <a:t>ill </a:t>
            </a:r>
            <a:r>
              <a:rPr lang="en-US" sz="2400" b="1" u="sng" dirty="0" smtClean="0">
                <a:solidFill>
                  <a:schemeClr val="tx2"/>
                </a:solidFill>
              </a:rPr>
              <a:t>B</a:t>
            </a:r>
            <a:r>
              <a:rPr lang="en-US" sz="2400" b="1" dirty="0" smtClean="0">
                <a:solidFill>
                  <a:schemeClr val="tx2"/>
                </a:solidFill>
              </a:rPr>
              <a:t>e </a:t>
            </a:r>
            <a:r>
              <a:rPr lang="en-US" sz="2400" b="1" u="sng" dirty="0" smtClean="0">
                <a:solidFill>
                  <a:schemeClr val="tx2"/>
                </a:solidFill>
              </a:rPr>
              <a:t>A</a:t>
            </a:r>
            <a:r>
              <a:rPr lang="en-US" sz="2400" b="1" dirty="0" smtClean="0">
                <a:solidFill>
                  <a:schemeClr val="tx2"/>
                </a:solidFill>
              </a:rPr>
              <a:t>ble </a:t>
            </a:r>
            <a:r>
              <a:rPr lang="en-US" sz="2400" b="1" u="sng" dirty="0" smtClean="0">
                <a:solidFill>
                  <a:schemeClr val="tx2"/>
                </a:solidFill>
              </a:rPr>
              <a:t>T</a:t>
            </a:r>
            <a:r>
              <a:rPr lang="en-US" sz="2400" b="1" dirty="0" smtClean="0">
                <a:solidFill>
                  <a:schemeClr val="tx2"/>
                </a:solidFill>
              </a:rPr>
              <a:t>o – SWBAT:</a:t>
            </a:r>
            <a:endParaRPr lang="en-US" sz="2400" dirty="0"/>
          </a:p>
          <a:p>
            <a:pPr marL="609600" indent="-609600">
              <a:spcBef>
                <a:spcPct val="0"/>
              </a:spcBef>
              <a:buFontTx/>
              <a:buNone/>
              <a:defRPr/>
            </a:pPr>
            <a:r>
              <a:rPr lang="en-US" sz="2000" dirty="0" smtClean="0"/>
              <a:t> - Describe the factors that impact supply.</a:t>
            </a:r>
          </a:p>
          <a:p>
            <a:pPr marL="0" indent="0">
              <a:spcBef>
                <a:spcPct val="0"/>
              </a:spcBef>
              <a:buNone/>
              <a:defRPr/>
            </a:pPr>
            <a:endParaRPr lang="en-US" sz="2000" b="1" dirty="0" smtClean="0">
              <a:solidFill>
                <a:srgbClr val="FF0000"/>
              </a:solidFill>
            </a:endParaRPr>
          </a:p>
          <a:p>
            <a:pPr marL="609600" indent="-609600">
              <a:spcBef>
                <a:spcPct val="0"/>
              </a:spcBef>
              <a:buFontTx/>
              <a:buNone/>
              <a:defRPr/>
            </a:pPr>
            <a:r>
              <a:rPr lang="en-US" sz="2400" b="1" dirty="0" smtClean="0">
                <a:solidFill>
                  <a:srgbClr val="FF0000"/>
                </a:solidFill>
              </a:rPr>
              <a:t>AGENDA:</a:t>
            </a:r>
            <a:endParaRPr lang="en-US" sz="2000" dirty="0" smtClean="0"/>
          </a:p>
          <a:p>
            <a:pPr marL="609600" indent="-609600">
              <a:spcBef>
                <a:spcPct val="0"/>
              </a:spcBef>
              <a:buFontTx/>
              <a:buAutoNum type="arabicParenR"/>
              <a:defRPr/>
            </a:pPr>
            <a:r>
              <a:rPr lang="en-US" sz="2200" dirty="0" smtClean="0"/>
              <a:t>WARM-UP: </a:t>
            </a:r>
            <a:r>
              <a:rPr lang="en-US" sz="2200" dirty="0" smtClean="0"/>
              <a:t>Price Increase</a:t>
            </a:r>
            <a:endParaRPr lang="en-US" sz="2200" dirty="0" smtClean="0"/>
          </a:p>
          <a:p>
            <a:pPr marL="609600" lvl="0" indent="-609600">
              <a:spcBef>
                <a:spcPct val="0"/>
              </a:spcBef>
              <a:buFontTx/>
              <a:buAutoNum type="arabicParenR"/>
              <a:defRPr/>
            </a:pPr>
            <a:r>
              <a:rPr lang="en-US" sz="2200" dirty="0" smtClean="0">
                <a:solidFill>
                  <a:prstClr val="black"/>
                </a:solidFill>
              </a:rPr>
              <a:t>REVIEW: Supply</a:t>
            </a:r>
          </a:p>
          <a:p>
            <a:pPr marL="609600" lvl="0" indent="-609600">
              <a:spcBef>
                <a:spcPct val="0"/>
              </a:spcBef>
              <a:buFontTx/>
              <a:buAutoNum type="arabicParenR"/>
              <a:defRPr/>
            </a:pPr>
            <a:r>
              <a:rPr lang="en-US" sz="2200" dirty="0" smtClean="0">
                <a:solidFill>
                  <a:prstClr val="black"/>
                </a:solidFill>
              </a:rPr>
              <a:t>CONCEPT: Changes in Supply</a:t>
            </a:r>
            <a:endParaRPr lang="en-US" sz="2200" dirty="0" smtClean="0"/>
          </a:p>
          <a:p>
            <a:pPr marL="609600" indent="-609600">
              <a:spcBef>
                <a:spcPct val="0"/>
              </a:spcBef>
              <a:buFontTx/>
              <a:buAutoNum type="arabicParenR"/>
              <a:defRPr/>
            </a:pPr>
            <a:r>
              <a:rPr lang="en-US" sz="2200" dirty="0" smtClean="0"/>
              <a:t>INDEPENDENT PRACTICE: Supply Worksheet</a:t>
            </a:r>
            <a:endParaRPr lang="en-US" sz="2200" dirty="0" smtClean="0">
              <a:solidFill>
                <a:srgbClr val="FF0000"/>
              </a:solidFill>
            </a:endParaRPr>
          </a:p>
          <a:p>
            <a:pPr marL="0" indent="0">
              <a:spcBef>
                <a:spcPct val="0"/>
              </a:spcBef>
              <a:buFont typeface="Arial" charset="0"/>
              <a:buNone/>
              <a:defRPr/>
            </a:pPr>
            <a:endParaRPr lang="en-US" sz="2000" b="1" dirty="0" smtClean="0"/>
          </a:p>
          <a:p>
            <a:pPr marL="0" indent="0">
              <a:spcBef>
                <a:spcPct val="0"/>
              </a:spcBef>
              <a:buFont typeface="Arial" charset="0"/>
              <a:buNone/>
              <a:defRPr/>
            </a:pPr>
            <a:r>
              <a:rPr lang="en-US" sz="2000" b="1" dirty="0" smtClean="0"/>
              <a:t>***Workbook P. 31 DUE TOMORROW***</a:t>
            </a:r>
          </a:p>
          <a:p>
            <a:pPr marL="0" indent="0">
              <a:spcBef>
                <a:spcPct val="0"/>
              </a:spcBef>
              <a:buFont typeface="Arial" charset="0"/>
              <a:buNone/>
              <a:defRPr/>
            </a:pPr>
            <a:endParaRPr lang="en-US" sz="2000" b="1" dirty="0" smtClean="0"/>
          </a:p>
          <a:p>
            <a:pPr marL="609600" lvl="0" indent="-609600">
              <a:spcBef>
                <a:spcPct val="0"/>
              </a:spcBef>
              <a:buNone/>
              <a:defRPr/>
            </a:pPr>
            <a:r>
              <a:rPr lang="en-US" sz="2400" b="1" dirty="0" smtClean="0">
                <a:solidFill>
                  <a:srgbClr val="1F497D"/>
                </a:solidFill>
              </a:rPr>
              <a:t>Price Increase </a:t>
            </a:r>
            <a:r>
              <a:rPr lang="en-US" sz="2400" b="1" dirty="0" smtClean="0">
                <a:solidFill>
                  <a:srgbClr val="1F497D"/>
                </a:solidFill>
              </a:rPr>
              <a:t>WARM-UP</a:t>
            </a:r>
            <a:r>
              <a:rPr lang="en-US" sz="2400" dirty="0">
                <a:solidFill>
                  <a:srgbClr val="1F497D"/>
                </a:solidFill>
              </a:rPr>
              <a:t>: </a:t>
            </a:r>
            <a:r>
              <a:rPr lang="en-US" sz="1000" dirty="0">
                <a:solidFill>
                  <a:srgbClr val="000000"/>
                </a:solidFill>
              </a:rPr>
              <a:t>(Follow the directions below)</a:t>
            </a:r>
            <a:endParaRPr lang="en-US" sz="2200" dirty="0">
              <a:solidFill>
                <a:prstClr val="black"/>
              </a:solidFill>
            </a:endParaRPr>
          </a:p>
          <a:p>
            <a:pPr marL="0" lvl="0" indent="0" algn="ctr">
              <a:spcBef>
                <a:spcPct val="0"/>
              </a:spcBef>
              <a:buNone/>
              <a:defRPr/>
            </a:pPr>
            <a:r>
              <a:rPr lang="en-US" sz="2000" dirty="0">
                <a:solidFill>
                  <a:prstClr val="black"/>
                </a:solidFill>
              </a:rPr>
              <a:t>***5 minutes***</a:t>
            </a:r>
          </a:p>
          <a:p>
            <a:pPr lvl="0">
              <a:spcBef>
                <a:spcPct val="0"/>
              </a:spcBef>
              <a:buFont typeface="Wingdings" panose="05000000000000000000" pitchFamily="2" charset="2"/>
              <a:buChar char="Ø"/>
              <a:defRPr/>
            </a:pPr>
            <a:r>
              <a:rPr lang="en-US" sz="2100" dirty="0" smtClean="0">
                <a:solidFill>
                  <a:prstClr val="black"/>
                </a:solidFill>
              </a:rPr>
              <a:t>Write a paragraph journal entry answering the following question.</a:t>
            </a:r>
          </a:p>
          <a:p>
            <a:pPr lvl="1">
              <a:spcBef>
                <a:spcPct val="0"/>
              </a:spcBef>
              <a:buFont typeface="Wingdings" panose="05000000000000000000" pitchFamily="2" charset="2"/>
              <a:buChar char="q"/>
              <a:defRPr/>
            </a:pPr>
            <a:r>
              <a:rPr lang="en-US" sz="2100" dirty="0" smtClean="0">
                <a:solidFill>
                  <a:prstClr val="black"/>
                </a:solidFill>
              </a:rPr>
              <a:t>The law of supply says that when prices go up, suppliers will increase their quantity supplied.  However, some businesses may choose actually choose to decrease, or keep the same, level of production.  Would you choose to increase, decrease, or keep the same level of production?  </a:t>
            </a:r>
            <a:r>
              <a:rPr lang="en-US" sz="2100" smtClean="0">
                <a:solidFill>
                  <a:prstClr val="black"/>
                </a:solidFill>
              </a:rPr>
              <a:t>Why?</a:t>
            </a:r>
            <a:endParaRPr lang="en-US" sz="2100" dirty="0" smtClean="0">
              <a:solidFill>
                <a:prstClr val="black"/>
              </a:solidFill>
            </a:endParaRPr>
          </a:p>
        </p:txBody>
      </p:sp>
    </p:spTree>
    <p:extLst>
      <p:ext uri="{BB962C8B-B14F-4D97-AF65-F5344CB8AC3E}">
        <p14:creationId xmlns:p14="http://schemas.microsoft.com/office/powerpoint/2010/main" val="3931076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dirty="0" smtClean="0"/>
              <a:t>STRUCTURED </a:t>
            </a:r>
            <a:br>
              <a:rPr lang="en-US" b="1" dirty="0" smtClean="0"/>
            </a:br>
            <a:r>
              <a:rPr lang="en-US" b="1" dirty="0" smtClean="0"/>
              <a:t>ACADEMIC DISCUSSION</a:t>
            </a:r>
            <a:endParaRPr lang="en-US" b="1" dirty="0"/>
          </a:p>
        </p:txBody>
      </p:sp>
      <p:sp>
        <p:nvSpPr>
          <p:cNvPr id="5" name="Content Placeholder 4"/>
          <p:cNvSpPr>
            <a:spLocks noGrp="1"/>
          </p:cNvSpPr>
          <p:nvPr>
            <p:ph idx="1"/>
          </p:nvPr>
        </p:nvSpPr>
        <p:spPr>
          <a:xfrm>
            <a:off x="0" y="1143000"/>
            <a:ext cx="9144000" cy="5715000"/>
          </a:xfrm>
        </p:spPr>
        <p:txBody>
          <a:bodyPr/>
          <a:lstStyle/>
          <a:p>
            <a:endParaRPr lang="en-US" dirty="0" smtClean="0"/>
          </a:p>
          <a:p>
            <a:r>
              <a:rPr lang="en-US" dirty="0" smtClean="0"/>
              <a:t>An example of an input cost that might cause a decrease in supply is …</a:t>
            </a:r>
          </a:p>
          <a:p>
            <a:endParaRPr lang="en-US" dirty="0"/>
          </a:p>
          <a:p>
            <a:r>
              <a:rPr lang="en-US" dirty="0" smtClean="0"/>
              <a:t>An example of an input cost that might cause an increase in supply is …</a:t>
            </a:r>
            <a:endParaRPr lang="en-US" dirty="0"/>
          </a:p>
        </p:txBody>
      </p:sp>
    </p:spTree>
    <p:extLst>
      <p:ext uri="{BB962C8B-B14F-4D97-AF65-F5344CB8AC3E}">
        <p14:creationId xmlns:p14="http://schemas.microsoft.com/office/powerpoint/2010/main" val="2734411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49238" y="319088"/>
            <a:ext cx="8645525" cy="601662"/>
          </a:xfrm>
        </p:spPr>
        <p:txBody>
          <a:bodyPr/>
          <a:lstStyle/>
          <a:p>
            <a:r>
              <a:rPr lang="en-US" altLang="en-US" sz="3600" b="1">
                <a:effectLst>
                  <a:outerShdw blurRad="38100" dist="38100" dir="2700000" algn="tl">
                    <a:srgbClr val="FFFFFF"/>
                  </a:outerShdw>
                </a:effectLst>
              </a:rPr>
              <a:t>Government’s Influence on Supply</a:t>
            </a:r>
          </a:p>
        </p:txBody>
      </p:sp>
      <p:sp>
        <p:nvSpPr>
          <p:cNvPr id="17411" name="Rectangle 3"/>
          <p:cNvSpPr>
            <a:spLocks noGrp="1" noChangeArrowheads="1"/>
          </p:cNvSpPr>
          <p:nvPr>
            <p:ph type="body" idx="1"/>
          </p:nvPr>
        </p:nvSpPr>
        <p:spPr>
          <a:xfrm>
            <a:off x="249238" y="1171575"/>
            <a:ext cx="8645525" cy="1806575"/>
          </a:xfrm>
        </p:spPr>
        <p:txBody>
          <a:bodyPr/>
          <a:lstStyle/>
          <a:p>
            <a:pPr>
              <a:buFontTx/>
              <a:buNone/>
            </a:pPr>
            <a:r>
              <a:rPr lang="en-US" altLang="en-US" b="1" u="sng">
                <a:solidFill>
                  <a:srgbClr val="336600"/>
                </a:solidFill>
                <a:effectLst>
                  <a:outerShdw blurRad="38100" dist="38100" dir="2700000" algn="tl">
                    <a:srgbClr val="000000"/>
                  </a:outerShdw>
                </a:effectLst>
              </a:rPr>
              <a:t>Subsidies</a:t>
            </a:r>
            <a:r>
              <a:rPr lang="en-US" altLang="en-US" b="1">
                <a:solidFill>
                  <a:srgbClr val="336600"/>
                </a:solidFill>
                <a:effectLst>
                  <a:outerShdw blurRad="38100" dist="38100" dir="2700000" algn="tl">
                    <a:srgbClr val="000000"/>
                  </a:outerShdw>
                </a:effectLst>
              </a:rPr>
              <a:t>:</a:t>
            </a:r>
            <a:r>
              <a:rPr lang="en-US" altLang="en-US"/>
              <a:t>  Gov. payment to support a business</a:t>
            </a:r>
          </a:p>
          <a:p>
            <a:pPr>
              <a:buFontTx/>
              <a:buNone/>
            </a:pPr>
            <a:r>
              <a:rPr lang="en-US" altLang="en-US">
                <a:sym typeface="Wingdings" pitchFamily="2" charset="2"/>
              </a:rPr>
              <a:t>	</a:t>
            </a:r>
            <a:r>
              <a:rPr lang="en-US" altLang="en-US" sz="2800">
                <a:sym typeface="Wingdings" pitchFamily="2" charset="2"/>
              </a:rPr>
              <a:t>  Farms	 </a:t>
            </a:r>
          </a:p>
          <a:p>
            <a:pPr>
              <a:buFontTx/>
              <a:buNone/>
            </a:pPr>
            <a:r>
              <a:rPr lang="en-US" altLang="en-US" sz="2800">
                <a:sym typeface="Wingdings" pitchFamily="2" charset="2"/>
              </a:rPr>
              <a:t>	  Infant industries</a:t>
            </a:r>
          </a:p>
        </p:txBody>
      </p:sp>
      <p:sp>
        <p:nvSpPr>
          <p:cNvPr id="17412" name="Text Box 4"/>
          <p:cNvSpPr txBox="1">
            <a:spLocks noChangeArrowheads="1"/>
          </p:cNvSpPr>
          <p:nvPr/>
        </p:nvSpPr>
        <p:spPr bwMode="auto">
          <a:xfrm>
            <a:off x="285750" y="2990850"/>
            <a:ext cx="8405813" cy="149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90513" indent="-2905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en-US" altLang="en-US" sz="3200" b="1" u="sng" smtClean="0">
                <a:solidFill>
                  <a:srgbClr val="FF0000"/>
                </a:solidFill>
                <a:effectLst>
                  <a:outerShdw blurRad="38100" dist="38100" dir="2700000" algn="tl">
                    <a:srgbClr val="000000"/>
                  </a:outerShdw>
                </a:effectLst>
              </a:rPr>
              <a:t>Taxes</a:t>
            </a:r>
            <a:r>
              <a:rPr lang="en-US" altLang="en-US" sz="3200" b="1" smtClean="0">
                <a:solidFill>
                  <a:srgbClr val="FF0000"/>
                </a:solidFill>
                <a:effectLst>
                  <a:outerShdw blurRad="38100" dist="38100" dir="2700000" algn="tl">
                    <a:srgbClr val="000000"/>
                  </a:outerShdw>
                </a:effectLst>
              </a:rPr>
              <a:t>:</a:t>
            </a:r>
            <a:r>
              <a:rPr lang="en-US" altLang="en-US" sz="3200" b="1" smtClean="0">
                <a:solidFill>
                  <a:srgbClr val="000000"/>
                </a:solidFill>
              </a:rPr>
              <a:t>  </a:t>
            </a:r>
            <a:r>
              <a:rPr lang="en-US" altLang="en-US" sz="3200" smtClean="0">
                <a:solidFill>
                  <a:srgbClr val="000000"/>
                </a:solidFill>
              </a:rPr>
              <a:t>Gov.uses to discourage some industries</a:t>
            </a:r>
          </a:p>
          <a:p>
            <a:r>
              <a:rPr lang="en-US" altLang="en-US" sz="3200" smtClean="0">
                <a:solidFill>
                  <a:srgbClr val="000000"/>
                </a:solidFill>
                <a:sym typeface="Wingdings" pitchFamily="2" charset="2"/>
              </a:rPr>
              <a:t>	</a:t>
            </a:r>
            <a:r>
              <a:rPr lang="en-US" altLang="en-US" sz="2800" smtClean="0">
                <a:solidFill>
                  <a:srgbClr val="000000"/>
                </a:solidFill>
                <a:sym typeface="Wingdings" pitchFamily="2" charset="2"/>
              </a:rPr>
              <a:t>  Tobacco</a:t>
            </a:r>
          </a:p>
          <a:p>
            <a:r>
              <a:rPr lang="en-US" altLang="en-US" sz="2800" smtClean="0">
                <a:solidFill>
                  <a:srgbClr val="000000"/>
                </a:solidFill>
                <a:sym typeface="Wingdings" pitchFamily="2" charset="2"/>
              </a:rPr>
              <a:t>	  Gasoline</a:t>
            </a:r>
            <a:endParaRPr lang="en-US" altLang="en-US" sz="3200" smtClean="0">
              <a:solidFill>
                <a:srgbClr val="000000"/>
              </a:solidFill>
              <a:sym typeface="Wingdings" pitchFamily="2" charset="2"/>
            </a:endParaRPr>
          </a:p>
        </p:txBody>
      </p:sp>
      <p:sp>
        <p:nvSpPr>
          <p:cNvPr id="17413" name="Text Box 5"/>
          <p:cNvSpPr txBox="1">
            <a:spLocks noChangeArrowheads="1"/>
          </p:cNvSpPr>
          <p:nvPr/>
        </p:nvSpPr>
        <p:spPr bwMode="auto">
          <a:xfrm>
            <a:off x="244475" y="4608513"/>
            <a:ext cx="865505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93700" indent="-393700">
              <a:defRPr sz="2400">
                <a:solidFill>
                  <a:schemeClr val="tx1"/>
                </a:solidFill>
                <a:latin typeface="Times New Roman" pitchFamily="18" charset="0"/>
              </a:defRPr>
            </a:lvl1pPr>
            <a:lvl2pPr marL="508000">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en-US" altLang="en-US" sz="3200" b="1" u="sng" smtClean="0">
                <a:solidFill>
                  <a:srgbClr val="990099"/>
                </a:solidFill>
                <a:effectLst>
                  <a:outerShdw blurRad="38100" dist="38100" dir="2700000" algn="tl">
                    <a:srgbClr val="000000"/>
                  </a:outerShdw>
                </a:effectLst>
              </a:rPr>
              <a:t>Regulation</a:t>
            </a:r>
            <a:r>
              <a:rPr lang="en-US" altLang="en-US" sz="3200" b="1" smtClean="0">
                <a:solidFill>
                  <a:srgbClr val="990099"/>
                </a:solidFill>
                <a:effectLst>
                  <a:outerShdw blurRad="38100" dist="38100" dir="2700000" algn="tl">
                    <a:srgbClr val="000000"/>
                  </a:outerShdw>
                </a:effectLst>
              </a:rPr>
              <a:t>:</a:t>
            </a:r>
            <a:r>
              <a:rPr lang="en-US" altLang="en-US" sz="3200" smtClean="0">
                <a:solidFill>
                  <a:srgbClr val="000000"/>
                </a:solidFill>
              </a:rPr>
              <a:t> Gov intervention in the market that affects the price, quantity, or quality of a good.</a:t>
            </a:r>
          </a:p>
          <a:p>
            <a:r>
              <a:rPr lang="en-US" altLang="en-US" sz="3200" smtClean="0">
                <a:solidFill>
                  <a:srgbClr val="000000"/>
                </a:solidFill>
              </a:rPr>
              <a:t>	 </a:t>
            </a:r>
            <a:r>
              <a:rPr lang="en-US" altLang="en-US" sz="2800" smtClean="0">
                <a:solidFill>
                  <a:srgbClr val="000000"/>
                </a:solidFill>
                <a:sym typeface="Wingdings" pitchFamily="2" charset="2"/>
              </a:rPr>
              <a:t> Fight Pollution</a:t>
            </a:r>
          </a:p>
          <a:p>
            <a:r>
              <a:rPr lang="en-US" altLang="en-US" sz="2800" smtClean="0">
                <a:solidFill>
                  <a:srgbClr val="000000"/>
                </a:solidFill>
                <a:sym typeface="Wingdings" pitchFamily="2" charset="2"/>
              </a:rPr>
              <a:t>	  Benefit Health</a:t>
            </a:r>
          </a:p>
        </p:txBody>
      </p:sp>
    </p:spTree>
    <p:extLst>
      <p:ext uri="{BB962C8B-B14F-4D97-AF65-F5344CB8AC3E}">
        <p14:creationId xmlns:p14="http://schemas.microsoft.com/office/powerpoint/2010/main" val="12131654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412"/>
                                        </p:tgtEl>
                                        <p:attrNameLst>
                                          <p:attrName>style.visibility</p:attrName>
                                        </p:attrNameLst>
                                      </p:cBhvr>
                                      <p:to>
                                        <p:strVal val="visible"/>
                                      </p:to>
                                    </p:set>
                                    <p:anim calcmode="lin" valueType="num">
                                      <p:cBhvr additive="base">
                                        <p:cTn id="25" dur="500" fill="hold"/>
                                        <p:tgtEl>
                                          <p:spTgt spid="17412"/>
                                        </p:tgtEl>
                                        <p:attrNameLst>
                                          <p:attrName>ppt_x</p:attrName>
                                        </p:attrNameLst>
                                      </p:cBhvr>
                                      <p:tavLst>
                                        <p:tav tm="0">
                                          <p:val>
                                            <p:strVal val="0-#ppt_w/2"/>
                                          </p:val>
                                        </p:tav>
                                        <p:tav tm="100000">
                                          <p:val>
                                            <p:strVal val="#ppt_x"/>
                                          </p:val>
                                        </p:tav>
                                      </p:tavLst>
                                    </p:anim>
                                    <p:anim calcmode="lin" valueType="num">
                                      <p:cBhvr additive="base">
                                        <p:cTn id="26" dur="500" fill="hold"/>
                                        <p:tgtEl>
                                          <p:spTgt spid="1741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7413"/>
                                        </p:tgtEl>
                                        <p:attrNameLst>
                                          <p:attrName>style.visibility</p:attrName>
                                        </p:attrNameLst>
                                      </p:cBhvr>
                                      <p:to>
                                        <p:strVal val="visible"/>
                                      </p:to>
                                    </p:set>
                                    <p:anim calcmode="lin" valueType="num">
                                      <p:cBhvr additive="base">
                                        <p:cTn id="31" dur="500" fill="hold"/>
                                        <p:tgtEl>
                                          <p:spTgt spid="17413"/>
                                        </p:tgtEl>
                                        <p:attrNameLst>
                                          <p:attrName>ppt_x</p:attrName>
                                        </p:attrNameLst>
                                      </p:cBhvr>
                                      <p:tavLst>
                                        <p:tav tm="0">
                                          <p:val>
                                            <p:strVal val="0-#ppt_w/2"/>
                                          </p:val>
                                        </p:tav>
                                        <p:tav tm="100000">
                                          <p:val>
                                            <p:strVal val="#ppt_x"/>
                                          </p:val>
                                        </p:tav>
                                      </p:tavLst>
                                    </p:anim>
                                    <p:anim calcmode="lin" valueType="num">
                                      <p:cBhvr additive="base">
                                        <p:cTn id="32" dur="500" fill="hold"/>
                                        <p:tgtEl>
                                          <p:spTgt spid="174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P spid="17412" grpId="0" autoUpdateAnimBg="0"/>
      <p:bldP spid="17413"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dirty="0" smtClean="0"/>
              <a:t>STRUCTURED </a:t>
            </a:r>
            <a:br>
              <a:rPr lang="en-US" b="1" dirty="0" smtClean="0"/>
            </a:br>
            <a:r>
              <a:rPr lang="en-US" b="1" dirty="0" smtClean="0"/>
              <a:t>ACADEMIC DISCUSSION</a:t>
            </a:r>
            <a:endParaRPr lang="en-US" b="1" dirty="0"/>
          </a:p>
        </p:txBody>
      </p:sp>
      <p:sp>
        <p:nvSpPr>
          <p:cNvPr id="5" name="Content Placeholder 4"/>
          <p:cNvSpPr>
            <a:spLocks noGrp="1"/>
          </p:cNvSpPr>
          <p:nvPr>
            <p:ph idx="1"/>
          </p:nvPr>
        </p:nvSpPr>
        <p:spPr>
          <a:xfrm>
            <a:off x="0" y="1143000"/>
            <a:ext cx="9144000" cy="5715000"/>
          </a:xfrm>
        </p:spPr>
        <p:txBody>
          <a:bodyPr/>
          <a:lstStyle/>
          <a:p>
            <a:endParaRPr lang="en-US" dirty="0" smtClean="0"/>
          </a:p>
          <a:p>
            <a:endParaRPr lang="en-US" dirty="0" smtClean="0"/>
          </a:p>
          <a:p>
            <a:r>
              <a:rPr lang="en-US" dirty="0" smtClean="0"/>
              <a:t>The government can influence supply by …</a:t>
            </a:r>
          </a:p>
        </p:txBody>
      </p:sp>
    </p:spTree>
    <p:extLst>
      <p:ext uri="{BB962C8B-B14F-4D97-AF65-F5344CB8AC3E}">
        <p14:creationId xmlns:p14="http://schemas.microsoft.com/office/powerpoint/2010/main" val="3172750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103188"/>
            <a:ext cx="7772400" cy="581025"/>
          </a:xfrm>
        </p:spPr>
        <p:txBody>
          <a:bodyPr/>
          <a:lstStyle/>
          <a:p>
            <a:r>
              <a:rPr lang="en-US" altLang="en-US" sz="4000" b="1">
                <a:effectLst>
                  <a:outerShdw blurRad="38100" dist="38100" dir="2700000" algn="tl">
                    <a:srgbClr val="FFFFFF"/>
                  </a:outerShdw>
                </a:effectLst>
              </a:rPr>
              <a:t>Other Influences on Supply</a:t>
            </a:r>
          </a:p>
        </p:txBody>
      </p:sp>
      <p:sp>
        <p:nvSpPr>
          <p:cNvPr id="18435" name="Rectangle 3"/>
          <p:cNvSpPr>
            <a:spLocks noGrp="1" noChangeArrowheads="1"/>
          </p:cNvSpPr>
          <p:nvPr>
            <p:ph type="body" idx="1"/>
          </p:nvPr>
        </p:nvSpPr>
        <p:spPr>
          <a:xfrm>
            <a:off x="685800" y="985838"/>
            <a:ext cx="7772400" cy="2640012"/>
          </a:xfrm>
        </p:spPr>
        <p:txBody>
          <a:bodyPr/>
          <a:lstStyle/>
          <a:p>
            <a:pPr marL="620713" indent="-620713" algn="ctr">
              <a:buFontTx/>
              <a:buNone/>
            </a:pPr>
            <a:r>
              <a:rPr lang="en-US" altLang="en-US" sz="3600" b="1" u="sng">
                <a:solidFill>
                  <a:srgbClr val="FF0000"/>
                </a:solidFill>
                <a:effectLst>
                  <a:outerShdw blurRad="38100" dist="38100" dir="2700000" algn="tl">
                    <a:srgbClr val="000000"/>
                  </a:outerShdw>
                </a:effectLst>
              </a:rPr>
              <a:t>Future Expectations of Price</a:t>
            </a:r>
          </a:p>
          <a:p>
            <a:pPr marL="620713" indent="-620713">
              <a:buFontTx/>
              <a:buNone/>
            </a:pPr>
            <a:r>
              <a:rPr lang="en-US" altLang="en-US" b="1">
                <a:sym typeface="Wingdings 2" pitchFamily="18" charset="2"/>
              </a:rPr>
              <a:t></a:t>
            </a:r>
            <a:r>
              <a:rPr lang="en-US" altLang="en-US">
                <a:sym typeface="Wingdings 2" pitchFamily="18" charset="2"/>
              </a:rPr>
              <a:t>  Price to </a:t>
            </a:r>
            <a:r>
              <a:rPr lang="en-US" altLang="en-US" b="1" u="sng">
                <a:sym typeface="Wingdings 2" pitchFamily="18" charset="2"/>
              </a:rPr>
              <a:t>rise</a:t>
            </a:r>
            <a:r>
              <a:rPr lang="en-US" altLang="en-US">
                <a:sym typeface="Wingdings 2" pitchFamily="18" charset="2"/>
              </a:rPr>
              <a:t> in the future—hold product &amp; sell later.</a:t>
            </a:r>
          </a:p>
          <a:p>
            <a:pPr marL="620713" indent="-620713">
              <a:buFontTx/>
              <a:buNone/>
            </a:pPr>
            <a:r>
              <a:rPr lang="en-US" altLang="en-US" b="1">
                <a:sym typeface="Wingdings 2" pitchFamily="18" charset="2"/>
              </a:rPr>
              <a:t></a:t>
            </a:r>
            <a:r>
              <a:rPr lang="en-US" altLang="en-US">
                <a:sym typeface="Wingdings 2" pitchFamily="18" charset="2"/>
              </a:rPr>
              <a:t>  Price to </a:t>
            </a:r>
            <a:r>
              <a:rPr lang="en-US" altLang="en-US" b="1" u="sng">
                <a:sym typeface="Wingdings 2" pitchFamily="18" charset="2"/>
              </a:rPr>
              <a:t>fall</a:t>
            </a:r>
            <a:r>
              <a:rPr lang="en-US" altLang="en-US">
                <a:sym typeface="Wingdings 2" pitchFamily="18" charset="2"/>
              </a:rPr>
              <a:t> in the future—sell now </a:t>
            </a:r>
          </a:p>
        </p:txBody>
      </p:sp>
      <p:sp>
        <p:nvSpPr>
          <p:cNvPr id="18436" name="Text Box 4"/>
          <p:cNvSpPr txBox="1">
            <a:spLocks noChangeArrowheads="1"/>
          </p:cNvSpPr>
          <p:nvPr/>
        </p:nvSpPr>
        <p:spPr bwMode="auto">
          <a:xfrm>
            <a:off x="573088" y="3963988"/>
            <a:ext cx="8101012"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20713" indent="-620713">
              <a:defRPr sz="2400">
                <a:solidFill>
                  <a:schemeClr val="tx1"/>
                </a:solidFill>
                <a:latin typeface="Times New Roman" pitchFamily="18" charset="0"/>
              </a:defRPr>
            </a:lvl1pPr>
            <a:lvl2pPr marL="735013">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algn="ctr"/>
            <a:r>
              <a:rPr lang="en-US" altLang="en-US" sz="3600" b="1" u="sng" smtClean="0">
                <a:solidFill>
                  <a:srgbClr val="0000CC"/>
                </a:solidFill>
                <a:effectLst>
                  <a:outerShdw blurRad="38100" dist="38100" dir="2700000" algn="tl">
                    <a:srgbClr val="000000"/>
                  </a:outerShdw>
                </a:effectLst>
              </a:rPr>
              <a:t>Number of Suppliers</a:t>
            </a:r>
          </a:p>
          <a:p>
            <a:r>
              <a:rPr lang="en-US" altLang="en-US" sz="3200" b="1" smtClean="0">
                <a:solidFill>
                  <a:srgbClr val="000000"/>
                </a:solidFill>
                <a:sym typeface="Wingdings" pitchFamily="2" charset="2"/>
              </a:rPr>
              <a:t></a:t>
            </a:r>
            <a:r>
              <a:rPr lang="en-US" altLang="en-US" sz="3200" smtClean="0">
                <a:solidFill>
                  <a:srgbClr val="000000"/>
                </a:solidFill>
                <a:sym typeface="Wingdings" pitchFamily="2" charset="2"/>
              </a:rPr>
              <a:t>  If the number of suppliers increases so does supply</a:t>
            </a:r>
          </a:p>
          <a:p>
            <a:r>
              <a:rPr lang="en-US" altLang="en-US" sz="3200" b="1" smtClean="0">
                <a:solidFill>
                  <a:srgbClr val="000000"/>
                </a:solidFill>
                <a:sym typeface="Wingdings" pitchFamily="2" charset="2"/>
              </a:rPr>
              <a:t></a:t>
            </a:r>
            <a:r>
              <a:rPr lang="en-US" altLang="en-US" sz="3200" smtClean="0">
                <a:solidFill>
                  <a:srgbClr val="000000"/>
                </a:solidFill>
                <a:sym typeface="Wingdings" pitchFamily="2" charset="2"/>
              </a:rPr>
              <a:t>  If the number of suppliers decreases so does supply.</a:t>
            </a:r>
            <a:endParaRPr lang="en-US" altLang="en-US" sz="3200" smtClean="0">
              <a:solidFill>
                <a:srgbClr val="000000"/>
              </a:solidFill>
            </a:endParaRPr>
          </a:p>
        </p:txBody>
      </p:sp>
    </p:spTree>
    <p:extLst>
      <p:ext uri="{BB962C8B-B14F-4D97-AF65-F5344CB8AC3E}">
        <p14:creationId xmlns:p14="http://schemas.microsoft.com/office/powerpoint/2010/main" val="10025292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436">
                                            <p:txEl>
                                              <p:pRg st="0" end="0"/>
                                            </p:txEl>
                                          </p:spTgt>
                                        </p:tgtEl>
                                        <p:attrNameLst>
                                          <p:attrName>style.visibility</p:attrName>
                                        </p:attrNameLst>
                                      </p:cBhvr>
                                      <p:to>
                                        <p:strVal val="visible"/>
                                      </p:to>
                                    </p:set>
                                    <p:anim calcmode="lin" valueType="num">
                                      <p:cBhvr additive="base">
                                        <p:cTn id="25" dur="500" fill="hold"/>
                                        <p:tgtEl>
                                          <p:spTgt spid="18436">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43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8436">
                                            <p:txEl>
                                              <p:pRg st="1" end="1"/>
                                            </p:txEl>
                                          </p:spTgt>
                                        </p:tgtEl>
                                        <p:attrNameLst>
                                          <p:attrName>style.visibility</p:attrName>
                                        </p:attrNameLst>
                                      </p:cBhvr>
                                      <p:to>
                                        <p:strVal val="visible"/>
                                      </p:to>
                                    </p:set>
                                    <p:anim calcmode="lin" valueType="num">
                                      <p:cBhvr additive="base">
                                        <p:cTn id="31" dur="500" fill="hold"/>
                                        <p:tgtEl>
                                          <p:spTgt spid="18436">
                                            <p:txEl>
                                              <p:pRg st="1" end="1"/>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843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8436">
                                            <p:txEl>
                                              <p:pRg st="2" end="2"/>
                                            </p:txEl>
                                          </p:spTgt>
                                        </p:tgtEl>
                                        <p:attrNameLst>
                                          <p:attrName>style.visibility</p:attrName>
                                        </p:attrNameLst>
                                      </p:cBhvr>
                                      <p:to>
                                        <p:strVal val="visible"/>
                                      </p:to>
                                    </p:set>
                                    <p:anim calcmode="lin" valueType="num">
                                      <p:cBhvr additive="base">
                                        <p:cTn id="37" dur="500" fill="hold"/>
                                        <p:tgtEl>
                                          <p:spTgt spid="18436">
                                            <p:txEl>
                                              <p:pRg st="2" end="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843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P spid="18436"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u="sng" dirty="0" smtClean="0"/>
              <a:t>Econ Class Jobs</a:t>
            </a:r>
            <a:endParaRPr lang="en-US" b="1" u="sng" dirty="0"/>
          </a:p>
        </p:txBody>
      </p:sp>
      <p:sp>
        <p:nvSpPr>
          <p:cNvPr id="3" name="Content Placeholder 2"/>
          <p:cNvSpPr>
            <a:spLocks noGrp="1"/>
          </p:cNvSpPr>
          <p:nvPr>
            <p:ph idx="1"/>
          </p:nvPr>
        </p:nvSpPr>
        <p:spPr>
          <a:xfrm>
            <a:off x="0" y="990600"/>
            <a:ext cx="9144000" cy="5867400"/>
          </a:xfrm>
        </p:spPr>
        <p:txBody>
          <a:bodyPr>
            <a:normAutofit/>
          </a:bodyPr>
          <a:lstStyle/>
          <a:p>
            <a:pPr marL="0" indent="0">
              <a:buNone/>
            </a:pPr>
            <a:r>
              <a:rPr lang="en-US" dirty="0" smtClean="0">
                <a:solidFill>
                  <a:srgbClr val="FF0000"/>
                </a:solidFill>
              </a:rPr>
              <a:t>Students who have an assigned job will be responsible for carrying out their duty, and in return will be receive a $2 a day raise.  The jobs are as follows:</a:t>
            </a:r>
          </a:p>
          <a:p>
            <a:pPr>
              <a:buFontTx/>
              <a:buChar char="-"/>
            </a:pPr>
            <a:r>
              <a:rPr lang="en-US" dirty="0" smtClean="0">
                <a:solidFill>
                  <a:schemeClr val="tx2"/>
                </a:solidFill>
              </a:rPr>
              <a:t>Light person – turning on and off the lights as 	needed during the class period</a:t>
            </a:r>
          </a:p>
          <a:p>
            <a:pPr>
              <a:buFontTx/>
              <a:buChar char="-"/>
            </a:pPr>
            <a:r>
              <a:rPr lang="en-US" dirty="0" smtClean="0">
                <a:solidFill>
                  <a:schemeClr val="accent6">
                    <a:lumMod val="75000"/>
                  </a:schemeClr>
                </a:solidFill>
              </a:rPr>
              <a:t>Distributor/Collector – passing out/collecting 	papers as needed during the class period</a:t>
            </a:r>
          </a:p>
          <a:p>
            <a:pPr>
              <a:buFontTx/>
              <a:buChar char="-"/>
            </a:pPr>
            <a:r>
              <a:rPr lang="en-US" dirty="0" smtClean="0">
                <a:solidFill>
                  <a:schemeClr val="bg2">
                    <a:lumMod val="25000"/>
                  </a:schemeClr>
                </a:solidFill>
              </a:rPr>
              <a:t>Book Person – there will be one book person 	per pod.  Their job will be to get out and 	return each pod members book as needed. </a:t>
            </a:r>
          </a:p>
          <a:p>
            <a:endParaRPr lang="en-US" dirty="0"/>
          </a:p>
        </p:txBody>
      </p:sp>
    </p:spTree>
    <p:extLst>
      <p:ext uri="{BB962C8B-B14F-4D97-AF65-F5344CB8AC3E}">
        <p14:creationId xmlns:p14="http://schemas.microsoft.com/office/powerpoint/2010/main" val="3067168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a:xfrm>
            <a:off x="277091" y="683491"/>
            <a:ext cx="8580582" cy="5606473"/>
          </a:xfrm>
        </p:spPr>
        <p:txBody>
          <a:bodyPr/>
          <a:lstStyle/>
          <a:p>
            <a:pPr marL="0" indent="0" algn="ctr">
              <a:buNone/>
            </a:pPr>
            <a:r>
              <a:rPr lang="en-US" sz="4800" b="1" u="sng" dirty="0" smtClean="0">
                <a:solidFill>
                  <a:srgbClr val="FFFF00"/>
                </a:solidFill>
              </a:rPr>
              <a:t>SUPPLY CHANGES REVIEW</a:t>
            </a:r>
          </a:p>
          <a:p>
            <a:pPr marL="0" indent="0">
              <a:buNone/>
            </a:pPr>
            <a:endParaRPr lang="en-US" sz="2000" b="1" dirty="0">
              <a:solidFill>
                <a:srgbClr val="FFFF00"/>
              </a:solidFill>
            </a:endParaRPr>
          </a:p>
          <a:p>
            <a:r>
              <a:rPr lang="en-US" sz="2800" b="1" dirty="0" smtClean="0">
                <a:solidFill>
                  <a:srgbClr val="FFFF00"/>
                </a:solidFill>
              </a:rPr>
              <a:t>The Law of Supply says that when prices ________, the quantity supplied will _________</a:t>
            </a:r>
          </a:p>
          <a:p>
            <a:endParaRPr lang="en-US" sz="2000" b="1" dirty="0">
              <a:solidFill>
                <a:srgbClr val="FFFF00"/>
              </a:solidFill>
            </a:endParaRPr>
          </a:p>
          <a:p>
            <a:r>
              <a:rPr lang="en-US" sz="2800" b="1" dirty="0" smtClean="0">
                <a:solidFill>
                  <a:srgbClr val="FFFF00"/>
                </a:solidFill>
              </a:rPr>
              <a:t>A change in quantity supplied occurs when …</a:t>
            </a:r>
          </a:p>
          <a:p>
            <a:endParaRPr lang="en-US" sz="2000" b="1" dirty="0">
              <a:solidFill>
                <a:srgbClr val="FFFF00"/>
              </a:solidFill>
            </a:endParaRPr>
          </a:p>
          <a:p>
            <a:r>
              <a:rPr lang="en-US" sz="2800" b="1" dirty="0" smtClean="0">
                <a:solidFill>
                  <a:srgbClr val="FFFF00"/>
                </a:solidFill>
              </a:rPr>
              <a:t>A change in supply occurs when …</a:t>
            </a:r>
          </a:p>
          <a:p>
            <a:endParaRPr lang="en-US" sz="2000" b="1" dirty="0">
              <a:solidFill>
                <a:srgbClr val="FFFF00"/>
              </a:solidFill>
            </a:endParaRPr>
          </a:p>
          <a:p>
            <a:r>
              <a:rPr lang="en-US" sz="2800" b="1" dirty="0" smtClean="0">
                <a:solidFill>
                  <a:srgbClr val="FFFF00"/>
                </a:solidFill>
              </a:rPr>
              <a:t>An _______ in supply occurs when the curve shifts to the ______</a:t>
            </a:r>
            <a:endParaRPr lang="en-US" sz="2800" dirty="0" smtClean="0">
              <a:solidFill>
                <a:srgbClr val="FFFF00"/>
              </a:solidFill>
            </a:endParaRPr>
          </a:p>
        </p:txBody>
      </p:sp>
    </p:spTree>
    <p:extLst>
      <p:ext uri="{BB962C8B-B14F-4D97-AF65-F5344CB8AC3E}">
        <p14:creationId xmlns:p14="http://schemas.microsoft.com/office/powerpoint/2010/main" val="390930874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9" name="Line 129"/>
          <p:cNvSpPr>
            <a:spLocks noChangeShapeType="1"/>
          </p:cNvSpPr>
          <p:nvPr/>
        </p:nvSpPr>
        <p:spPr bwMode="auto">
          <a:xfrm flipV="1">
            <a:off x="3181350" y="2481263"/>
            <a:ext cx="2873375" cy="2617787"/>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mtClean="0">
              <a:solidFill>
                <a:srgbClr val="000000"/>
              </a:solidFill>
            </a:endParaRPr>
          </a:p>
        </p:txBody>
      </p:sp>
      <p:sp>
        <p:nvSpPr>
          <p:cNvPr id="20613" name="Line 133"/>
          <p:cNvSpPr>
            <a:spLocks noChangeShapeType="1"/>
          </p:cNvSpPr>
          <p:nvPr/>
        </p:nvSpPr>
        <p:spPr bwMode="auto">
          <a:xfrm flipH="1">
            <a:off x="3178175" y="2468563"/>
            <a:ext cx="2925763" cy="2606675"/>
          </a:xfrm>
          <a:prstGeom prst="line">
            <a:avLst/>
          </a:prstGeom>
          <a:noFill/>
          <a:ln w="5715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mtClean="0">
              <a:solidFill>
                <a:srgbClr val="000000"/>
              </a:solidFill>
            </a:endParaRPr>
          </a:p>
        </p:txBody>
      </p:sp>
      <p:sp>
        <p:nvSpPr>
          <p:cNvPr id="20608" name="Line 128"/>
          <p:cNvSpPr>
            <a:spLocks noChangeShapeType="1"/>
          </p:cNvSpPr>
          <p:nvPr/>
        </p:nvSpPr>
        <p:spPr bwMode="auto">
          <a:xfrm flipV="1">
            <a:off x="2265363" y="1766888"/>
            <a:ext cx="4633912" cy="41148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mtClean="0">
              <a:solidFill>
                <a:srgbClr val="000000"/>
              </a:solidFill>
            </a:endParaRPr>
          </a:p>
        </p:txBody>
      </p:sp>
      <p:sp>
        <p:nvSpPr>
          <p:cNvPr id="20482" name="Rectangle 2"/>
          <p:cNvSpPr>
            <a:spLocks noGrp="1" noChangeArrowheads="1"/>
          </p:cNvSpPr>
          <p:nvPr>
            <p:ph type="title"/>
          </p:nvPr>
        </p:nvSpPr>
        <p:spPr>
          <a:xfrm>
            <a:off x="685800" y="153988"/>
            <a:ext cx="7772400" cy="749300"/>
          </a:xfrm>
        </p:spPr>
        <p:txBody>
          <a:bodyPr/>
          <a:lstStyle/>
          <a:p>
            <a:r>
              <a:rPr lang="en-US" altLang="en-US" sz="3600" b="1">
                <a:effectLst>
                  <a:outerShdw blurRad="38100" dist="38100" dir="2700000" algn="tl">
                    <a:srgbClr val="FFFFFF"/>
                  </a:outerShdw>
                </a:effectLst>
              </a:rPr>
              <a:t>Section 3:  Changes in Supply</a:t>
            </a:r>
          </a:p>
        </p:txBody>
      </p:sp>
      <p:graphicFrame>
        <p:nvGraphicFramePr>
          <p:cNvPr id="20621" name="Group 141"/>
          <p:cNvGraphicFramePr>
            <a:graphicFrameLocks noGrp="1"/>
          </p:cNvGraphicFramePr>
          <p:nvPr/>
        </p:nvGraphicFramePr>
        <p:xfrm>
          <a:off x="1835150" y="1312863"/>
          <a:ext cx="5562600" cy="4895854"/>
        </p:xfrm>
        <a:graphic>
          <a:graphicData uri="http://schemas.openxmlformats.org/drawingml/2006/table">
            <a:tbl>
              <a:tblPr/>
              <a:tblGrid>
                <a:gridCol w="542925"/>
                <a:gridCol w="569913"/>
                <a:gridCol w="555625"/>
                <a:gridCol w="557212"/>
                <a:gridCol w="555625"/>
                <a:gridCol w="555625"/>
                <a:gridCol w="557213"/>
                <a:gridCol w="555625"/>
                <a:gridCol w="550862"/>
                <a:gridCol w="561975"/>
              </a:tblGrid>
              <a:tr h="48736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8736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8895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8736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8736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8736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5159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857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810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8736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606" name="Text Box 126"/>
          <p:cNvSpPr txBox="1">
            <a:spLocks noChangeArrowheads="1"/>
          </p:cNvSpPr>
          <p:nvPr/>
        </p:nvSpPr>
        <p:spPr bwMode="auto">
          <a:xfrm>
            <a:off x="1112838" y="984250"/>
            <a:ext cx="577850" cy="545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lnSpc>
                <a:spcPct val="160000"/>
              </a:lnSpc>
            </a:pPr>
            <a:r>
              <a:rPr lang="en-US" altLang="en-US" sz="2000" b="1" smtClean="0">
                <a:solidFill>
                  <a:srgbClr val="000000"/>
                </a:solidFill>
              </a:rPr>
              <a:t>$10</a:t>
            </a:r>
          </a:p>
          <a:p>
            <a:pPr algn="r">
              <a:lnSpc>
                <a:spcPct val="160000"/>
              </a:lnSpc>
            </a:pPr>
            <a:r>
              <a:rPr lang="en-US" altLang="en-US" sz="2000" b="1" smtClean="0">
                <a:solidFill>
                  <a:srgbClr val="000000"/>
                </a:solidFill>
              </a:rPr>
              <a:t>$9</a:t>
            </a:r>
          </a:p>
          <a:p>
            <a:pPr algn="r">
              <a:lnSpc>
                <a:spcPct val="160000"/>
              </a:lnSpc>
            </a:pPr>
            <a:r>
              <a:rPr lang="en-US" altLang="en-US" sz="2000" b="1" smtClean="0">
                <a:solidFill>
                  <a:srgbClr val="000000"/>
                </a:solidFill>
              </a:rPr>
              <a:t>$8</a:t>
            </a:r>
          </a:p>
          <a:p>
            <a:pPr algn="r">
              <a:lnSpc>
                <a:spcPct val="160000"/>
              </a:lnSpc>
            </a:pPr>
            <a:r>
              <a:rPr lang="en-US" altLang="en-US" sz="2000" b="1" smtClean="0">
                <a:solidFill>
                  <a:srgbClr val="000000"/>
                </a:solidFill>
              </a:rPr>
              <a:t>$7</a:t>
            </a:r>
          </a:p>
          <a:p>
            <a:pPr algn="r">
              <a:lnSpc>
                <a:spcPct val="160000"/>
              </a:lnSpc>
            </a:pPr>
            <a:r>
              <a:rPr lang="en-US" altLang="en-US" sz="2000" b="1" smtClean="0">
                <a:solidFill>
                  <a:srgbClr val="000000"/>
                </a:solidFill>
              </a:rPr>
              <a:t>$6</a:t>
            </a:r>
          </a:p>
          <a:p>
            <a:pPr algn="r">
              <a:lnSpc>
                <a:spcPct val="160000"/>
              </a:lnSpc>
            </a:pPr>
            <a:r>
              <a:rPr lang="en-US" altLang="en-US" sz="2000" b="1" smtClean="0">
                <a:solidFill>
                  <a:srgbClr val="000000"/>
                </a:solidFill>
              </a:rPr>
              <a:t>$5</a:t>
            </a:r>
          </a:p>
          <a:p>
            <a:pPr algn="r">
              <a:lnSpc>
                <a:spcPct val="160000"/>
              </a:lnSpc>
            </a:pPr>
            <a:r>
              <a:rPr lang="en-US" altLang="en-US" sz="2000" b="1" smtClean="0">
                <a:solidFill>
                  <a:srgbClr val="000000"/>
                </a:solidFill>
              </a:rPr>
              <a:t>$4</a:t>
            </a:r>
          </a:p>
          <a:p>
            <a:pPr algn="r">
              <a:lnSpc>
                <a:spcPct val="160000"/>
              </a:lnSpc>
            </a:pPr>
            <a:r>
              <a:rPr lang="en-US" altLang="en-US" sz="2000" b="1" smtClean="0">
                <a:solidFill>
                  <a:srgbClr val="000000"/>
                </a:solidFill>
              </a:rPr>
              <a:t>$3</a:t>
            </a:r>
          </a:p>
          <a:p>
            <a:pPr algn="r">
              <a:lnSpc>
                <a:spcPct val="160000"/>
              </a:lnSpc>
            </a:pPr>
            <a:r>
              <a:rPr lang="en-US" altLang="en-US" sz="2000" b="1" smtClean="0">
                <a:solidFill>
                  <a:srgbClr val="000000"/>
                </a:solidFill>
              </a:rPr>
              <a:t>$2</a:t>
            </a:r>
          </a:p>
          <a:p>
            <a:pPr algn="r">
              <a:lnSpc>
                <a:spcPct val="160000"/>
              </a:lnSpc>
            </a:pPr>
            <a:r>
              <a:rPr lang="en-US" altLang="en-US" sz="2000" b="1" smtClean="0">
                <a:solidFill>
                  <a:srgbClr val="000000"/>
                </a:solidFill>
              </a:rPr>
              <a:t>$1</a:t>
            </a:r>
          </a:p>
          <a:p>
            <a:pPr algn="r">
              <a:lnSpc>
                <a:spcPct val="160000"/>
              </a:lnSpc>
            </a:pPr>
            <a:r>
              <a:rPr lang="en-US" altLang="en-US" sz="2000" b="1" smtClean="0">
                <a:solidFill>
                  <a:srgbClr val="000000"/>
                </a:solidFill>
              </a:rPr>
              <a:t>$0</a:t>
            </a:r>
          </a:p>
        </p:txBody>
      </p:sp>
      <p:sp>
        <p:nvSpPr>
          <p:cNvPr id="20607" name="Text Box 127"/>
          <p:cNvSpPr txBox="1">
            <a:spLocks noChangeArrowheads="1"/>
          </p:cNvSpPr>
          <p:nvPr/>
        </p:nvSpPr>
        <p:spPr bwMode="auto">
          <a:xfrm>
            <a:off x="1700213" y="6240463"/>
            <a:ext cx="5962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smtClean="0">
                <a:solidFill>
                  <a:srgbClr val="000000"/>
                </a:solidFill>
              </a:rPr>
              <a:t>0       1       2       3      4       5       6      7       8       9      10</a:t>
            </a:r>
          </a:p>
        </p:txBody>
      </p:sp>
      <p:sp>
        <p:nvSpPr>
          <p:cNvPr id="20610" name="Text Box 130"/>
          <p:cNvSpPr txBox="1">
            <a:spLocks noChangeArrowheads="1"/>
          </p:cNvSpPr>
          <p:nvPr/>
        </p:nvSpPr>
        <p:spPr bwMode="auto">
          <a:xfrm>
            <a:off x="2925763" y="5511800"/>
            <a:ext cx="455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smtClean="0">
                <a:solidFill>
                  <a:srgbClr val="000000"/>
                </a:solidFill>
              </a:rPr>
              <a:t>S</a:t>
            </a:r>
            <a:r>
              <a:rPr lang="en-US" altLang="en-US" b="1" baseline="-25000" smtClean="0">
                <a:solidFill>
                  <a:srgbClr val="000000"/>
                </a:solidFill>
              </a:rPr>
              <a:t>1</a:t>
            </a:r>
          </a:p>
        </p:txBody>
      </p:sp>
      <p:sp>
        <p:nvSpPr>
          <p:cNvPr id="20611" name="Text Box 131"/>
          <p:cNvSpPr txBox="1">
            <a:spLocks noChangeArrowheads="1"/>
          </p:cNvSpPr>
          <p:nvPr/>
        </p:nvSpPr>
        <p:spPr bwMode="auto">
          <a:xfrm>
            <a:off x="2414588" y="4246563"/>
            <a:ext cx="455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smtClean="0">
                <a:solidFill>
                  <a:srgbClr val="FF0000"/>
                </a:solidFill>
              </a:rPr>
              <a:t>S</a:t>
            </a:r>
            <a:r>
              <a:rPr lang="en-US" altLang="en-US" b="1" baseline="-25000" smtClean="0">
                <a:solidFill>
                  <a:srgbClr val="FF0000"/>
                </a:solidFill>
              </a:rPr>
              <a:t>2</a:t>
            </a:r>
          </a:p>
        </p:txBody>
      </p:sp>
      <p:sp>
        <p:nvSpPr>
          <p:cNvPr id="20612" name="Text Box 132"/>
          <p:cNvSpPr txBox="1">
            <a:spLocks noChangeArrowheads="1"/>
          </p:cNvSpPr>
          <p:nvPr/>
        </p:nvSpPr>
        <p:spPr bwMode="auto">
          <a:xfrm>
            <a:off x="2765425" y="1535113"/>
            <a:ext cx="17065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smtClean="0">
                <a:solidFill>
                  <a:srgbClr val="FF0000"/>
                </a:solidFill>
                <a:effectLst>
                  <a:outerShdw blurRad="38100" dist="38100" dir="2700000" algn="tl">
                    <a:srgbClr val="000000"/>
                  </a:outerShdw>
                </a:effectLst>
              </a:rPr>
              <a:t>Decrease in Supply</a:t>
            </a:r>
          </a:p>
        </p:txBody>
      </p:sp>
      <p:sp>
        <p:nvSpPr>
          <p:cNvPr id="20615" name="Text Box 135"/>
          <p:cNvSpPr txBox="1">
            <a:spLocks noChangeArrowheads="1"/>
          </p:cNvSpPr>
          <p:nvPr/>
        </p:nvSpPr>
        <p:spPr bwMode="auto">
          <a:xfrm>
            <a:off x="4648200" y="5518150"/>
            <a:ext cx="455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smtClean="0">
                <a:solidFill>
                  <a:srgbClr val="33CC33"/>
                </a:solidFill>
              </a:rPr>
              <a:t>S</a:t>
            </a:r>
            <a:r>
              <a:rPr lang="en-US" altLang="en-US" b="1" baseline="-25000" smtClean="0">
                <a:solidFill>
                  <a:srgbClr val="33CC33"/>
                </a:solidFill>
              </a:rPr>
              <a:t>2</a:t>
            </a:r>
          </a:p>
        </p:txBody>
      </p:sp>
      <p:sp>
        <p:nvSpPr>
          <p:cNvPr id="20616" name="Text Box 136"/>
          <p:cNvSpPr txBox="1">
            <a:spLocks noChangeArrowheads="1"/>
          </p:cNvSpPr>
          <p:nvPr/>
        </p:nvSpPr>
        <p:spPr bwMode="auto">
          <a:xfrm>
            <a:off x="5684838" y="5208588"/>
            <a:ext cx="170656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smtClean="0">
                <a:solidFill>
                  <a:srgbClr val="33CC33"/>
                </a:solidFill>
                <a:effectLst>
                  <a:outerShdw blurRad="38100" dist="38100" dir="2700000" algn="tl">
                    <a:srgbClr val="000000"/>
                  </a:outerShdw>
                </a:effectLst>
              </a:rPr>
              <a:t>Increase in Supply</a:t>
            </a:r>
          </a:p>
        </p:txBody>
      </p:sp>
    </p:spTree>
    <p:extLst>
      <p:ext uri="{BB962C8B-B14F-4D97-AF65-F5344CB8AC3E}">
        <p14:creationId xmlns:p14="http://schemas.microsoft.com/office/powerpoint/2010/main" val="26553966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path" presetSubtype="0" accel="50000" decel="50000" fill="hold" grpId="0" nodeType="clickEffect">
                                  <p:stCondLst>
                                    <p:cond delay="0"/>
                                  </p:stCondLst>
                                  <p:childTnLst>
                                    <p:animMotion origin="layout" path="M -4.72222E-6 1.11111E-6 L -0.09253 -0.11644 " pathEditMode="relative" rAng="0" ptsTypes="AA">
                                      <p:cBhvr>
                                        <p:cTn id="6" dur="2000" fill="hold"/>
                                        <p:tgtEl>
                                          <p:spTgt spid="20609"/>
                                        </p:tgtEl>
                                        <p:attrNameLst>
                                          <p:attrName>ppt_x</p:attrName>
                                          <p:attrName>ppt_y</p:attrName>
                                        </p:attrNameLst>
                                      </p:cBhvr>
                                      <p:rCtr x="-4635" y="-5833"/>
                                    </p:animMotion>
                                  </p:childTnLst>
                                </p:cTn>
                              </p:par>
                            </p:childTnLst>
                          </p:cTn>
                        </p:par>
                        <p:par>
                          <p:cTn id="7" fill="hold" nodeType="afterGroup">
                            <p:stCondLst>
                              <p:cond delay="2000"/>
                            </p:stCondLst>
                            <p:childTnLst>
                              <p:par>
                                <p:cTn id="8" presetID="1" presetClass="entr" presetSubtype="0" fill="hold" grpId="0" nodeType="afterEffect">
                                  <p:stCondLst>
                                    <p:cond delay="0"/>
                                  </p:stCondLst>
                                  <p:childTnLst>
                                    <p:set>
                                      <p:cBhvr>
                                        <p:cTn id="9" dur="1" fill="hold">
                                          <p:stCondLst>
                                            <p:cond delay="0"/>
                                          </p:stCondLst>
                                        </p:cTn>
                                        <p:tgtEl>
                                          <p:spTgt spid="20611"/>
                                        </p:tgtEl>
                                        <p:attrNameLst>
                                          <p:attrName>style.visibility</p:attrName>
                                        </p:attrNameLst>
                                      </p:cBhvr>
                                      <p:to>
                                        <p:strVal val="visible"/>
                                      </p:to>
                                    </p:set>
                                  </p:childTnLst>
                                </p:cTn>
                              </p:par>
                            </p:childTnLst>
                          </p:cTn>
                        </p:par>
                        <p:par>
                          <p:cTn id="10" fill="hold" nodeType="afterGroup">
                            <p:stCondLst>
                              <p:cond delay="2000"/>
                            </p:stCondLst>
                            <p:childTnLst>
                              <p:par>
                                <p:cTn id="11" presetID="1" presetClass="entr" presetSubtype="0" fill="hold" nodeType="afterEffect">
                                  <p:stCondLst>
                                    <p:cond delay="0"/>
                                  </p:stCondLst>
                                  <p:childTnLst>
                                    <p:set>
                                      <p:cBhvr>
                                        <p:cTn id="12" dur="1" fill="hold">
                                          <p:stCondLst>
                                            <p:cond delay="0"/>
                                          </p:stCondLst>
                                        </p:cTn>
                                        <p:tgtEl>
                                          <p:spTgt spid="20612">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56" presetClass="path" presetSubtype="0" accel="50000" decel="50000" fill="hold" grpId="0" nodeType="clickEffect">
                                  <p:stCondLst>
                                    <p:cond delay="0"/>
                                  </p:stCondLst>
                                  <p:childTnLst>
                                    <p:animMotion origin="layout" path="M 4.72222E-6 0 L 0.09513 0.12662 " pathEditMode="relative" rAng="0" ptsTypes="AA">
                                      <p:cBhvr>
                                        <p:cTn id="16" dur="2000" fill="hold"/>
                                        <p:tgtEl>
                                          <p:spTgt spid="20613"/>
                                        </p:tgtEl>
                                        <p:attrNameLst>
                                          <p:attrName>ppt_x</p:attrName>
                                          <p:attrName>ppt_y</p:attrName>
                                        </p:attrNameLst>
                                      </p:cBhvr>
                                      <p:rCtr x="4757" y="6319"/>
                                    </p:animMotion>
                                  </p:childTnLst>
                                </p:cTn>
                              </p:par>
                            </p:childTnLst>
                          </p:cTn>
                        </p:par>
                        <p:par>
                          <p:cTn id="17" fill="hold" nodeType="afterGroup">
                            <p:stCondLst>
                              <p:cond delay="2000"/>
                            </p:stCondLst>
                            <p:childTnLst>
                              <p:par>
                                <p:cTn id="18" presetID="1" presetClass="entr" presetSubtype="0" fill="hold" grpId="0" nodeType="afterEffect">
                                  <p:stCondLst>
                                    <p:cond delay="0"/>
                                  </p:stCondLst>
                                  <p:childTnLst>
                                    <p:set>
                                      <p:cBhvr>
                                        <p:cTn id="19" dur="1" fill="hold">
                                          <p:stCondLst>
                                            <p:cond delay="0"/>
                                          </p:stCondLst>
                                        </p:cTn>
                                        <p:tgtEl>
                                          <p:spTgt spid="20615"/>
                                        </p:tgtEl>
                                        <p:attrNameLst>
                                          <p:attrName>style.visibility</p:attrName>
                                        </p:attrNameLst>
                                      </p:cBhvr>
                                      <p:to>
                                        <p:strVal val="visible"/>
                                      </p:to>
                                    </p:set>
                                  </p:childTnLst>
                                </p:cTn>
                              </p:par>
                            </p:childTnLst>
                          </p:cTn>
                        </p:par>
                        <p:par>
                          <p:cTn id="20" fill="hold" nodeType="afterGroup">
                            <p:stCondLst>
                              <p:cond delay="2000"/>
                            </p:stCondLst>
                            <p:childTnLst>
                              <p:par>
                                <p:cTn id="21" presetID="1" presetClass="entr" presetSubtype="0" fill="hold" nodeType="afterEffect">
                                  <p:stCondLst>
                                    <p:cond delay="0"/>
                                  </p:stCondLst>
                                  <p:childTnLst>
                                    <p:set>
                                      <p:cBhvr>
                                        <p:cTn id="22" dur="1" fill="hold">
                                          <p:stCondLst>
                                            <p:cond delay="0"/>
                                          </p:stCondLst>
                                        </p:cTn>
                                        <p:tgtEl>
                                          <p:spTgt spid="206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9" grpId="0" animBg="1"/>
      <p:bldP spid="20613" grpId="0" animBg="1"/>
      <p:bldP spid="20611" grpId="0"/>
      <p:bldP spid="2061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pPr eaLnBrk="1" hangingPunct="1"/>
            <a:r>
              <a:rPr lang="en-US" altLang="en-US" b="1" dirty="0" smtClean="0"/>
              <a:t>Change in Supply</a:t>
            </a:r>
          </a:p>
        </p:txBody>
      </p:sp>
      <p:sp>
        <p:nvSpPr>
          <p:cNvPr id="3" name="Content Placeholder 2"/>
          <p:cNvSpPr>
            <a:spLocks noGrp="1"/>
          </p:cNvSpPr>
          <p:nvPr>
            <p:ph idx="1"/>
          </p:nvPr>
        </p:nvSpPr>
        <p:spPr/>
        <p:txBody>
          <a:bodyPr/>
          <a:lstStyle/>
          <a:p>
            <a:pPr eaLnBrk="1" hangingPunct="1"/>
            <a:r>
              <a:rPr lang="en-US" altLang="en-US" b="1" i="1" u="sng" smtClean="0"/>
              <a:t>Change in Supply</a:t>
            </a:r>
            <a:r>
              <a:rPr lang="en-US" altLang="en-US" smtClean="0"/>
              <a:t> = situation where suppliers offer different amount of products for sale</a:t>
            </a:r>
          </a:p>
          <a:p>
            <a:pPr lvl="1" eaLnBrk="1" hangingPunct="1"/>
            <a:r>
              <a:rPr lang="en-US" altLang="en-US" smtClean="0"/>
              <a:t>Causes</a:t>
            </a:r>
          </a:p>
          <a:p>
            <a:pPr lvl="2" eaLnBrk="1" hangingPunct="1"/>
            <a:r>
              <a:rPr lang="en-US" altLang="en-US" smtClean="0"/>
              <a:t>Cost of Inputs</a:t>
            </a:r>
          </a:p>
          <a:p>
            <a:pPr lvl="2" eaLnBrk="1" hangingPunct="1"/>
            <a:r>
              <a:rPr lang="en-US" altLang="en-US" smtClean="0"/>
              <a:t>Productivity</a:t>
            </a:r>
          </a:p>
          <a:p>
            <a:pPr lvl="2" eaLnBrk="1" hangingPunct="1"/>
            <a:r>
              <a:rPr lang="en-US" altLang="en-US" smtClean="0"/>
              <a:t>Technology</a:t>
            </a:r>
          </a:p>
          <a:p>
            <a:pPr lvl="2" eaLnBrk="1" hangingPunct="1"/>
            <a:r>
              <a:rPr lang="en-US" altLang="en-US" smtClean="0"/>
              <a:t>Taxes and Subsidies</a:t>
            </a:r>
          </a:p>
          <a:p>
            <a:pPr lvl="3" eaLnBrk="1" hangingPunct="1"/>
            <a:r>
              <a:rPr lang="en-US" altLang="en-US" smtClean="0"/>
              <a:t>Subsidy = government payment to an individual or business to encourage economic activity</a:t>
            </a:r>
          </a:p>
        </p:txBody>
      </p:sp>
    </p:spTree>
    <p:extLst>
      <p:ext uri="{BB962C8B-B14F-4D97-AF65-F5344CB8AC3E}">
        <p14:creationId xmlns:p14="http://schemas.microsoft.com/office/powerpoint/2010/main" val="7374829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dirty="0" smtClean="0"/>
              <a:t>STRUCTURED </a:t>
            </a:r>
            <a:br>
              <a:rPr lang="en-US" b="1" dirty="0" smtClean="0"/>
            </a:br>
            <a:r>
              <a:rPr lang="en-US" b="1" dirty="0" smtClean="0"/>
              <a:t>ACADEMIC DISCUSSION</a:t>
            </a:r>
            <a:endParaRPr lang="en-US" b="1" dirty="0"/>
          </a:p>
        </p:txBody>
      </p:sp>
      <p:sp>
        <p:nvSpPr>
          <p:cNvPr id="5" name="Content Placeholder 4"/>
          <p:cNvSpPr>
            <a:spLocks noGrp="1"/>
          </p:cNvSpPr>
          <p:nvPr>
            <p:ph idx="1"/>
          </p:nvPr>
        </p:nvSpPr>
        <p:spPr>
          <a:xfrm>
            <a:off x="0" y="1143000"/>
            <a:ext cx="9144000" cy="5715000"/>
          </a:xfrm>
        </p:spPr>
        <p:txBody>
          <a:bodyPr/>
          <a:lstStyle/>
          <a:p>
            <a:endParaRPr lang="en-US" dirty="0" smtClean="0"/>
          </a:p>
          <a:p>
            <a:r>
              <a:rPr lang="en-US" dirty="0" smtClean="0"/>
              <a:t>A change in supply is …</a:t>
            </a:r>
          </a:p>
          <a:p>
            <a:endParaRPr lang="en-US" dirty="0"/>
          </a:p>
          <a:p>
            <a:r>
              <a:rPr lang="en-US" dirty="0" smtClean="0"/>
              <a:t>A cause of a change in supply is …</a:t>
            </a:r>
            <a:endParaRPr lang="en-US" dirty="0"/>
          </a:p>
        </p:txBody>
      </p:sp>
    </p:spTree>
    <p:extLst>
      <p:ext uri="{BB962C8B-B14F-4D97-AF65-F5344CB8AC3E}">
        <p14:creationId xmlns:p14="http://schemas.microsoft.com/office/powerpoint/2010/main" val="74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77813"/>
            <a:ext cx="4903788" cy="708025"/>
          </a:xfrm>
        </p:spPr>
        <p:txBody>
          <a:bodyPr/>
          <a:lstStyle/>
          <a:p>
            <a:r>
              <a:rPr lang="en-US" altLang="en-US" b="1" u="sng">
                <a:solidFill>
                  <a:srgbClr val="FF0000"/>
                </a:solidFill>
                <a:effectLst>
                  <a:outerShdw blurRad="38100" dist="38100" dir="2700000" algn="tl">
                    <a:srgbClr val="000000"/>
                  </a:outerShdw>
                </a:effectLst>
              </a:rPr>
              <a:t>Input Costs</a:t>
            </a:r>
          </a:p>
        </p:txBody>
      </p:sp>
      <p:sp>
        <p:nvSpPr>
          <p:cNvPr id="13315" name="Rectangle 3"/>
          <p:cNvSpPr>
            <a:spLocks noGrp="1" noChangeArrowheads="1"/>
          </p:cNvSpPr>
          <p:nvPr>
            <p:ph type="body" sz="half" idx="1"/>
          </p:nvPr>
        </p:nvSpPr>
        <p:spPr>
          <a:xfrm>
            <a:off x="269875" y="1274763"/>
            <a:ext cx="5805488" cy="1425575"/>
          </a:xfrm>
        </p:spPr>
        <p:txBody>
          <a:bodyPr/>
          <a:lstStyle/>
          <a:p>
            <a:pPr marL="454025" indent="-454025" algn="ctr">
              <a:lnSpc>
                <a:spcPct val="90000"/>
              </a:lnSpc>
              <a:buFontTx/>
              <a:buNone/>
            </a:pPr>
            <a:r>
              <a:rPr lang="en-US" altLang="en-US" b="1" u="sng">
                <a:solidFill>
                  <a:srgbClr val="3333CC"/>
                </a:solidFill>
                <a:effectLst>
                  <a:outerShdw blurRad="38100" dist="38100" dir="2700000" algn="tl">
                    <a:srgbClr val="000000"/>
                  </a:outerShdw>
                </a:effectLst>
              </a:rPr>
              <a:t>Effects of Rising Costs</a:t>
            </a:r>
          </a:p>
          <a:p>
            <a:pPr marL="454025" indent="-454025">
              <a:lnSpc>
                <a:spcPct val="90000"/>
              </a:lnSpc>
              <a:buFontTx/>
              <a:buNone/>
            </a:pPr>
            <a:r>
              <a:rPr lang="en-US" altLang="en-US" sz="2800" b="1">
                <a:sym typeface="Wingdings" pitchFamily="2" charset="2"/>
              </a:rPr>
              <a:t> </a:t>
            </a:r>
            <a:r>
              <a:rPr lang="en-US" altLang="en-US" b="1">
                <a:sym typeface="Wingdings" pitchFamily="2" charset="2"/>
              </a:rPr>
              <a:t>If costs go up, then it costs more to produce G &amp; S</a:t>
            </a:r>
          </a:p>
          <a:p>
            <a:pPr marL="854075" lvl="1">
              <a:lnSpc>
                <a:spcPct val="90000"/>
              </a:lnSpc>
              <a:buFont typeface="Wingdings" pitchFamily="2" charset="2"/>
              <a:buChar char="Ø"/>
            </a:pPr>
            <a:r>
              <a:rPr lang="en-US" altLang="en-US" b="1"/>
              <a:t>CA minimum wage increase and price increase.</a:t>
            </a:r>
          </a:p>
          <a:p>
            <a:pPr marL="854075" lvl="1">
              <a:lnSpc>
                <a:spcPct val="90000"/>
              </a:lnSpc>
              <a:buFont typeface="Wingdings" pitchFamily="2" charset="2"/>
              <a:buChar char="Ø"/>
            </a:pPr>
            <a:endParaRPr lang="en-US" altLang="en-US" sz="2400" b="1"/>
          </a:p>
        </p:txBody>
      </p:sp>
      <p:pic>
        <p:nvPicPr>
          <p:cNvPr id="13319" name="Picture 7" descr="taxes_1"/>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586413" y="4070350"/>
            <a:ext cx="3282950" cy="2320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321" name="Picture 9" descr="w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8263" y="1947863"/>
            <a:ext cx="2411412" cy="1851025"/>
          </a:xfrm>
          <a:prstGeom prst="rect">
            <a:avLst/>
          </a:prstGeom>
          <a:noFill/>
          <a:extLst>
            <a:ext uri="{909E8E84-426E-40DD-AFC4-6F175D3DCCD1}">
              <a14:hiddenFill xmlns:a14="http://schemas.microsoft.com/office/drawing/2010/main">
                <a:solidFill>
                  <a:srgbClr val="FFFFFF"/>
                </a:solidFill>
              </a14:hiddenFill>
            </a:ext>
          </a:extLst>
        </p:spPr>
      </p:pic>
      <p:pic>
        <p:nvPicPr>
          <p:cNvPr id="13323" name="Picture 11" descr="electricit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4225" y="301625"/>
            <a:ext cx="1468438" cy="1462088"/>
          </a:xfrm>
          <a:prstGeom prst="rect">
            <a:avLst/>
          </a:prstGeom>
          <a:noFill/>
          <a:extLst>
            <a:ext uri="{909E8E84-426E-40DD-AFC4-6F175D3DCCD1}">
              <a14:hiddenFill xmlns:a14="http://schemas.microsoft.com/office/drawing/2010/main">
                <a:solidFill>
                  <a:srgbClr val="FFFFFF"/>
                </a:solidFill>
              </a14:hiddenFill>
            </a:ext>
          </a:extLst>
        </p:spPr>
      </p:pic>
      <p:pic>
        <p:nvPicPr>
          <p:cNvPr id="13325" name="Picture 13" descr="Simmonds_Producti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84550" y="3887788"/>
            <a:ext cx="1677988" cy="2619375"/>
          </a:xfrm>
          <a:prstGeom prst="rect">
            <a:avLst/>
          </a:prstGeom>
          <a:noFill/>
          <a:extLst>
            <a:ext uri="{909E8E84-426E-40DD-AFC4-6F175D3DCCD1}">
              <a14:hiddenFill xmlns:a14="http://schemas.microsoft.com/office/drawing/2010/main">
                <a:solidFill>
                  <a:srgbClr val="FFFFFF"/>
                </a:solidFill>
              </a14:hiddenFill>
            </a:ext>
          </a:extLst>
        </p:spPr>
      </p:pic>
      <p:pic>
        <p:nvPicPr>
          <p:cNvPr id="13327" name="Picture 15" descr="Ga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4500" y="3897313"/>
            <a:ext cx="2268538" cy="2640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99355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 calcmode="lin" valueType="num">
                                      <p:cBhvr additive="base">
                                        <p:cTn id="17"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500"/>
                            </p:stCondLst>
                            <p:childTnLst>
                              <p:par>
                                <p:cTn id="20" presetID="2" presetClass="entr" presetSubtype="8" fill="hold" nodeType="afterEffect">
                                  <p:stCondLst>
                                    <p:cond delay="0"/>
                                  </p:stCondLst>
                                  <p:childTnLst>
                                    <p:set>
                                      <p:cBhvr>
                                        <p:cTn id="21" dur="1" fill="hold">
                                          <p:stCondLst>
                                            <p:cond delay="0"/>
                                          </p:stCondLst>
                                        </p:cTn>
                                        <p:tgtEl>
                                          <p:spTgt spid="13319"/>
                                        </p:tgtEl>
                                        <p:attrNameLst>
                                          <p:attrName>style.visibility</p:attrName>
                                        </p:attrNameLst>
                                      </p:cBhvr>
                                      <p:to>
                                        <p:strVal val="visible"/>
                                      </p:to>
                                    </p:set>
                                    <p:anim calcmode="lin" valueType="num">
                                      <p:cBhvr additive="base">
                                        <p:cTn id="22" dur="500" fill="hold"/>
                                        <p:tgtEl>
                                          <p:spTgt spid="13319"/>
                                        </p:tgtEl>
                                        <p:attrNameLst>
                                          <p:attrName>ppt_x</p:attrName>
                                        </p:attrNameLst>
                                      </p:cBhvr>
                                      <p:tavLst>
                                        <p:tav tm="0">
                                          <p:val>
                                            <p:strVal val="0-#ppt_w/2"/>
                                          </p:val>
                                        </p:tav>
                                        <p:tav tm="100000">
                                          <p:val>
                                            <p:strVal val="#ppt_x"/>
                                          </p:val>
                                        </p:tav>
                                      </p:tavLst>
                                    </p:anim>
                                    <p:anim calcmode="lin" valueType="num">
                                      <p:cBhvr additive="base">
                                        <p:cTn id="23" dur="500" fill="hold"/>
                                        <p:tgtEl>
                                          <p:spTgt spid="13319"/>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1000"/>
                            </p:stCondLst>
                            <p:childTnLst>
                              <p:par>
                                <p:cTn id="25" presetID="2" presetClass="entr" presetSubtype="8" fill="hold" nodeType="afterEffect">
                                  <p:stCondLst>
                                    <p:cond delay="1000"/>
                                  </p:stCondLst>
                                  <p:childTnLst>
                                    <p:set>
                                      <p:cBhvr>
                                        <p:cTn id="26" dur="1" fill="hold">
                                          <p:stCondLst>
                                            <p:cond delay="0"/>
                                          </p:stCondLst>
                                        </p:cTn>
                                        <p:tgtEl>
                                          <p:spTgt spid="13321"/>
                                        </p:tgtEl>
                                        <p:attrNameLst>
                                          <p:attrName>style.visibility</p:attrName>
                                        </p:attrNameLst>
                                      </p:cBhvr>
                                      <p:to>
                                        <p:strVal val="visible"/>
                                      </p:to>
                                    </p:set>
                                    <p:anim calcmode="lin" valueType="num">
                                      <p:cBhvr additive="base">
                                        <p:cTn id="27" dur="500" fill="hold"/>
                                        <p:tgtEl>
                                          <p:spTgt spid="13321"/>
                                        </p:tgtEl>
                                        <p:attrNameLst>
                                          <p:attrName>ppt_x</p:attrName>
                                        </p:attrNameLst>
                                      </p:cBhvr>
                                      <p:tavLst>
                                        <p:tav tm="0">
                                          <p:val>
                                            <p:strVal val="0-#ppt_w/2"/>
                                          </p:val>
                                        </p:tav>
                                        <p:tav tm="100000">
                                          <p:val>
                                            <p:strVal val="#ppt_x"/>
                                          </p:val>
                                        </p:tav>
                                      </p:tavLst>
                                    </p:anim>
                                    <p:anim calcmode="lin" valueType="num">
                                      <p:cBhvr additive="base">
                                        <p:cTn id="28" dur="500" fill="hold"/>
                                        <p:tgtEl>
                                          <p:spTgt spid="13321"/>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2500"/>
                            </p:stCondLst>
                            <p:childTnLst>
                              <p:par>
                                <p:cTn id="30" presetID="2" presetClass="entr" presetSubtype="8" fill="hold" nodeType="afterEffect">
                                  <p:stCondLst>
                                    <p:cond delay="1000"/>
                                  </p:stCondLst>
                                  <p:childTnLst>
                                    <p:set>
                                      <p:cBhvr>
                                        <p:cTn id="31" dur="1" fill="hold">
                                          <p:stCondLst>
                                            <p:cond delay="0"/>
                                          </p:stCondLst>
                                        </p:cTn>
                                        <p:tgtEl>
                                          <p:spTgt spid="13323"/>
                                        </p:tgtEl>
                                        <p:attrNameLst>
                                          <p:attrName>style.visibility</p:attrName>
                                        </p:attrNameLst>
                                      </p:cBhvr>
                                      <p:to>
                                        <p:strVal val="visible"/>
                                      </p:to>
                                    </p:set>
                                    <p:anim calcmode="lin" valueType="num">
                                      <p:cBhvr additive="base">
                                        <p:cTn id="32" dur="500" fill="hold"/>
                                        <p:tgtEl>
                                          <p:spTgt spid="13323"/>
                                        </p:tgtEl>
                                        <p:attrNameLst>
                                          <p:attrName>ppt_x</p:attrName>
                                        </p:attrNameLst>
                                      </p:cBhvr>
                                      <p:tavLst>
                                        <p:tav tm="0">
                                          <p:val>
                                            <p:strVal val="0-#ppt_w/2"/>
                                          </p:val>
                                        </p:tav>
                                        <p:tav tm="100000">
                                          <p:val>
                                            <p:strVal val="#ppt_x"/>
                                          </p:val>
                                        </p:tav>
                                      </p:tavLst>
                                    </p:anim>
                                    <p:anim calcmode="lin" valueType="num">
                                      <p:cBhvr additive="base">
                                        <p:cTn id="33" dur="500" fill="hold"/>
                                        <p:tgtEl>
                                          <p:spTgt spid="13323"/>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4000"/>
                            </p:stCondLst>
                            <p:childTnLst>
                              <p:par>
                                <p:cTn id="35" presetID="2" presetClass="entr" presetSubtype="8" fill="hold" nodeType="afterEffect">
                                  <p:stCondLst>
                                    <p:cond delay="1000"/>
                                  </p:stCondLst>
                                  <p:childTnLst>
                                    <p:set>
                                      <p:cBhvr>
                                        <p:cTn id="36" dur="1" fill="hold">
                                          <p:stCondLst>
                                            <p:cond delay="0"/>
                                          </p:stCondLst>
                                        </p:cTn>
                                        <p:tgtEl>
                                          <p:spTgt spid="13325"/>
                                        </p:tgtEl>
                                        <p:attrNameLst>
                                          <p:attrName>style.visibility</p:attrName>
                                        </p:attrNameLst>
                                      </p:cBhvr>
                                      <p:to>
                                        <p:strVal val="visible"/>
                                      </p:to>
                                    </p:set>
                                    <p:anim calcmode="lin" valueType="num">
                                      <p:cBhvr additive="base">
                                        <p:cTn id="37" dur="500" fill="hold"/>
                                        <p:tgtEl>
                                          <p:spTgt spid="13325"/>
                                        </p:tgtEl>
                                        <p:attrNameLst>
                                          <p:attrName>ppt_x</p:attrName>
                                        </p:attrNameLst>
                                      </p:cBhvr>
                                      <p:tavLst>
                                        <p:tav tm="0">
                                          <p:val>
                                            <p:strVal val="0-#ppt_w/2"/>
                                          </p:val>
                                        </p:tav>
                                        <p:tav tm="100000">
                                          <p:val>
                                            <p:strVal val="#ppt_x"/>
                                          </p:val>
                                        </p:tav>
                                      </p:tavLst>
                                    </p:anim>
                                    <p:anim calcmode="lin" valueType="num">
                                      <p:cBhvr additive="base">
                                        <p:cTn id="38" dur="500" fill="hold"/>
                                        <p:tgtEl>
                                          <p:spTgt spid="13325"/>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5500"/>
                            </p:stCondLst>
                            <p:childTnLst>
                              <p:par>
                                <p:cTn id="40" presetID="2" presetClass="entr" presetSubtype="8" fill="hold" nodeType="afterEffect">
                                  <p:stCondLst>
                                    <p:cond delay="1000"/>
                                  </p:stCondLst>
                                  <p:childTnLst>
                                    <p:set>
                                      <p:cBhvr>
                                        <p:cTn id="41" dur="1" fill="hold">
                                          <p:stCondLst>
                                            <p:cond delay="0"/>
                                          </p:stCondLst>
                                        </p:cTn>
                                        <p:tgtEl>
                                          <p:spTgt spid="13327"/>
                                        </p:tgtEl>
                                        <p:attrNameLst>
                                          <p:attrName>style.visibility</p:attrName>
                                        </p:attrNameLst>
                                      </p:cBhvr>
                                      <p:to>
                                        <p:strVal val="visible"/>
                                      </p:to>
                                    </p:set>
                                    <p:anim calcmode="lin" valueType="num">
                                      <p:cBhvr additive="base">
                                        <p:cTn id="42" dur="500" fill="hold"/>
                                        <p:tgtEl>
                                          <p:spTgt spid="13327"/>
                                        </p:tgtEl>
                                        <p:attrNameLst>
                                          <p:attrName>ppt_x</p:attrName>
                                        </p:attrNameLst>
                                      </p:cBhvr>
                                      <p:tavLst>
                                        <p:tav tm="0">
                                          <p:val>
                                            <p:strVal val="0-#ppt_w/2"/>
                                          </p:val>
                                        </p:tav>
                                        <p:tav tm="100000">
                                          <p:val>
                                            <p:strVal val="#ppt_x"/>
                                          </p:val>
                                        </p:tav>
                                      </p:tavLst>
                                    </p:anim>
                                    <p:anim calcmode="lin" valueType="num">
                                      <p:cBhvr additive="base">
                                        <p:cTn id="43" dur="500" fill="hold"/>
                                        <p:tgtEl>
                                          <p:spTgt spid="133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73" name="Line 137"/>
          <p:cNvSpPr>
            <a:spLocks noChangeShapeType="1"/>
          </p:cNvSpPr>
          <p:nvPr/>
        </p:nvSpPr>
        <p:spPr bwMode="auto">
          <a:xfrm flipV="1">
            <a:off x="3535363" y="2847975"/>
            <a:ext cx="2387600" cy="2389188"/>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mtClean="0">
              <a:solidFill>
                <a:srgbClr val="000000"/>
              </a:solidFill>
            </a:endParaRPr>
          </a:p>
        </p:txBody>
      </p:sp>
      <p:sp>
        <p:nvSpPr>
          <p:cNvPr id="14468" name="Line 132"/>
          <p:cNvSpPr>
            <a:spLocks noChangeShapeType="1"/>
          </p:cNvSpPr>
          <p:nvPr/>
        </p:nvSpPr>
        <p:spPr bwMode="auto">
          <a:xfrm flipV="1">
            <a:off x="2971800" y="2286000"/>
            <a:ext cx="3532188" cy="3532188"/>
          </a:xfrm>
          <a:prstGeom prst="line">
            <a:avLst/>
          </a:prstGeom>
          <a:noFill/>
          <a:ln w="95250">
            <a:solidFill>
              <a:srgbClr val="33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mtClean="0">
              <a:solidFill>
                <a:srgbClr val="000000"/>
              </a:solidFill>
            </a:endParaRPr>
          </a:p>
        </p:txBody>
      </p:sp>
      <p:sp>
        <p:nvSpPr>
          <p:cNvPr id="14338" name="Rectangle 2"/>
          <p:cNvSpPr>
            <a:spLocks noGrp="1" noChangeArrowheads="1"/>
          </p:cNvSpPr>
          <p:nvPr>
            <p:ph type="title"/>
          </p:nvPr>
        </p:nvSpPr>
        <p:spPr>
          <a:xfrm>
            <a:off x="685800" y="319088"/>
            <a:ext cx="7772400" cy="665162"/>
          </a:xfrm>
        </p:spPr>
        <p:txBody>
          <a:bodyPr/>
          <a:lstStyle/>
          <a:p>
            <a:r>
              <a:rPr lang="en-US" altLang="en-US" sz="4000" b="1">
                <a:solidFill>
                  <a:srgbClr val="3333CC"/>
                </a:solidFill>
                <a:effectLst>
                  <a:outerShdw blurRad="38100" dist="38100" dir="2700000" algn="tl">
                    <a:srgbClr val="000000"/>
                  </a:outerShdw>
                </a:effectLst>
              </a:rPr>
              <a:t>Effects of Rising Costs</a:t>
            </a:r>
          </a:p>
        </p:txBody>
      </p:sp>
      <p:graphicFrame>
        <p:nvGraphicFramePr>
          <p:cNvPr id="14475" name="Group 139"/>
          <p:cNvGraphicFramePr>
            <a:graphicFrameLocks noGrp="1"/>
          </p:cNvGraphicFramePr>
          <p:nvPr/>
        </p:nvGraphicFramePr>
        <p:xfrm>
          <a:off x="2122488" y="1692275"/>
          <a:ext cx="4899025" cy="4339273"/>
        </p:xfrm>
        <a:graphic>
          <a:graphicData uri="http://schemas.openxmlformats.org/drawingml/2006/table">
            <a:tbl>
              <a:tblPr/>
              <a:tblGrid>
                <a:gridCol w="488950"/>
                <a:gridCol w="520700"/>
                <a:gridCol w="460375"/>
                <a:gridCol w="490537"/>
                <a:gridCol w="488950"/>
                <a:gridCol w="488950"/>
                <a:gridCol w="490538"/>
                <a:gridCol w="490537"/>
                <a:gridCol w="490538"/>
                <a:gridCol w="488950"/>
              </a:tblGrid>
              <a:tr h="4683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079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079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079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064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079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079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079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079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572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465" name="Text Box 129"/>
          <p:cNvSpPr txBox="1">
            <a:spLocks noChangeArrowheads="1"/>
          </p:cNvSpPr>
          <p:nvPr/>
        </p:nvSpPr>
        <p:spPr bwMode="auto">
          <a:xfrm rot="-36452">
            <a:off x="1433513" y="1373188"/>
            <a:ext cx="565150" cy="4789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40000"/>
              </a:lnSpc>
            </a:pPr>
            <a:r>
              <a:rPr lang="en-US" altLang="en-US" sz="2000" b="1" smtClean="0">
                <a:solidFill>
                  <a:srgbClr val="000000"/>
                </a:solidFill>
              </a:rPr>
              <a:t>$10</a:t>
            </a:r>
          </a:p>
          <a:p>
            <a:pPr>
              <a:lnSpc>
                <a:spcPct val="140000"/>
              </a:lnSpc>
            </a:pPr>
            <a:r>
              <a:rPr lang="en-US" altLang="en-US" sz="2000" b="1" smtClean="0">
                <a:solidFill>
                  <a:srgbClr val="000000"/>
                </a:solidFill>
              </a:rPr>
              <a:t>$9</a:t>
            </a:r>
          </a:p>
          <a:p>
            <a:pPr>
              <a:lnSpc>
                <a:spcPct val="140000"/>
              </a:lnSpc>
            </a:pPr>
            <a:r>
              <a:rPr lang="en-US" altLang="en-US" sz="2000" b="1" smtClean="0">
                <a:solidFill>
                  <a:srgbClr val="000000"/>
                </a:solidFill>
              </a:rPr>
              <a:t>$8</a:t>
            </a:r>
          </a:p>
          <a:p>
            <a:pPr>
              <a:lnSpc>
                <a:spcPct val="140000"/>
              </a:lnSpc>
            </a:pPr>
            <a:r>
              <a:rPr lang="en-US" altLang="en-US" sz="2000" b="1" smtClean="0">
                <a:solidFill>
                  <a:srgbClr val="000000"/>
                </a:solidFill>
              </a:rPr>
              <a:t>$7</a:t>
            </a:r>
          </a:p>
          <a:p>
            <a:pPr>
              <a:lnSpc>
                <a:spcPct val="140000"/>
              </a:lnSpc>
            </a:pPr>
            <a:r>
              <a:rPr lang="en-US" altLang="en-US" sz="2000" b="1" smtClean="0">
                <a:solidFill>
                  <a:srgbClr val="000000"/>
                </a:solidFill>
              </a:rPr>
              <a:t>$6</a:t>
            </a:r>
          </a:p>
          <a:p>
            <a:pPr>
              <a:lnSpc>
                <a:spcPct val="140000"/>
              </a:lnSpc>
            </a:pPr>
            <a:r>
              <a:rPr lang="en-US" altLang="en-US" sz="2000" b="1" smtClean="0">
                <a:solidFill>
                  <a:srgbClr val="000000"/>
                </a:solidFill>
              </a:rPr>
              <a:t>$5</a:t>
            </a:r>
          </a:p>
          <a:p>
            <a:pPr>
              <a:lnSpc>
                <a:spcPct val="140000"/>
              </a:lnSpc>
            </a:pPr>
            <a:r>
              <a:rPr lang="en-US" altLang="en-US" sz="2000" b="1" smtClean="0">
                <a:solidFill>
                  <a:srgbClr val="000000"/>
                </a:solidFill>
              </a:rPr>
              <a:t>$4</a:t>
            </a:r>
          </a:p>
          <a:p>
            <a:pPr>
              <a:lnSpc>
                <a:spcPct val="140000"/>
              </a:lnSpc>
            </a:pPr>
            <a:r>
              <a:rPr lang="en-US" altLang="en-US" sz="2000" b="1" smtClean="0">
                <a:solidFill>
                  <a:srgbClr val="000000"/>
                </a:solidFill>
              </a:rPr>
              <a:t>$3</a:t>
            </a:r>
          </a:p>
          <a:p>
            <a:pPr>
              <a:lnSpc>
                <a:spcPct val="140000"/>
              </a:lnSpc>
            </a:pPr>
            <a:r>
              <a:rPr lang="en-US" altLang="en-US" sz="2000" b="1" smtClean="0">
                <a:solidFill>
                  <a:srgbClr val="000000"/>
                </a:solidFill>
              </a:rPr>
              <a:t>$2</a:t>
            </a:r>
          </a:p>
          <a:p>
            <a:pPr>
              <a:lnSpc>
                <a:spcPct val="140000"/>
              </a:lnSpc>
            </a:pPr>
            <a:r>
              <a:rPr lang="en-US" altLang="en-US" sz="2000" b="1" smtClean="0">
                <a:solidFill>
                  <a:srgbClr val="000000"/>
                </a:solidFill>
              </a:rPr>
              <a:t>$1</a:t>
            </a:r>
          </a:p>
          <a:p>
            <a:pPr>
              <a:lnSpc>
                <a:spcPct val="140000"/>
              </a:lnSpc>
            </a:pPr>
            <a:r>
              <a:rPr lang="en-US" altLang="en-US" sz="2000" b="1" smtClean="0">
                <a:solidFill>
                  <a:srgbClr val="000000"/>
                </a:solidFill>
              </a:rPr>
              <a:t>$0</a:t>
            </a:r>
            <a:endParaRPr lang="en-US" altLang="en-US" sz="2800" b="1" smtClean="0">
              <a:solidFill>
                <a:srgbClr val="000000"/>
              </a:solidFill>
            </a:endParaRPr>
          </a:p>
        </p:txBody>
      </p:sp>
      <p:sp>
        <p:nvSpPr>
          <p:cNvPr id="14467" name="Rectangle 131"/>
          <p:cNvSpPr>
            <a:spLocks noChangeArrowheads="1"/>
          </p:cNvSpPr>
          <p:nvPr/>
        </p:nvSpPr>
        <p:spPr bwMode="auto">
          <a:xfrm>
            <a:off x="1965325" y="6118225"/>
            <a:ext cx="5327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smtClean="0">
                <a:solidFill>
                  <a:srgbClr val="000000"/>
                </a:solidFill>
              </a:rPr>
              <a:t>0      1      2      3     4      5      6      7     8      9     10</a:t>
            </a:r>
          </a:p>
        </p:txBody>
      </p:sp>
      <p:sp>
        <p:nvSpPr>
          <p:cNvPr id="14469" name="Line 133"/>
          <p:cNvSpPr>
            <a:spLocks noChangeShapeType="1"/>
          </p:cNvSpPr>
          <p:nvPr/>
        </p:nvSpPr>
        <p:spPr bwMode="auto">
          <a:xfrm>
            <a:off x="2640013" y="2119313"/>
            <a:ext cx="4321175" cy="3532187"/>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mtClean="0">
              <a:solidFill>
                <a:srgbClr val="000000"/>
              </a:solidFill>
            </a:endParaRPr>
          </a:p>
        </p:txBody>
      </p:sp>
      <p:sp>
        <p:nvSpPr>
          <p:cNvPr id="14471" name="Text Box 135"/>
          <p:cNvSpPr txBox="1">
            <a:spLocks noChangeArrowheads="1"/>
          </p:cNvSpPr>
          <p:nvPr/>
        </p:nvSpPr>
        <p:spPr bwMode="auto">
          <a:xfrm>
            <a:off x="7035800" y="5240338"/>
            <a:ext cx="5619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smtClean="0">
                <a:solidFill>
                  <a:srgbClr val="000000"/>
                </a:solidFill>
              </a:rPr>
              <a:t>D</a:t>
            </a:r>
            <a:r>
              <a:rPr lang="en-US" altLang="en-US" sz="2800" b="1" baseline="-25000" smtClean="0">
                <a:solidFill>
                  <a:srgbClr val="000000"/>
                </a:solidFill>
              </a:rPr>
              <a:t>1</a:t>
            </a:r>
          </a:p>
        </p:txBody>
      </p:sp>
      <p:sp>
        <p:nvSpPr>
          <p:cNvPr id="14472" name="Text Box 136"/>
          <p:cNvSpPr txBox="1">
            <a:spLocks noChangeArrowheads="1"/>
          </p:cNvSpPr>
          <p:nvPr/>
        </p:nvSpPr>
        <p:spPr bwMode="auto">
          <a:xfrm>
            <a:off x="2692400" y="4992688"/>
            <a:ext cx="5032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smtClean="0">
                <a:solidFill>
                  <a:srgbClr val="000000"/>
                </a:solidFill>
              </a:rPr>
              <a:t>S</a:t>
            </a:r>
            <a:r>
              <a:rPr lang="en-US" altLang="en-US" sz="2800" b="1" baseline="-25000" smtClean="0">
                <a:solidFill>
                  <a:srgbClr val="000000"/>
                </a:solidFill>
              </a:rPr>
              <a:t>1</a:t>
            </a:r>
          </a:p>
        </p:txBody>
      </p:sp>
      <p:sp>
        <p:nvSpPr>
          <p:cNvPr id="14474" name="Text Box 138"/>
          <p:cNvSpPr txBox="1">
            <a:spLocks noChangeArrowheads="1"/>
          </p:cNvSpPr>
          <p:nvPr/>
        </p:nvSpPr>
        <p:spPr bwMode="auto">
          <a:xfrm>
            <a:off x="2524125" y="3683000"/>
            <a:ext cx="5032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smtClean="0">
                <a:solidFill>
                  <a:srgbClr val="FF0000"/>
                </a:solidFill>
              </a:rPr>
              <a:t>S</a:t>
            </a:r>
            <a:r>
              <a:rPr lang="en-US" altLang="en-US" sz="2800" b="1" baseline="-25000" smtClean="0">
                <a:solidFill>
                  <a:srgbClr val="FF0000"/>
                </a:solidFill>
              </a:rPr>
              <a:t>2</a:t>
            </a:r>
          </a:p>
        </p:txBody>
      </p:sp>
    </p:spTree>
    <p:extLst>
      <p:ext uri="{BB962C8B-B14F-4D97-AF65-F5344CB8AC3E}">
        <p14:creationId xmlns:p14="http://schemas.microsoft.com/office/powerpoint/2010/main" val="16482114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path" presetSubtype="0" accel="50000" decel="50000" fill="hold" grpId="0" nodeType="clickEffect">
                                  <p:stCondLst>
                                    <p:cond delay="0"/>
                                  </p:stCondLst>
                                  <p:childTnLst>
                                    <p:animMotion origin="layout" path="M 2.5E-6 -1.85185E-6 L -0.07743 -0.08356 " pathEditMode="relative" rAng="0" ptsTypes="AA">
                                      <p:cBhvr>
                                        <p:cTn id="6" dur="2000" fill="hold"/>
                                        <p:tgtEl>
                                          <p:spTgt spid="14473"/>
                                        </p:tgtEl>
                                        <p:attrNameLst>
                                          <p:attrName>ppt_x</p:attrName>
                                          <p:attrName>ppt_y</p:attrName>
                                        </p:attrNameLst>
                                      </p:cBhvr>
                                      <p:rCtr x="-3872" y="-4190"/>
                                    </p:animMotion>
                                  </p:childTnLst>
                                </p:cTn>
                              </p:par>
                            </p:childTnLst>
                          </p:cTn>
                        </p:par>
                        <p:par>
                          <p:cTn id="7" fill="hold" nodeType="afterGroup">
                            <p:stCondLst>
                              <p:cond delay="2000"/>
                            </p:stCondLst>
                            <p:childTnLst>
                              <p:par>
                                <p:cTn id="8" presetID="1" presetClass="entr" presetSubtype="0" fill="hold" grpId="0" nodeType="afterEffect">
                                  <p:stCondLst>
                                    <p:cond delay="0"/>
                                  </p:stCondLst>
                                  <p:childTnLst>
                                    <p:set>
                                      <p:cBhvr>
                                        <p:cTn id="9" dur="1" fill="hold">
                                          <p:stCondLst>
                                            <p:cond delay="0"/>
                                          </p:stCondLst>
                                        </p:cTn>
                                        <p:tgtEl>
                                          <p:spTgt spid="144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73" grpId="0" animBg="1"/>
      <p:bldP spid="14474"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52425" y="277813"/>
            <a:ext cx="4219575" cy="685800"/>
          </a:xfrm>
        </p:spPr>
        <p:txBody>
          <a:bodyPr/>
          <a:lstStyle/>
          <a:p>
            <a:r>
              <a:rPr lang="en-US" altLang="en-US" sz="4000" b="1">
                <a:solidFill>
                  <a:srgbClr val="FF0000"/>
                </a:solidFill>
                <a:effectLst>
                  <a:outerShdw blurRad="38100" dist="38100" dir="2700000" algn="tl">
                    <a:srgbClr val="000000"/>
                  </a:outerShdw>
                </a:effectLst>
              </a:rPr>
              <a:t>Input Costs</a:t>
            </a:r>
          </a:p>
        </p:txBody>
      </p:sp>
      <p:sp>
        <p:nvSpPr>
          <p:cNvPr id="15363" name="Rectangle 3"/>
          <p:cNvSpPr>
            <a:spLocks noGrp="1" noChangeArrowheads="1"/>
          </p:cNvSpPr>
          <p:nvPr>
            <p:ph type="body" sz="half" idx="1"/>
          </p:nvPr>
        </p:nvSpPr>
        <p:spPr>
          <a:xfrm>
            <a:off x="685800" y="1400175"/>
            <a:ext cx="3810000" cy="2028825"/>
          </a:xfrm>
        </p:spPr>
        <p:txBody>
          <a:bodyPr/>
          <a:lstStyle/>
          <a:p>
            <a:pPr algn="ctr">
              <a:buFontTx/>
              <a:buNone/>
            </a:pPr>
            <a:r>
              <a:rPr lang="en-US" altLang="en-US" sz="3600" b="1" u="sng">
                <a:solidFill>
                  <a:srgbClr val="336600"/>
                </a:solidFill>
                <a:effectLst>
                  <a:outerShdw blurRad="38100" dist="38100" dir="2700000" algn="tl">
                    <a:srgbClr val="000000"/>
                  </a:outerShdw>
                </a:effectLst>
              </a:rPr>
              <a:t>Technology</a:t>
            </a:r>
          </a:p>
          <a:p>
            <a:pPr>
              <a:buFont typeface="Wingdings" pitchFamily="2" charset="2"/>
              <a:buChar char="Ø"/>
            </a:pPr>
            <a:r>
              <a:rPr lang="en-US" altLang="en-US" b="1">
                <a:sym typeface="Wingdings" pitchFamily="2" charset="2"/>
              </a:rPr>
              <a:t>Lowers costs </a:t>
            </a:r>
          </a:p>
          <a:p>
            <a:pPr>
              <a:buFont typeface="Wingdings" pitchFamily="2" charset="2"/>
              <a:buChar char="Ø"/>
            </a:pPr>
            <a:r>
              <a:rPr lang="en-US" altLang="en-US" b="1">
                <a:sym typeface="Wingdings" pitchFamily="2" charset="2"/>
              </a:rPr>
              <a:t>Increases Supply</a:t>
            </a:r>
          </a:p>
        </p:txBody>
      </p:sp>
      <p:pic>
        <p:nvPicPr>
          <p:cNvPr id="15366" name="Picture 6" descr="compu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1463" y="1054100"/>
            <a:ext cx="2971800" cy="2251075"/>
          </a:xfrm>
          <a:prstGeom prst="rect">
            <a:avLst/>
          </a:prstGeom>
          <a:noFill/>
          <a:extLst>
            <a:ext uri="{909E8E84-426E-40DD-AFC4-6F175D3DCCD1}">
              <a14:hiddenFill xmlns:a14="http://schemas.microsoft.com/office/drawing/2010/main">
                <a:solidFill>
                  <a:srgbClr val="FFFFFF"/>
                </a:solidFill>
              </a14:hiddenFill>
            </a:ext>
          </a:extLst>
        </p:spPr>
      </p:pic>
      <p:pic>
        <p:nvPicPr>
          <p:cNvPr id="15373" name="Picture 13" descr="bakedgoodsmach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925" y="3532188"/>
            <a:ext cx="3935413" cy="2982912"/>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5377" name="Picture 17" descr="200px-Industrial_Robotics_in_car_production"/>
          <p:cNvPicPr>
            <a:picLocks noGrp="1" noChangeAspect="1" noChangeArrowheads="1"/>
          </p:cNvPicPr>
          <p:nvPr>
            <p:ph type="clipArt" sz="half" idx="2"/>
          </p:nvPr>
        </p:nvPicPr>
        <p:blipFill>
          <a:blip r:embed="rId4">
            <a:extLst>
              <a:ext uri="{28A0092B-C50C-407E-A947-70E740481C1C}">
                <a14:useLocalDpi xmlns:a14="http://schemas.microsoft.com/office/drawing/2010/main" val="0"/>
              </a:ext>
            </a:extLst>
          </a:blip>
          <a:srcRect/>
          <a:stretch>
            <a:fillRect/>
          </a:stretch>
        </p:blipFill>
        <p:spPr>
          <a:xfrm>
            <a:off x="1289050" y="3429000"/>
            <a:ext cx="2482850" cy="3103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2874129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500"/>
                            </p:stCondLst>
                            <p:childTnLst>
                              <p:par>
                                <p:cTn id="22" presetID="2" presetClass="entr" presetSubtype="8" fill="hold" nodeType="afterEffect">
                                  <p:stCondLst>
                                    <p:cond delay="0"/>
                                  </p:stCondLst>
                                  <p:childTnLst>
                                    <p:set>
                                      <p:cBhvr>
                                        <p:cTn id="23" dur="1" fill="hold">
                                          <p:stCondLst>
                                            <p:cond delay="0"/>
                                          </p:stCondLst>
                                        </p:cTn>
                                        <p:tgtEl>
                                          <p:spTgt spid="15366"/>
                                        </p:tgtEl>
                                        <p:attrNameLst>
                                          <p:attrName>style.visibility</p:attrName>
                                        </p:attrNameLst>
                                      </p:cBhvr>
                                      <p:to>
                                        <p:strVal val="visible"/>
                                      </p:to>
                                    </p:set>
                                    <p:anim calcmode="lin" valueType="num">
                                      <p:cBhvr additive="base">
                                        <p:cTn id="24" dur="500" fill="hold"/>
                                        <p:tgtEl>
                                          <p:spTgt spid="15366"/>
                                        </p:tgtEl>
                                        <p:attrNameLst>
                                          <p:attrName>ppt_x</p:attrName>
                                        </p:attrNameLst>
                                      </p:cBhvr>
                                      <p:tavLst>
                                        <p:tav tm="0">
                                          <p:val>
                                            <p:strVal val="0-#ppt_w/2"/>
                                          </p:val>
                                        </p:tav>
                                        <p:tav tm="100000">
                                          <p:val>
                                            <p:strVal val="#ppt_x"/>
                                          </p:val>
                                        </p:tav>
                                      </p:tavLst>
                                    </p:anim>
                                    <p:anim calcmode="lin" valueType="num">
                                      <p:cBhvr additive="base">
                                        <p:cTn id="25" dur="500" fill="hold"/>
                                        <p:tgtEl>
                                          <p:spTgt spid="15366"/>
                                        </p:tgtEl>
                                        <p:attrNameLst>
                                          <p:attrName>ppt_y</p:attrName>
                                        </p:attrNameLst>
                                      </p:cBhvr>
                                      <p:tavLst>
                                        <p:tav tm="0">
                                          <p:val>
                                            <p:strVal val="#ppt_y"/>
                                          </p:val>
                                        </p:tav>
                                        <p:tav tm="100000">
                                          <p:val>
                                            <p:strVal val="#ppt_y"/>
                                          </p:val>
                                        </p:tav>
                                      </p:tavLst>
                                    </p:anim>
                                  </p:childTnLst>
                                </p:cTn>
                              </p:par>
                            </p:childTnLst>
                          </p:cTn>
                        </p:par>
                        <p:par>
                          <p:cTn id="26" fill="hold" nodeType="afterGroup">
                            <p:stCondLst>
                              <p:cond delay="1000"/>
                            </p:stCondLst>
                            <p:childTnLst>
                              <p:par>
                                <p:cTn id="27" presetID="2" presetClass="entr" presetSubtype="8" fill="hold" nodeType="afterEffect">
                                  <p:stCondLst>
                                    <p:cond delay="1000"/>
                                  </p:stCondLst>
                                  <p:childTnLst>
                                    <p:set>
                                      <p:cBhvr>
                                        <p:cTn id="28" dur="1" fill="hold">
                                          <p:stCondLst>
                                            <p:cond delay="0"/>
                                          </p:stCondLst>
                                        </p:cTn>
                                        <p:tgtEl>
                                          <p:spTgt spid="15373"/>
                                        </p:tgtEl>
                                        <p:attrNameLst>
                                          <p:attrName>style.visibility</p:attrName>
                                        </p:attrNameLst>
                                      </p:cBhvr>
                                      <p:to>
                                        <p:strVal val="visible"/>
                                      </p:to>
                                    </p:set>
                                    <p:anim calcmode="lin" valueType="num">
                                      <p:cBhvr additive="base">
                                        <p:cTn id="29" dur="500" fill="hold"/>
                                        <p:tgtEl>
                                          <p:spTgt spid="15373"/>
                                        </p:tgtEl>
                                        <p:attrNameLst>
                                          <p:attrName>ppt_x</p:attrName>
                                        </p:attrNameLst>
                                      </p:cBhvr>
                                      <p:tavLst>
                                        <p:tav tm="0">
                                          <p:val>
                                            <p:strVal val="0-#ppt_w/2"/>
                                          </p:val>
                                        </p:tav>
                                        <p:tav tm="100000">
                                          <p:val>
                                            <p:strVal val="#ppt_x"/>
                                          </p:val>
                                        </p:tav>
                                      </p:tavLst>
                                    </p:anim>
                                    <p:anim calcmode="lin" valueType="num">
                                      <p:cBhvr additive="base">
                                        <p:cTn id="30" dur="500" fill="hold"/>
                                        <p:tgtEl>
                                          <p:spTgt spid="15373"/>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2500"/>
                            </p:stCondLst>
                            <p:childTnLst>
                              <p:par>
                                <p:cTn id="32" presetID="2" presetClass="entr" presetSubtype="8" fill="hold" nodeType="afterEffect">
                                  <p:stCondLst>
                                    <p:cond delay="1000"/>
                                  </p:stCondLst>
                                  <p:childTnLst>
                                    <p:set>
                                      <p:cBhvr>
                                        <p:cTn id="33" dur="1" fill="hold">
                                          <p:stCondLst>
                                            <p:cond delay="0"/>
                                          </p:stCondLst>
                                        </p:cTn>
                                        <p:tgtEl>
                                          <p:spTgt spid="15377"/>
                                        </p:tgtEl>
                                        <p:attrNameLst>
                                          <p:attrName>style.visibility</p:attrName>
                                        </p:attrNameLst>
                                      </p:cBhvr>
                                      <p:to>
                                        <p:strVal val="visible"/>
                                      </p:to>
                                    </p:set>
                                    <p:anim calcmode="lin" valueType="num">
                                      <p:cBhvr additive="base">
                                        <p:cTn id="34" dur="500" fill="hold"/>
                                        <p:tgtEl>
                                          <p:spTgt spid="15377"/>
                                        </p:tgtEl>
                                        <p:attrNameLst>
                                          <p:attrName>ppt_x</p:attrName>
                                        </p:attrNameLst>
                                      </p:cBhvr>
                                      <p:tavLst>
                                        <p:tav tm="0">
                                          <p:val>
                                            <p:strVal val="0-#ppt_w/2"/>
                                          </p:val>
                                        </p:tav>
                                        <p:tav tm="100000">
                                          <p:val>
                                            <p:strVal val="#ppt_x"/>
                                          </p:val>
                                        </p:tav>
                                      </p:tavLst>
                                    </p:anim>
                                    <p:anim calcmode="lin" valueType="num">
                                      <p:cBhvr additive="base">
                                        <p:cTn id="35" dur="500" fill="hold"/>
                                        <p:tgtEl>
                                          <p:spTgt spid="1537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13" name="Line 129"/>
          <p:cNvSpPr>
            <a:spLocks noChangeShapeType="1"/>
          </p:cNvSpPr>
          <p:nvPr/>
        </p:nvSpPr>
        <p:spPr bwMode="auto">
          <a:xfrm>
            <a:off x="2640013" y="2119313"/>
            <a:ext cx="4321175" cy="3532187"/>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mtClean="0">
              <a:solidFill>
                <a:srgbClr val="000000"/>
              </a:solidFill>
            </a:endParaRPr>
          </a:p>
        </p:txBody>
      </p:sp>
      <p:sp>
        <p:nvSpPr>
          <p:cNvPr id="16516" name="Line 132"/>
          <p:cNvSpPr>
            <a:spLocks noChangeShapeType="1"/>
          </p:cNvSpPr>
          <p:nvPr/>
        </p:nvSpPr>
        <p:spPr bwMode="auto">
          <a:xfrm flipV="1">
            <a:off x="3817938" y="2962275"/>
            <a:ext cx="1974850" cy="1955800"/>
          </a:xfrm>
          <a:prstGeom prst="line">
            <a:avLst/>
          </a:prstGeom>
          <a:noFill/>
          <a:ln w="762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mtClean="0">
              <a:solidFill>
                <a:srgbClr val="000000"/>
              </a:solidFill>
            </a:endParaRPr>
          </a:p>
        </p:txBody>
      </p:sp>
      <p:sp>
        <p:nvSpPr>
          <p:cNvPr id="16512" name="Line 128"/>
          <p:cNvSpPr>
            <a:spLocks noChangeShapeType="1"/>
          </p:cNvSpPr>
          <p:nvPr/>
        </p:nvSpPr>
        <p:spPr bwMode="auto">
          <a:xfrm flipV="1">
            <a:off x="3117850" y="2078038"/>
            <a:ext cx="3573463" cy="3533775"/>
          </a:xfrm>
          <a:prstGeom prst="line">
            <a:avLst/>
          </a:prstGeom>
          <a:noFill/>
          <a:ln w="88900">
            <a:solidFill>
              <a:srgbClr val="33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mtClean="0">
              <a:solidFill>
                <a:srgbClr val="000000"/>
              </a:solidFill>
            </a:endParaRPr>
          </a:p>
        </p:txBody>
      </p:sp>
      <p:sp>
        <p:nvSpPr>
          <p:cNvPr id="16386" name="Rectangle 2"/>
          <p:cNvSpPr>
            <a:spLocks noGrp="1" noChangeArrowheads="1"/>
          </p:cNvSpPr>
          <p:nvPr>
            <p:ph type="title"/>
          </p:nvPr>
        </p:nvSpPr>
        <p:spPr>
          <a:xfrm>
            <a:off x="685800" y="0"/>
            <a:ext cx="7794625" cy="1681163"/>
          </a:xfrm>
        </p:spPr>
        <p:txBody>
          <a:bodyPr/>
          <a:lstStyle/>
          <a:p>
            <a:r>
              <a:rPr lang="en-US" altLang="en-US" sz="4000" b="1" u="sng">
                <a:effectLst>
                  <a:outerShdw blurRad="38100" dist="38100" dir="2700000" algn="tl">
                    <a:srgbClr val="FFFFFF"/>
                  </a:outerShdw>
                </a:effectLst>
              </a:rPr>
              <a:t>Technology</a:t>
            </a:r>
            <a:r>
              <a:rPr lang="en-US" altLang="en-US"/>
              <a:t> </a:t>
            </a:r>
            <a:br>
              <a:rPr lang="en-US" altLang="en-US"/>
            </a:br>
            <a:r>
              <a:rPr lang="en-US" altLang="en-US" sz="3200"/>
              <a:t>How does an increase in technology effect supply?</a:t>
            </a:r>
          </a:p>
        </p:txBody>
      </p:sp>
      <p:graphicFrame>
        <p:nvGraphicFramePr>
          <p:cNvPr id="16518" name="Group 134"/>
          <p:cNvGraphicFramePr>
            <a:graphicFrameLocks noGrp="1"/>
          </p:cNvGraphicFramePr>
          <p:nvPr/>
        </p:nvGraphicFramePr>
        <p:xfrm>
          <a:off x="2122488" y="1714500"/>
          <a:ext cx="4899025" cy="4339273"/>
        </p:xfrm>
        <a:graphic>
          <a:graphicData uri="http://schemas.openxmlformats.org/drawingml/2006/table">
            <a:tbl>
              <a:tblPr/>
              <a:tblGrid>
                <a:gridCol w="488950"/>
                <a:gridCol w="490537"/>
                <a:gridCol w="490538"/>
                <a:gridCol w="490537"/>
                <a:gridCol w="488950"/>
                <a:gridCol w="488950"/>
                <a:gridCol w="517525"/>
                <a:gridCol w="463550"/>
                <a:gridCol w="490538"/>
                <a:gridCol w="488950"/>
              </a:tblGrid>
              <a:tr h="4683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079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079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079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064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079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079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079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36036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a:noFill/>
                    </a:lnTlToBr>
                    <a:lnBlToTr>
                      <a:noFill/>
                    </a:lnBlToTr>
                    <a:noFill/>
                  </a:tcPr>
                </a:tc>
              </a:tr>
              <a:tr h="4572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762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L="0" marR="0" marT="0" marB="0"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510" name="Text Box 126"/>
          <p:cNvSpPr txBox="1">
            <a:spLocks noChangeArrowheads="1"/>
          </p:cNvSpPr>
          <p:nvPr/>
        </p:nvSpPr>
        <p:spPr bwMode="auto">
          <a:xfrm rot="-36452">
            <a:off x="1411288" y="1455738"/>
            <a:ext cx="565150" cy="478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40000"/>
              </a:lnSpc>
            </a:pPr>
            <a:r>
              <a:rPr lang="en-US" altLang="en-US" sz="2000" b="1" smtClean="0">
                <a:solidFill>
                  <a:srgbClr val="000000"/>
                </a:solidFill>
              </a:rPr>
              <a:t>$10</a:t>
            </a:r>
          </a:p>
          <a:p>
            <a:pPr>
              <a:lnSpc>
                <a:spcPct val="140000"/>
              </a:lnSpc>
            </a:pPr>
            <a:r>
              <a:rPr lang="en-US" altLang="en-US" sz="2000" b="1" smtClean="0">
                <a:solidFill>
                  <a:srgbClr val="000000"/>
                </a:solidFill>
              </a:rPr>
              <a:t>$9</a:t>
            </a:r>
          </a:p>
          <a:p>
            <a:pPr>
              <a:lnSpc>
                <a:spcPct val="140000"/>
              </a:lnSpc>
            </a:pPr>
            <a:r>
              <a:rPr lang="en-US" altLang="en-US" sz="2000" b="1" smtClean="0">
                <a:solidFill>
                  <a:srgbClr val="000000"/>
                </a:solidFill>
              </a:rPr>
              <a:t>$8</a:t>
            </a:r>
          </a:p>
          <a:p>
            <a:pPr>
              <a:lnSpc>
                <a:spcPct val="140000"/>
              </a:lnSpc>
            </a:pPr>
            <a:r>
              <a:rPr lang="en-US" altLang="en-US" sz="2000" b="1" smtClean="0">
                <a:solidFill>
                  <a:srgbClr val="000000"/>
                </a:solidFill>
              </a:rPr>
              <a:t>$7</a:t>
            </a:r>
          </a:p>
          <a:p>
            <a:pPr>
              <a:lnSpc>
                <a:spcPct val="140000"/>
              </a:lnSpc>
            </a:pPr>
            <a:r>
              <a:rPr lang="en-US" altLang="en-US" sz="2000" b="1" smtClean="0">
                <a:solidFill>
                  <a:srgbClr val="000000"/>
                </a:solidFill>
              </a:rPr>
              <a:t>$6</a:t>
            </a:r>
          </a:p>
          <a:p>
            <a:pPr>
              <a:lnSpc>
                <a:spcPct val="140000"/>
              </a:lnSpc>
            </a:pPr>
            <a:r>
              <a:rPr lang="en-US" altLang="en-US" sz="2000" b="1" smtClean="0">
                <a:solidFill>
                  <a:srgbClr val="000000"/>
                </a:solidFill>
              </a:rPr>
              <a:t>$5</a:t>
            </a:r>
          </a:p>
          <a:p>
            <a:pPr>
              <a:lnSpc>
                <a:spcPct val="140000"/>
              </a:lnSpc>
            </a:pPr>
            <a:r>
              <a:rPr lang="en-US" altLang="en-US" sz="2000" b="1" smtClean="0">
                <a:solidFill>
                  <a:srgbClr val="000000"/>
                </a:solidFill>
              </a:rPr>
              <a:t>$4</a:t>
            </a:r>
          </a:p>
          <a:p>
            <a:pPr>
              <a:lnSpc>
                <a:spcPct val="140000"/>
              </a:lnSpc>
            </a:pPr>
            <a:r>
              <a:rPr lang="en-US" altLang="en-US" sz="2000" b="1" smtClean="0">
                <a:solidFill>
                  <a:srgbClr val="000000"/>
                </a:solidFill>
              </a:rPr>
              <a:t>$3</a:t>
            </a:r>
          </a:p>
          <a:p>
            <a:pPr>
              <a:lnSpc>
                <a:spcPct val="140000"/>
              </a:lnSpc>
            </a:pPr>
            <a:r>
              <a:rPr lang="en-US" altLang="en-US" sz="2000" b="1" smtClean="0">
                <a:solidFill>
                  <a:srgbClr val="000000"/>
                </a:solidFill>
              </a:rPr>
              <a:t>$2</a:t>
            </a:r>
          </a:p>
          <a:p>
            <a:pPr>
              <a:lnSpc>
                <a:spcPct val="140000"/>
              </a:lnSpc>
            </a:pPr>
            <a:r>
              <a:rPr lang="en-US" altLang="en-US" sz="2000" b="1" smtClean="0">
                <a:solidFill>
                  <a:srgbClr val="000000"/>
                </a:solidFill>
              </a:rPr>
              <a:t>$1</a:t>
            </a:r>
          </a:p>
          <a:p>
            <a:pPr>
              <a:lnSpc>
                <a:spcPct val="140000"/>
              </a:lnSpc>
            </a:pPr>
            <a:r>
              <a:rPr lang="en-US" altLang="en-US" sz="2000" b="1" smtClean="0">
                <a:solidFill>
                  <a:srgbClr val="000000"/>
                </a:solidFill>
              </a:rPr>
              <a:t>$0</a:t>
            </a:r>
            <a:endParaRPr lang="en-US" altLang="en-US" sz="2800" b="1" smtClean="0">
              <a:solidFill>
                <a:srgbClr val="000000"/>
              </a:solidFill>
            </a:endParaRPr>
          </a:p>
        </p:txBody>
      </p:sp>
      <p:sp>
        <p:nvSpPr>
          <p:cNvPr id="16511" name="Rectangle 127"/>
          <p:cNvSpPr>
            <a:spLocks noChangeArrowheads="1"/>
          </p:cNvSpPr>
          <p:nvPr/>
        </p:nvSpPr>
        <p:spPr bwMode="auto">
          <a:xfrm>
            <a:off x="1927225" y="6181725"/>
            <a:ext cx="5327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smtClean="0">
                <a:solidFill>
                  <a:srgbClr val="000000"/>
                </a:solidFill>
              </a:rPr>
              <a:t>0      1      2      3     4      5      6      7     8      9     10</a:t>
            </a:r>
          </a:p>
        </p:txBody>
      </p:sp>
      <p:sp>
        <p:nvSpPr>
          <p:cNvPr id="16514" name="Text Box 130"/>
          <p:cNvSpPr txBox="1">
            <a:spLocks noChangeArrowheads="1"/>
          </p:cNvSpPr>
          <p:nvPr/>
        </p:nvSpPr>
        <p:spPr bwMode="auto">
          <a:xfrm>
            <a:off x="6911975" y="5033963"/>
            <a:ext cx="5619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smtClean="0">
                <a:solidFill>
                  <a:srgbClr val="000000"/>
                </a:solidFill>
              </a:rPr>
              <a:t>D</a:t>
            </a:r>
            <a:r>
              <a:rPr lang="en-US" altLang="en-US" sz="2800" b="1" baseline="-25000" smtClean="0">
                <a:solidFill>
                  <a:srgbClr val="000000"/>
                </a:solidFill>
              </a:rPr>
              <a:t>1</a:t>
            </a:r>
          </a:p>
        </p:txBody>
      </p:sp>
      <p:sp>
        <p:nvSpPr>
          <p:cNvPr id="16515" name="Text Box 131"/>
          <p:cNvSpPr txBox="1">
            <a:spLocks noChangeArrowheads="1"/>
          </p:cNvSpPr>
          <p:nvPr/>
        </p:nvSpPr>
        <p:spPr bwMode="auto">
          <a:xfrm>
            <a:off x="2692400" y="4992688"/>
            <a:ext cx="5032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smtClean="0">
                <a:solidFill>
                  <a:srgbClr val="000000"/>
                </a:solidFill>
              </a:rPr>
              <a:t>S</a:t>
            </a:r>
            <a:r>
              <a:rPr lang="en-US" altLang="en-US" sz="2800" b="1" baseline="-25000" smtClean="0">
                <a:solidFill>
                  <a:srgbClr val="000000"/>
                </a:solidFill>
              </a:rPr>
              <a:t>1</a:t>
            </a:r>
          </a:p>
        </p:txBody>
      </p:sp>
      <p:sp>
        <p:nvSpPr>
          <p:cNvPr id="16519" name="Text Box 135"/>
          <p:cNvSpPr txBox="1">
            <a:spLocks noChangeArrowheads="1"/>
          </p:cNvSpPr>
          <p:nvPr/>
        </p:nvSpPr>
        <p:spPr bwMode="auto">
          <a:xfrm>
            <a:off x="5091113" y="5135563"/>
            <a:ext cx="5032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smtClean="0">
                <a:solidFill>
                  <a:srgbClr val="33CC33"/>
                </a:solidFill>
              </a:rPr>
              <a:t>S</a:t>
            </a:r>
            <a:r>
              <a:rPr lang="en-US" altLang="en-US" sz="2800" b="1" baseline="-25000" smtClean="0">
                <a:solidFill>
                  <a:srgbClr val="33CC33"/>
                </a:solidFill>
              </a:rPr>
              <a:t>2</a:t>
            </a:r>
          </a:p>
        </p:txBody>
      </p:sp>
    </p:spTree>
    <p:extLst>
      <p:ext uri="{BB962C8B-B14F-4D97-AF65-F5344CB8AC3E}">
        <p14:creationId xmlns:p14="http://schemas.microsoft.com/office/powerpoint/2010/main" val="21085712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path" presetSubtype="0" accel="50000" decel="50000" fill="hold" grpId="0" nodeType="clickEffect">
                                  <p:stCondLst>
                                    <p:cond delay="0"/>
                                  </p:stCondLst>
                                  <p:childTnLst>
                                    <p:animMotion origin="layout" path="M -8.33333E-7 2.96296E-6 L 0.08889 0.09676 " pathEditMode="relative" rAng="0" ptsTypes="AA">
                                      <p:cBhvr>
                                        <p:cTn id="6" dur="2000" fill="hold"/>
                                        <p:tgtEl>
                                          <p:spTgt spid="16516"/>
                                        </p:tgtEl>
                                        <p:attrNameLst>
                                          <p:attrName>ppt_x</p:attrName>
                                          <p:attrName>ppt_y</p:attrName>
                                        </p:attrNameLst>
                                      </p:cBhvr>
                                      <p:rCtr x="4444" y="4838"/>
                                    </p:animMotion>
                                  </p:childTnLst>
                                </p:cTn>
                              </p:par>
                            </p:childTnLst>
                          </p:cTn>
                        </p:par>
                        <p:par>
                          <p:cTn id="7" fill="hold" nodeType="afterGroup">
                            <p:stCondLst>
                              <p:cond delay="2000"/>
                            </p:stCondLst>
                            <p:childTnLst>
                              <p:par>
                                <p:cTn id="8" presetID="1" presetClass="entr" presetSubtype="0" fill="hold" grpId="0" nodeType="afterEffect">
                                  <p:stCondLst>
                                    <p:cond delay="0"/>
                                  </p:stCondLst>
                                  <p:childTnLst>
                                    <p:set>
                                      <p:cBhvr>
                                        <p:cTn id="9" dur="1" fill="hold">
                                          <p:stCondLst>
                                            <p:cond delay="0"/>
                                          </p:stCondLst>
                                        </p:cTn>
                                        <p:tgtEl>
                                          <p:spTgt spid="16519">
                                            <p:txEl>
                                              <p:pRg st="0" end="0"/>
                                            </p:txEl>
                                          </p:spTgt>
                                        </p:tgtEl>
                                        <p:attrNameLst>
                                          <p:attrName>style.visibility</p:attrName>
                                        </p:attrNameLst>
                                      </p:cBhvr>
                                      <p:to>
                                        <p:strVal val="visible"/>
                                      </p:to>
                                    </p:set>
                                  </p:childTnLst>
                                </p:cTn>
                              </p:par>
                            </p:childTnLst>
                          </p:cTn>
                        </p:par>
                        <p:par>
                          <p:cTn id="10" fill="hold" nodeType="afterGroup">
                            <p:stCondLst>
                              <p:cond delay="2000"/>
                            </p:stCondLst>
                            <p:childTnLst>
                              <p:par>
                                <p:cTn id="11" presetID="1" presetClass="entr" presetSubtype="0" fill="hold" nodeType="afterEffect">
                                  <p:stCondLst>
                                    <p:cond delay="0"/>
                                  </p:stCondLst>
                                  <p:childTnLst>
                                    <p:set>
                                      <p:cBhvr>
                                        <p:cTn id="12" dur="1" fill="hold">
                                          <p:stCondLst>
                                            <p:cond delay="0"/>
                                          </p:stCondLst>
                                        </p:cTn>
                                        <p:tgtEl>
                                          <p:spTgt spid="165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16" grpId="0" animBg="1"/>
      <p:bldP spid="16519" grpId="0" build="allAtOnce"/>
    </p:bldLst>
  </p:timing>
</p:sld>
</file>

<file path=ppt/theme/theme1.xml><?xml version="1.0" encoding="utf-8"?>
<a:theme xmlns:a="http://schemas.openxmlformats.org/drawingml/2006/main" name="12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Blank Presentatio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99"/>
      </a:hlink>
      <a:folHlink>
        <a:srgbClr val="FFFF99"/>
      </a:folHlink>
    </a:clrScheme>
    <a:fontScheme name="Blank Presentation.p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1196</TotalTime>
  <Words>569</Words>
  <Application>Microsoft Office PowerPoint</Application>
  <PresentationFormat>On-screen Show (4:3)</PresentationFormat>
  <Paragraphs>127</Paragraphs>
  <Slides>14</Slides>
  <Notes>0</Notes>
  <HiddenSlides>0</HiddenSlides>
  <MMClips>0</MMClips>
  <ScaleCrop>false</ScaleCrop>
  <HeadingPairs>
    <vt:vector size="4" baseType="variant">
      <vt:variant>
        <vt:lpstr>Theme</vt:lpstr>
      </vt:variant>
      <vt:variant>
        <vt:i4>4</vt:i4>
      </vt:variant>
      <vt:variant>
        <vt:lpstr>Slide Titles</vt:lpstr>
      </vt:variant>
      <vt:variant>
        <vt:i4>14</vt:i4>
      </vt:variant>
    </vt:vector>
  </HeadingPairs>
  <TitlesOfParts>
    <vt:vector size="18" baseType="lpstr">
      <vt:lpstr>12_TP030004031</vt:lpstr>
      <vt:lpstr>3_Blank Presentation</vt:lpstr>
      <vt:lpstr>Default Design</vt:lpstr>
      <vt:lpstr>Office Theme</vt:lpstr>
      <vt:lpstr>Monday October 13, 2014 Mr. Goblirsch – Economics</vt:lpstr>
      <vt:lpstr>PowerPoint Presentation</vt:lpstr>
      <vt:lpstr>Section 3:  Changes in Supply</vt:lpstr>
      <vt:lpstr>Change in Supply</vt:lpstr>
      <vt:lpstr>STRUCTURED  ACADEMIC DISCUSSION</vt:lpstr>
      <vt:lpstr>Input Costs</vt:lpstr>
      <vt:lpstr>Effects of Rising Costs</vt:lpstr>
      <vt:lpstr>Input Costs</vt:lpstr>
      <vt:lpstr>Technology  How does an increase in technology effect supply?</vt:lpstr>
      <vt:lpstr>STRUCTURED  ACADEMIC DISCUSSION</vt:lpstr>
      <vt:lpstr>Government’s Influence on Supply</vt:lpstr>
      <vt:lpstr>STRUCTURED  ACADEMIC DISCUSSION</vt:lpstr>
      <vt:lpstr>Other Influences on Supply</vt:lpstr>
      <vt:lpstr>Econ Class Jobs</vt:lpstr>
    </vt:vector>
  </TitlesOfParts>
  <Company>Modesto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Supply</dc:title>
  <dc:creator>Muncrief.d</dc:creator>
  <cp:lastModifiedBy>cgoblirsch</cp:lastModifiedBy>
  <cp:revision>33</cp:revision>
  <dcterms:created xsi:type="dcterms:W3CDTF">2007-02-19T20:43:44Z</dcterms:created>
  <dcterms:modified xsi:type="dcterms:W3CDTF">2014-10-17T18:15:52Z</dcterms:modified>
</cp:coreProperties>
</file>