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  <p:sldMasterId id="2147483710" r:id="rId3"/>
    <p:sldMasterId id="2147483723" r:id="rId4"/>
    <p:sldMasterId id="2147483736" r:id="rId5"/>
    <p:sldMasterId id="2147483749" r:id="rId6"/>
    <p:sldMasterId id="2147483761" r:id="rId7"/>
    <p:sldMasterId id="2147483773" r:id="rId8"/>
  </p:sldMasterIdLst>
  <p:notesMasterIdLst>
    <p:notesMasterId r:id="rId23"/>
  </p:notesMasterIdLst>
  <p:sldIdLst>
    <p:sldId id="275" r:id="rId9"/>
    <p:sldId id="284" r:id="rId10"/>
    <p:sldId id="288" r:id="rId11"/>
    <p:sldId id="285" r:id="rId12"/>
    <p:sldId id="289" r:id="rId13"/>
    <p:sldId id="286" r:id="rId14"/>
    <p:sldId id="287" r:id="rId15"/>
    <p:sldId id="290" r:id="rId16"/>
    <p:sldId id="291" r:id="rId17"/>
    <p:sldId id="292" r:id="rId18"/>
    <p:sldId id="312" r:id="rId19"/>
    <p:sldId id="281" r:id="rId20"/>
    <p:sldId id="293" r:id="rId21"/>
    <p:sldId id="29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CC"/>
    <a:srgbClr val="3333CC"/>
    <a:srgbClr val="0000FF"/>
    <a:srgbClr val="990099"/>
    <a:srgbClr val="33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18" autoAdjust="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67C60-AF4A-487A-A9FA-578DCE7EEEF1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E2FE3-EF1D-4961-BEAD-9D06CE462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9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3C2D39-6BFF-4136-AD8A-03CBDFEAFCD5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6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4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A7FC5-4CA6-49CC-8D11-E370B0DA6E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79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6D051-E2F5-4209-A141-F90636E067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61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09FE9-2C83-478A-A672-D448906B56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15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E2F1A-3CA0-461A-9FC4-DC7FAB30B8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22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A973-B4ED-446F-BE4C-A28126C9FB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73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DE793-325A-4CAD-96AE-E403A9B4AD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83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413EC-EDBB-4E9E-BEEF-804CC3E558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44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AAE2-20C5-4517-AC4E-9A2DFA4F61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3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56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F6F0D-B72E-4AEB-950A-DD320A5250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86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AF399-1A10-4C07-9CBB-336DF99D9E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96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ACF10-8F26-4972-A888-539BDCE31A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21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37AC85-7D42-4741-A5F3-E61D505E50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06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9716A-7AD7-4681-B2C9-2718869417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70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C2E9E-9E58-4431-94A8-EE3AE7943C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04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D5877-9866-4BDB-936F-462072F987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59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BA13C-85E8-428A-9CE3-5899B97929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77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DD277-8F42-4F85-B1E1-5BF997A5D9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37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D9CCC-82C3-451F-AD9C-A32176EDDB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7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45A12-DB26-4F70-B9D0-67BF139BE8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97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EE35D-70E8-43B7-AE2F-A9B5B22C07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4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41451-D143-4BCD-8A81-380A5AAD4F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0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285B7-203E-4ECE-BE2E-FEF786E23E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01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C55E3-CE49-4AE4-99C4-060D9AE4E5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32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70698B-9C65-4E4F-A957-03C2675706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11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C50F2-688E-4AC1-84D5-AE6E5A16E2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21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49B83-0EF2-4302-A8C3-FD19880FD1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567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D8A96-4B77-49B2-9FF2-B9037D8EBF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65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E2BE9-83A2-46E2-B280-EA9605E139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1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08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5B918-02C2-4724-AADF-6C16B537D0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64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67F58-B20B-4ABD-8D84-DA239ADD83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53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B4A7D-BDB6-43C1-839B-BA38890962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31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57C02-2AE7-4B2D-A397-6B37A2F5F96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37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7FD56-E047-4855-B365-25A56E1CA6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24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FE7E7-1D57-43FF-96D4-C1DC0DCCC0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782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20C14-7A7D-4A39-9571-B224895890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512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390F59-3D66-4921-AA10-CDAE7BF013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70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C50F2-688E-4AC1-84D5-AE6E5A16E2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686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49B83-0EF2-4302-A8C3-FD19880FD1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8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026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D8A96-4B77-49B2-9FF2-B9037D8EBF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7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E2BE9-83A2-46E2-B280-EA9605E139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67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5B918-02C2-4724-AADF-6C16B537D0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535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67F58-B20B-4ABD-8D84-DA239ADD83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40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B4A7D-BDB6-43C1-839B-BA38890962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800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57C02-2AE7-4B2D-A397-6B37A2F5F96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282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7FD56-E047-4855-B365-25A56E1CA6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566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FE7E7-1D57-43FF-96D4-C1DC0DCCC0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013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20C14-7A7D-4A39-9571-B224895890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700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390F59-3D66-4921-AA10-CDAE7BF013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5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378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E019D7-3A6D-4CBF-AD9D-BEC85C3CEA84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E47C009-BEF0-4BCD-B5A2-08EEAF17F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01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1D7BF1-C324-4487-8222-60D6445B620F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C72C78-03D3-4598-A5E3-E52D295D88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704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01BE366-7E36-4CBD-B3E0-2C34C856D580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CB5B686-A3CE-454B-BBA2-7BE44CC55F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899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6A2CC56-D490-412E-96F0-83A3D7AC740C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364EFA-3A4E-4971-A621-EAD600264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578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10C6684-68D9-4218-9267-A1CDD3444E33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2FAEFBB-4FFA-44ED-A27B-DF1F1FF8E1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393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AF2F5B-05CF-4356-8ED8-837880787E01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AD38A2-2E89-430E-A066-3BC23AE910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180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E9BFBA1-F8D8-4801-8EF9-D9EF4A8D4B5E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6FEE2E-F898-403B-B395-3E49A91112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260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E2BB66-9941-4586-A3D2-3BF6E8C7F8BD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39A277-E2CA-4FE2-8EE0-F9C866CA71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955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6142A3-A72B-4C2A-B1B2-6F65E96A9DE3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364ACF-8CD0-46FC-AF9C-64AFD8625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094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1B7491-1B42-4EC6-9386-A867C2EF8147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3DF7A9-653D-4AE9-88CE-E2CAA24192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4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41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6F64C7-7AE0-48E2-89C8-158ED857E115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B5D135-6ECE-4CB7-809F-F40619194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20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02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3264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96729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2920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644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3338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582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31190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3350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40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191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5000" y="1600200"/>
            <a:ext cx="2174875" cy="5581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5400" cy="5581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6981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58525B1-5104-4FF1-93EE-13A29FCEB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7206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F8C97DD-D22F-4F02-997A-A4F7CA4E7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8932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F05D1F7-5B6B-448A-B8F5-755C87A88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5520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7CCD5A2-0829-4B34-93B7-0FE4C6222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4430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7B4B50F-4382-4C56-BAEC-9187B721E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3002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4336339-D3D8-4069-B8F3-9255B4DF4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979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079F740-B12D-4156-8A36-11D9BB179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2725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653798A-DF93-4391-BD34-97766F8A7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8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570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AD7B84D-8F90-4F3F-930B-F8698172E2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4308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92E9AB5-50D3-4D86-A111-42A4E8C7F6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1520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C44FB90-A9BA-45F6-93E7-E4AF16C6A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62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hyperlink" Target="EPP%20Reference%20Atlas.ppt#-1,1,Welcome to Presentation Plus!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1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62013E-FDF2-4684-A5CA-98033E0255E5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2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C0334A-0F79-49D1-A759-490EA22685E1}" type="slidenum">
              <a:rPr lang="en-US" altLang="en-US" smtClean="0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741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06AF2B-0211-4960-BC7B-D8B52F4E05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06AF2B-0211-4960-BC7B-D8B52F4E05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7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3C29EEC9-C6DD-42EF-8177-2085A5B8E935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D3E3060-2817-4C48-89E4-D1E4F925E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4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2" descr="U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75" y="6877050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842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42CAC6-FD09-4BDB-8AB8-85DA7BAEF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124" name="Picture 26" descr="c0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4395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slide" Target="slide3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0.png"/><Relationship Id="rId11" Type="http://schemas.openxmlformats.org/officeDocument/2006/relationships/hyperlink" Target="Presentation%20Plus!%20EPP:Extras:PPlus!%20EPP%20Help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hyperlink" Target="fscstart%20/epp%20/3%2010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Presentation%20Plus!%20EPP:Extras:PPlus!%20EPP%20Help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5.jpeg"/><Relationship Id="rId11" Type="http://schemas.openxmlformats.org/officeDocument/2006/relationships/hyperlink" Target="fscstart%20/epp%20/3%20129" TargetMode="External"/><Relationship Id="rId5" Type="http://schemas.openxmlformats.org/officeDocument/2006/relationships/image" Target="../media/image14.png"/><Relationship Id="rId15" Type="http://schemas.openxmlformats.org/officeDocument/2006/relationships/image" Target="../media/image19.emf"/><Relationship Id="rId10" Type="http://schemas.openxmlformats.org/officeDocument/2006/relationships/image" Target="../media/image10.png"/><Relationship Id="rId4" Type="http://schemas.openxmlformats.org/officeDocument/2006/relationships/slide" Target="slide7.xml"/><Relationship Id="rId9" Type="http://schemas.openxmlformats.org/officeDocument/2006/relationships/image" Target="../media/image18.pn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Presentation%20Plus!%20EPP:Extras:PPlus!%20EPP%20Help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5.jpeg"/><Relationship Id="rId11" Type="http://schemas.openxmlformats.org/officeDocument/2006/relationships/hyperlink" Target="fscstart%20/epp%20/3%20129" TargetMode="External"/><Relationship Id="rId5" Type="http://schemas.openxmlformats.org/officeDocument/2006/relationships/image" Target="../media/image14.png"/><Relationship Id="rId15" Type="http://schemas.openxmlformats.org/officeDocument/2006/relationships/image" Target="../media/image20.emf"/><Relationship Id="rId10" Type="http://schemas.openxmlformats.org/officeDocument/2006/relationships/image" Target="../media/image10.png"/><Relationship Id="rId4" Type="http://schemas.openxmlformats.org/officeDocument/2006/relationships/slide" Target="slide7.xml"/><Relationship Id="rId9" Type="http://schemas.openxmlformats.org/officeDocument/2006/relationships/image" Target="../media/image1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Tuesday October 14, 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Explain how firms decide how much labor to hire to produce a certain level of output.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WARM-UP: Making Business Decisions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WHITEBOARD REVIEW: Supply and Demand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CONCEPT: Marginal Product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GUIDED PRACTICE: 3 Stages of Production (P. 109)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INDEPENDENT PRACTICE: Finish Supply Worksheet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0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000" b="1" dirty="0" smtClean="0"/>
              <a:t>***Workbook P. 31 DUE TODAY***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000" b="1" dirty="0" smtClean="0"/>
          </a:p>
          <a:p>
            <a:pPr marL="609600" lvl="0" indent="-609600">
              <a:spcBef>
                <a:spcPct val="0"/>
              </a:spcBef>
              <a:buNone/>
              <a:defRPr/>
            </a:pPr>
            <a:r>
              <a:rPr lang="en-US" sz="2400" b="1" dirty="0" smtClean="0">
                <a:solidFill>
                  <a:srgbClr val="1F497D"/>
                </a:solidFill>
              </a:rPr>
              <a:t>Making Business Decisions WARM-UP</a:t>
            </a:r>
            <a:r>
              <a:rPr lang="en-US" sz="2400" dirty="0">
                <a:solidFill>
                  <a:srgbClr val="1F497D"/>
                </a:solidFill>
              </a:rPr>
              <a:t>: </a:t>
            </a:r>
            <a:r>
              <a:rPr lang="en-US" sz="1000" dirty="0">
                <a:solidFill>
                  <a:srgbClr val="000000"/>
                </a:solidFill>
              </a:rPr>
              <a:t>(Follow the directions below)</a:t>
            </a:r>
            <a:endParaRPr lang="en-US" sz="22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000" dirty="0">
                <a:solidFill>
                  <a:prstClr val="black"/>
                </a:solidFill>
              </a:rPr>
              <a:t>***5 minutes***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100" dirty="0" smtClean="0">
                <a:solidFill>
                  <a:prstClr val="black"/>
                </a:solidFill>
              </a:rPr>
              <a:t>Write a paragraph journal entry answering the following question.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100" dirty="0" smtClean="0">
                <a:solidFill>
                  <a:prstClr val="black"/>
                </a:solidFill>
              </a:rPr>
              <a:t>How do the owners of fast-food restaurants know how much food to produce each day?  What would happen to the owner’s profits if the restaurant produced too much or too little food?</a:t>
            </a:r>
          </a:p>
        </p:txBody>
      </p:sp>
    </p:spTree>
    <p:extLst>
      <p:ext uri="{BB962C8B-B14F-4D97-AF65-F5344CB8AC3E}">
        <p14:creationId xmlns:p14="http://schemas.microsoft.com/office/powerpoint/2010/main" val="39310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5" descr="EPP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Chapter 5 FA2 </a:t>
            </a:r>
          </a:p>
        </p:txBody>
      </p:sp>
      <p:pic>
        <p:nvPicPr>
          <p:cNvPr id="59396" name="Picture 20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42620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21" descr="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642620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23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6429375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24" descr="home">
            <a:hlinkClick r:id="rId7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2620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19" name="Text Box 31"/>
          <p:cNvSpPr txBox="1">
            <a:spLocks noChangeArrowheads="1"/>
          </p:cNvSpPr>
          <p:nvPr/>
        </p:nvSpPr>
        <p:spPr bwMode="white">
          <a:xfrm>
            <a:off x="4495800" y="6453188"/>
            <a:ext cx="19589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1200" b="1" smtClean="0">
                <a:solidFill>
                  <a:srgbClr val="FFFFCC"/>
                </a:solidFill>
              </a:rPr>
              <a:t>Continued on next slide.</a:t>
            </a:r>
          </a:p>
        </p:txBody>
      </p:sp>
      <p:pic>
        <p:nvPicPr>
          <p:cNvPr id="59401" name="Picture 36" descr="windows_help">
            <a:hlinkClick r:id="rId9" action="ppaction://program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6397625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2" name="Picture 37" descr="apple_help">
            <a:hlinkClick r:id="rId11" action="ppaction://program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397625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6436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SECTION 2: Costs of Production</a:t>
            </a:r>
            <a:br>
              <a:rPr lang="en-US" altLang="en-US" b="1" dirty="0" smtClean="0"/>
            </a:br>
            <a:r>
              <a:rPr lang="en-US" altLang="en-US" b="1" dirty="0" smtClean="0"/>
              <a:t>I. Marginal Product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1939636"/>
            <a:ext cx="8229600" cy="4186527"/>
          </a:xfrm>
        </p:spPr>
        <p:txBody>
          <a:bodyPr/>
          <a:lstStyle/>
          <a:p>
            <a:pPr eaLnBrk="1" hangingPunct="1"/>
            <a:r>
              <a:rPr lang="en-US" altLang="en-US" b="1" i="1" u="sng" dirty="0" smtClean="0"/>
              <a:t>Marginal Product </a:t>
            </a:r>
            <a:r>
              <a:rPr lang="en-US" altLang="en-US" dirty="0" smtClean="0"/>
              <a:t>= The most important economic concept for business managers</a:t>
            </a:r>
          </a:p>
          <a:p>
            <a:pPr lvl="1" eaLnBrk="1" hangingPunct="1"/>
            <a:r>
              <a:rPr lang="en-US" altLang="en-US" dirty="0" smtClean="0">
                <a:solidFill>
                  <a:srgbClr val="FF0000"/>
                </a:solidFill>
              </a:rPr>
              <a:t>Definition = the extra output or change in total product caused by the addition of one or more unit of variable input</a:t>
            </a:r>
          </a:p>
        </p:txBody>
      </p:sp>
    </p:spTree>
    <p:extLst>
      <p:ext uri="{BB962C8B-B14F-4D97-AF65-F5344CB8AC3E}">
        <p14:creationId xmlns:p14="http://schemas.microsoft.com/office/powerpoint/2010/main" val="8058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7772400" cy="638175"/>
          </a:xfrm>
        </p:spPr>
        <p:txBody>
          <a:bodyPr/>
          <a:lstStyle/>
          <a:p>
            <a:r>
              <a:rPr lang="en-US" alt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Section 2:  Costs of Production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79675" y="1130300"/>
            <a:ext cx="4184650" cy="62388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Labor &amp; Output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77813" y="1982788"/>
            <a:ext cx="8501062" cy="984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Marginal Product of Labor:</a:t>
            </a:r>
            <a:r>
              <a:rPr lang="en-US" altLang="en-US" sz="2800" b="1" smtClean="0">
                <a:solidFill>
                  <a:srgbClr val="000000"/>
                </a:solidFill>
              </a:rPr>
              <a:t>  The change in output from hiring one more worker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92100" y="3184525"/>
            <a:ext cx="8516938" cy="984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Increasing Marginal Returns:</a:t>
            </a:r>
            <a:r>
              <a:rPr lang="en-US" altLang="en-US" sz="2800" b="1" smtClean="0">
                <a:solidFill>
                  <a:srgbClr val="000000"/>
                </a:solidFill>
              </a:rPr>
              <a:t>  Specialization of workers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5750" y="4421188"/>
            <a:ext cx="8570913" cy="984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Diminishing Marginal Returns:</a:t>
            </a:r>
            <a:r>
              <a:rPr lang="en-US" altLang="en-US" sz="2800" b="1" smtClean="0">
                <a:solidFill>
                  <a:srgbClr val="3333CC"/>
                </a:solidFill>
              </a:rPr>
              <a:t>  </a:t>
            </a:r>
            <a:r>
              <a:rPr lang="en-US" altLang="en-US" sz="2800" b="1" smtClean="0">
                <a:solidFill>
                  <a:srgbClr val="000000"/>
                </a:solidFill>
              </a:rPr>
              <a:t>When there is not enough capital to keep the workers busy.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90513" y="5667375"/>
            <a:ext cx="8561387" cy="984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Negative Marginal Returns:</a:t>
            </a:r>
            <a:r>
              <a:rPr lang="en-US" altLang="en-US" sz="2800" b="1" smtClean="0">
                <a:solidFill>
                  <a:srgbClr val="000000"/>
                </a:solidFill>
              </a:rPr>
              <a:t>  Too many workers to be productive—negative output results.</a:t>
            </a:r>
          </a:p>
        </p:txBody>
      </p:sp>
    </p:spTree>
    <p:extLst>
      <p:ext uri="{BB962C8B-B14F-4D97-AF65-F5344CB8AC3E}">
        <p14:creationId xmlns:p14="http://schemas.microsoft.com/office/powerpoint/2010/main" val="277921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  <p:bldP spid="9221" grpId="0" animBg="1" autoUpdateAnimBg="0"/>
      <p:bldP spid="9222" grpId="0" animBg="1" autoUpdateAnimBg="0"/>
      <p:bldP spid="9223" grpId="0" animBg="1" autoUpdateAnimBg="0"/>
      <p:bldP spid="92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E2F58E9-38E2-426A-AF76-403BE3038444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13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2-8 </a:t>
            </a:r>
          </a:p>
        </p:txBody>
      </p:sp>
      <p:pic>
        <p:nvPicPr>
          <p:cNvPr id="62468" name="Picture 3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4" descr="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Bback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black">
          <a:xfrm>
            <a:off x="2779713" y="6365875"/>
            <a:ext cx="35814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smtClean="0">
                <a:solidFill>
                  <a:srgbClr val="FFFFCC"/>
                </a:solidFill>
              </a:rPr>
              <a:t>Click the mouse button or press the Space Bar to display the information. </a:t>
            </a:r>
            <a:endParaRPr lang="en-US" altLang="en-US" sz="1100" smtClean="0">
              <a:solidFill>
                <a:srgbClr val="FFFFCC"/>
              </a:solidFill>
            </a:endParaRPr>
          </a:p>
        </p:txBody>
      </p:sp>
      <p:pic>
        <p:nvPicPr>
          <p:cNvPr id="62472" name="Picture 8" descr="S2_he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10" descr="online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462088"/>
            <a:ext cx="1004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1" descr="businesswee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57400"/>
            <a:ext cx="1004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2" descr="dailyFocus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647950"/>
            <a:ext cx="1004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Picture 1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6397625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2927" name="Text Box 15"/>
          <p:cNvSpPr txBox="1">
            <a:spLocks noChangeArrowheads="1"/>
          </p:cNvSpPr>
          <p:nvPr/>
        </p:nvSpPr>
        <p:spPr bwMode="auto">
          <a:xfrm>
            <a:off x="1484313" y="433388"/>
            <a:ext cx="57943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smtClean="0">
                <a:solidFill>
                  <a:srgbClr val="FFCC00"/>
                </a:solidFill>
              </a:rPr>
              <a:t>The Production Function </a:t>
            </a:r>
            <a:r>
              <a:rPr lang="en-US" altLang="en-US" sz="1800" b="1" smtClean="0">
                <a:solidFill>
                  <a:srgbClr val="FFCC00"/>
                </a:solidFill>
              </a:rPr>
              <a:t>(cont.)</a:t>
            </a:r>
          </a:p>
        </p:txBody>
      </p:sp>
      <p:pic>
        <p:nvPicPr>
          <p:cNvPr id="62478" name="Picture 23" descr="windows_help">
            <a:hlinkClick r:id="rId11" action="ppaction://program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6402388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9" name="Picture 24" descr="apple_help">
            <a:hlinkClick r:id="rId13" action="ppaction://program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402388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80" name="Picture 27" descr="50"/>
          <p:cNvPicPr>
            <a:picLocks noGrp="1" noChangeAspect="1" noChangeArrowheads="1"/>
          </p:cNvPicPr>
          <p:nvPr>
            <p:ph idx="1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48006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7677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FAB5DDF-BFAC-4A92-8EB4-94CB9C53258C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14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2-9 </a:t>
            </a:r>
          </a:p>
        </p:txBody>
      </p:sp>
      <p:pic>
        <p:nvPicPr>
          <p:cNvPr id="63492" name="Picture 3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4" descr="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Bback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8" descr="S2_he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10" descr="online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462088"/>
            <a:ext cx="1004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11" descr="businesswee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57400"/>
            <a:ext cx="1004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2" descr="dailyFocus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647950"/>
            <a:ext cx="1004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Picture 1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6397625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3954" name="Text Box 18"/>
          <p:cNvSpPr txBox="1">
            <a:spLocks noChangeArrowheads="1"/>
          </p:cNvSpPr>
          <p:nvPr/>
        </p:nvSpPr>
        <p:spPr bwMode="auto">
          <a:xfrm>
            <a:off x="1484313" y="433388"/>
            <a:ext cx="57943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smtClean="0">
                <a:solidFill>
                  <a:srgbClr val="FFCC00"/>
                </a:solidFill>
              </a:rPr>
              <a:t>The Production Function </a:t>
            </a:r>
            <a:r>
              <a:rPr lang="en-US" altLang="en-US" sz="1800" b="1" smtClean="0">
                <a:solidFill>
                  <a:srgbClr val="FFCC00"/>
                </a:solidFill>
              </a:rPr>
              <a:t>(cont.)</a:t>
            </a:r>
          </a:p>
        </p:txBody>
      </p:sp>
      <p:pic>
        <p:nvPicPr>
          <p:cNvPr id="63501" name="Picture 25" descr="windows_help">
            <a:hlinkClick r:id="rId11" action="ppaction://program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6402388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02" name="Picture 26" descr="apple_help">
            <a:hlinkClick r:id="rId13" action="ppaction://program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402388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03" name="Picture 29" descr="51"/>
          <p:cNvPicPr>
            <a:picLocks noGrp="1" noChangeAspect="1" noChangeArrowheads="1"/>
          </p:cNvPicPr>
          <p:nvPr>
            <p:ph idx="1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53340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1024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FF0000"/>
                </a:solidFill>
              </a:rPr>
              <a:t>_________ </a:t>
            </a:r>
            <a:r>
              <a:rPr lang="en-US" altLang="en-US" sz="4000" b="1" dirty="0">
                <a:solidFill>
                  <a:srgbClr val="FF0000"/>
                </a:solidFill>
              </a:rPr>
              <a:t>Schedules &amp; Graphs</a:t>
            </a:r>
          </a:p>
        </p:txBody>
      </p:sp>
      <p:graphicFrame>
        <p:nvGraphicFramePr>
          <p:cNvPr id="14524" name="Group 188"/>
          <p:cNvGraphicFramePr>
            <a:graphicFrameLocks noGrp="1"/>
          </p:cNvGraphicFramePr>
          <p:nvPr>
            <p:ph type="body" sz="half" idx="1"/>
            <p:extLst>
              <p:ext uri="{D42A27DB-BD31-4B8C-83A1-F6EECF244321}">
                <p14:modId xmlns:p14="http://schemas.microsoft.com/office/powerpoint/2010/main" val="1368996181"/>
              </p:ext>
            </p:extLst>
          </p:nvPr>
        </p:nvGraphicFramePr>
        <p:xfrm>
          <a:off x="228600" y="1447800"/>
          <a:ext cx="3048000" cy="5027930"/>
        </p:xfrm>
        <a:graphic>
          <a:graphicData uri="http://schemas.openxmlformats.org/drawingml/2006/table">
            <a:tbl>
              <a:tblPr/>
              <a:tblGrid>
                <a:gridCol w="1447800"/>
                <a:gridCol w="1600200"/>
              </a:tblGrid>
              <a:tr h="7302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Schedule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Price of of a slice of pizza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Quantity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18" name="Text Box 82"/>
          <p:cNvSpPr txBox="1">
            <a:spLocks noChangeArrowheads="1"/>
          </p:cNvSpPr>
          <p:nvPr/>
        </p:nvSpPr>
        <p:spPr bwMode="auto">
          <a:xfrm>
            <a:off x="5089525" y="1793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mtClean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4492" name="AutoShape 156"/>
          <p:cNvCxnSpPr>
            <a:cxnSpLocks noChangeShapeType="1"/>
          </p:cNvCxnSpPr>
          <p:nvPr/>
        </p:nvCxnSpPr>
        <p:spPr bwMode="auto">
          <a:xfrm>
            <a:off x="4876800" y="2514600"/>
            <a:ext cx="4267200" cy="3581400"/>
          </a:xfrm>
          <a:prstGeom prst="bentConnector3">
            <a:avLst>
              <a:gd name="adj1" fmla="val 37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93" name="Line 157"/>
          <p:cNvSpPr>
            <a:spLocks noChangeShapeType="1"/>
          </p:cNvSpPr>
          <p:nvPr/>
        </p:nvSpPr>
        <p:spPr bwMode="auto">
          <a:xfrm>
            <a:off x="4724400" y="5715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94" name="Text Box 158"/>
          <p:cNvSpPr txBox="1">
            <a:spLocks noChangeArrowheads="1"/>
          </p:cNvSpPr>
          <p:nvPr/>
        </p:nvSpPr>
        <p:spPr bwMode="auto">
          <a:xfrm>
            <a:off x="3733800" y="1905000"/>
            <a:ext cx="892175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en-US" sz="2000" b="1" smtClean="0">
                <a:solidFill>
                  <a:srgbClr val="000000"/>
                </a:solidFill>
                <a:latin typeface="Times New Roman"/>
              </a:rPr>
              <a:t>Price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$3.00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$2.50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$2.00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$1.50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$1.00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$0.50</a:t>
            </a:r>
          </a:p>
        </p:txBody>
      </p:sp>
      <p:sp>
        <p:nvSpPr>
          <p:cNvPr id="14495" name="Line 159"/>
          <p:cNvSpPr>
            <a:spLocks noChangeShapeType="1"/>
          </p:cNvSpPr>
          <p:nvPr/>
        </p:nvSpPr>
        <p:spPr bwMode="auto">
          <a:xfrm>
            <a:off x="4724400" y="5105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96" name="Line 160"/>
          <p:cNvSpPr>
            <a:spLocks noChangeShapeType="1"/>
          </p:cNvSpPr>
          <p:nvPr/>
        </p:nvSpPr>
        <p:spPr bwMode="auto">
          <a:xfrm>
            <a:off x="4724400" y="4572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97" name="Line 161"/>
          <p:cNvSpPr>
            <a:spLocks noChangeShapeType="1"/>
          </p:cNvSpPr>
          <p:nvPr/>
        </p:nvSpPr>
        <p:spPr bwMode="auto">
          <a:xfrm>
            <a:off x="4724400" y="3962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98" name="Line 162"/>
          <p:cNvSpPr>
            <a:spLocks noChangeShapeType="1"/>
          </p:cNvSpPr>
          <p:nvPr/>
        </p:nvSpPr>
        <p:spPr bwMode="auto">
          <a:xfrm>
            <a:off x="4724400" y="3429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99" name="Line 163"/>
          <p:cNvSpPr>
            <a:spLocks noChangeShapeType="1"/>
          </p:cNvSpPr>
          <p:nvPr/>
        </p:nvSpPr>
        <p:spPr bwMode="auto">
          <a:xfrm>
            <a:off x="4724400" y="2819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00" name="Text Box 164"/>
          <p:cNvSpPr txBox="1">
            <a:spLocks noChangeArrowheads="1"/>
          </p:cNvSpPr>
          <p:nvPr/>
        </p:nvSpPr>
        <p:spPr bwMode="auto">
          <a:xfrm>
            <a:off x="4800600" y="6248400"/>
            <a:ext cx="413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mtClean="0">
                <a:solidFill>
                  <a:srgbClr val="000000"/>
                </a:solidFill>
                <a:latin typeface="Times New Roman"/>
              </a:rPr>
              <a:t>0      1       2      3       4      5</a:t>
            </a: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  	</a:t>
            </a:r>
            <a:r>
              <a:rPr lang="en-US" altLang="en-US" sz="2000" b="1" smtClean="0">
                <a:solidFill>
                  <a:srgbClr val="000000"/>
                </a:solidFill>
                <a:latin typeface="Times New Roman"/>
              </a:rPr>
              <a:t>Q</a:t>
            </a:r>
          </a:p>
        </p:txBody>
      </p:sp>
      <p:sp>
        <p:nvSpPr>
          <p:cNvPr id="14501" name="Line 165"/>
          <p:cNvSpPr>
            <a:spLocks noChangeShapeType="1"/>
          </p:cNvSpPr>
          <p:nvPr/>
        </p:nvSpPr>
        <p:spPr bwMode="auto">
          <a:xfrm>
            <a:off x="55626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02" name="Line 166"/>
          <p:cNvSpPr>
            <a:spLocks noChangeShapeType="1"/>
          </p:cNvSpPr>
          <p:nvPr/>
        </p:nvSpPr>
        <p:spPr bwMode="auto">
          <a:xfrm>
            <a:off x="62484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03" name="Line 167"/>
          <p:cNvSpPr>
            <a:spLocks noChangeShapeType="1"/>
          </p:cNvSpPr>
          <p:nvPr/>
        </p:nvSpPr>
        <p:spPr bwMode="auto">
          <a:xfrm>
            <a:off x="68580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04" name="Line 168"/>
          <p:cNvSpPr>
            <a:spLocks noChangeShapeType="1"/>
          </p:cNvSpPr>
          <p:nvPr/>
        </p:nvSpPr>
        <p:spPr bwMode="auto">
          <a:xfrm>
            <a:off x="75438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05" name="Line 169"/>
          <p:cNvSpPr>
            <a:spLocks noChangeShapeType="1"/>
          </p:cNvSpPr>
          <p:nvPr/>
        </p:nvSpPr>
        <p:spPr bwMode="auto">
          <a:xfrm>
            <a:off x="81534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06" name="Oval 170"/>
          <p:cNvSpPr>
            <a:spLocks noChangeArrowheads="1"/>
          </p:cNvSpPr>
          <p:nvPr/>
        </p:nvSpPr>
        <p:spPr bwMode="auto">
          <a:xfrm>
            <a:off x="5410200" y="3276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07" name="Oval 171"/>
          <p:cNvSpPr>
            <a:spLocks noChangeArrowheads="1"/>
          </p:cNvSpPr>
          <p:nvPr/>
        </p:nvSpPr>
        <p:spPr bwMode="auto">
          <a:xfrm>
            <a:off x="4800600" y="2743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08" name="Oval 172"/>
          <p:cNvSpPr>
            <a:spLocks noChangeArrowheads="1"/>
          </p:cNvSpPr>
          <p:nvPr/>
        </p:nvSpPr>
        <p:spPr bwMode="auto">
          <a:xfrm>
            <a:off x="6019800" y="3810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09" name="Oval 173"/>
          <p:cNvSpPr>
            <a:spLocks noChangeArrowheads="1"/>
          </p:cNvSpPr>
          <p:nvPr/>
        </p:nvSpPr>
        <p:spPr bwMode="auto">
          <a:xfrm>
            <a:off x="6705600" y="4419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10" name="Oval 174"/>
          <p:cNvSpPr>
            <a:spLocks noChangeArrowheads="1"/>
          </p:cNvSpPr>
          <p:nvPr/>
        </p:nvSpPr>
        <p:spPr bwMode="auto">
          <a:xfrm>
            <a:off x="7391400" y="5029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11" name="Oval 175"/>
          <p:cNvSpPr>
            <a:spLocks noChangeArrowheads="1"/>
          </p:cNvSpPr>
          <p:nvPr/>
        </p:nvSpPr>
        <p:spPr bwMode="auto">
          <a:xfrm>
            <a:off x="8001000" y="5638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12" name="Line 176"/>
          <p:cNvSpPr>
            <a:spLocks noChangeShapeType="1"/>
          </p:cNvSpPr>
          <p:nvPr/>
        </p:nvSpPr>
        <p:spPr bwMode="auto">
          <a:xfrm>
            <a:off x="4876800" y="2819400"/>
            <a:ext cx="3581400" cy="3200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14" name="Text Box 178"/>
          <p:cNvSpPr txBox="1">
            <a:spLocks noChangeArrowheads="1"/>
          </p:cNvSpPr>
          <p:nvPr/>
        </p:nvSpPr>
        <p:spPr bwMode="auto">
          <a:xfrm>
            <a:off x="5867400" y="1320800"/>
            <a:ext cx="1202573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 smtClean="0">
                <a:solidFill>
                  <a:srgbClr val="000000"/>
                </a:solidFill>
                <a:latin typeface="Times New Roman"/>
              </a:rPr>
              <a:t>Graph</a:t>
            </a:r>
          </a:p>
        </p:txBody>
      </p:sp>
      <p:sp>
        <p:nvSpPr>
          <p:cNvPr id="14521" name="Text Box 185"/>
          <p:cNvSpPr txBox="1">
            <a:spLocks noChangeArrowheads="1"/>
          </p:cNvSpPr>
          <p:nvPr/>
        </p:nvSpPr>
        <p:spPr bwMode="auto">
          <a:xfrm>
            <a:off x="304800" y="5943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Times New Roman"/>
              </a:rPr>
              <a:t>$3.00</a:t>
            </a:r>
          </a:p>
        </p:txBody>
      </p:sp>
      <p:sp>
        <p:nvSpPr>
          <p:cNvPr id="14522" name="Text Box 186"/>
          <p:cNvSpPr txBox="1">
            <a:spLocks noChangeArrowheads="1"/>
          </p:cNvSpPr>
          <p:nvPr/>
        </p:nvSpPr>
        <p:spPr bwMode="auto">
          <a:xfrm>
            <a:off x="1752600" y="5943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Times New Roman"/>
              </a:rPr>
              <a:t>0</a:t>
            </a:r>
          </a:p>
        </p:txBody>
      </p:sp>
      <p:sp>
        <p:nvSpPr>
          <p:cNvPr id="14523" name="Text Box 187"/>
          <p:cNvSpPr txBox="1">
            <a:spLocks noChangeArrowheads="1"/>
          </p:cNvSpPr>
          <p:nvPr/>
        </p:nvSpPr>
        <p:spPr bwMode="auto">
          <a:xfrm>
            <a:off x="304800" y="5486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Times New Roman"/>
              </a:rPr>
              <a:t>$2.50</a:t>
            </a:r>
          </a:p>
        </p:txBody>
      </p:sp>
      <p:sp>
        <p:nvSpPr>
          <p:cNvPr id="14525" name="Text Box 189"/>
          <p:cNvSpPr txBox="1">
            <a:spLocks noChangeArrowheads="1"/>
          </p:cNvSpPr>
          <p:nvPr/>
        </p:nvSpPr>
        <p:spPr bwMode="auto">
          <a:xfrm>
            <a:off x="1676400" y="5486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Times New Roman"/>
              </a:rPr>
              <a:t>1</a:t>
            </a:r>
          </a:p>
        </p:txBody>
      </p:sp>
      <p:sp>
        <p:nvSpPr>
          <p:cNvPr id="14526" name="Text Box 190"/>
          <p:cNvSpPr txBox="1">
            <a:spLocks noChangeArrowheads="1"/>
          </p:cNvSpPr>
          <p:nvPr/>
        </p:nvSpPr>
        <p:spPr bwMode="auto">
          <a:xfrm>
            <a:off x="304800" y="4953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Times New Roman"/>
              </a:rPr>
              <a:t>$2.00</a:t>
            </a:r>
          </a:p>
        </p:txBody>
      </p:sp>
      <p:sp>
        <p:nvSpPr>
          <p:cNvPr id="14527" name="Text Box 191"/>
          <p:cNvSpPr txBox="1">
            <a:spLocks noChangeArrowheads="1"/>
          </p:cNvSpPr>
          <p:nvPr/>
        </p:nvSpPr>
        <p:spPr bwMode="auto">
          <a:xfrm>
            <a:off x="1676400" y="4953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Times New Roman"/>
              </a:rPr>
              <a:t>2</a:t>
            </a:r>
          </a:p>
        </p:txBody>
      </p:sp>
      <p:sp>
        <p:nvSpPr>
          <p:cNvPr id="14528" name="Text Box 192"/>
          <p:cNvSpPr txBox="1">
            <a:spLocks noChangeArrowheads="1"/>
          </p:cNvSpPr>
          <p:nvPr/>
        </p:nvSpPr>
        <p:spPr bwMode="auto">
          <a:xfrm>
            <a:off x="304800" y="4419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Times New Roman"/>
              </a:rPr>
              <a:t>$1.50</a:t>
            </a:r>
          </a:p>
        </p:txBody>
      </p:sp>
      <p:sp>
        <p:nvSpPr>
          <p:cNvPr id="14529" name="Text Box 193"/>
          <p:cNvSpPr txBox="1">
            <a:spLocks noChangeArrowheads="1"/>
          </p:cNvSpPr>
          <p:nvPr/>
        </p:nvSpPr>
        <p:spPr bwMode="auto">
          <a:xfrm>
            <a:off x="1752600" y="4419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Times New Roman"/>
              </a:rPr>
              <a:t>3</a:t>
            </a:r>
          </a:p>
        </p:txBody>
      </p:sp>
      <p:sp>
        <p:nvSpPr>
          <p:cNvPr id="14530" name="Text Box 194"/>
          <p:cNvSpPr txBox="1">
            <a:spLocks noChangeArrowheads="1"/>
          </p:cNvSpPr>
          <p:nvPr/>
        </p:nvSpPr>
        <p:spPr bwMode="auto">
          <a:xfrm>
            <a:off x="381000" y="3886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Times New Roman"/>
              </a:rPr>
              <a:t>$1.00</a:t>
            </a:r>
          </a:p>
        </p:txBody>
      </p:sp>
      <p:sp>
        <p:nvSpPr>
          <p:cNvPr id="14531" name="Text Box 195"/>
          <p:cNvSpPr txBox="1">
            <a:spLocks noChangeArrowheads="1"/>
          </p:cNvSpPr>
          <p:nvPr/>
        </p:nvSpPr>
        <p:spPr bwMode="auto">
          <a:xfrm>
            <a:off x="1676400" y="3886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Times New Roman"/>
              </a:rPr>
              <a:t>4</a:t>
            </a:r>
          </a:p>
        </p:txBody>
      </p:sp>
      <p:sp>
        <p:nvSpPr>
          <p:cNvPr id="14532" name="Text Box 196"/>
          <p:cNvSpPr txBox="1">
            <a:spLocks noChangeArrowheads="1"/>
          </p:cNvSpPr>
          <p:nvPr/>
        </p:nvSpPr>
        <p:spPr bwMode="auto">
          <a:xfrm>
            <a:off x="304800" y="3352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Times New Roman"/>
              </a:rPr>
              <a:t>$0.50</a:t>
            </a:r>
          </a:p>
        </p:txBody>
      </p:sp>
      <p:sp>
        <p:nvSpPr>
          <p:cNvPr id="14533" name="Text Box 197"/>
          <p:cNvSpPr txBox="1">
            <a:spLocks noChangeArrowheads="1"/>
          </p:cNvSpPr>
          <p:nvPr/>
        </p:nvSpPr>
        <p:spPr bwMode="auto">
          <a:xfrm>
            <a:off x="1752600" y="3352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Times New Roman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6462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06" grpId="0" animBg="1"/>
      <p:bldP spid="14507" grpId="0" animBg="1"/>
      <p:bldP spid="14508" grpId="0" animBg="1"/>
      <p:bldP spid="14509" grpId="0" animBg="1"/>
      <p:bldP spid="14510" grpId="0" animBg="1"/>
      <p:bldP spid="14511" grpId="0" animBg="1"/>
      <p:bldP spid="14512" grpId="0" animBg="1"/>
      <p:bldP spid="14521" grpId="0"/>
      <p:bldP spid="14522" grpId="0"/>
      <p:bldP spid="14523" grpId="0"/>
      <p:bldP spid="14525" grpId="0"/>
      <p:bldP spid="14526" grpId="0"/>
      <p:bldP spid="14527" grpId="0"/>
      <p:bldP spid="14528" grpId="0"/>
      <p:bldP spid="14529" grpId="0"/>
      <p:bldP spid="14530" grpId="0"/>
      <p:bldP spid="14531" grpId="0"/>
      <p:bldP spid="14532" grpId="0"/>
      <p:bldP spid="145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1481138" y="6169025"/>
            <a:ext cx="13938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0" y="6169025"/>
            <a:ext cx="148113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481138" y="5480050"/>
            <a:ext cx="13938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0" y="5480050"/>
            <a:ext cx="148113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481138" y="4791075"/>
            <a:ext cx="13938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4791075"/>
            <a:ext cx="148113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481138" y="4100513"/>
            <a:ext cx="139382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4100513"/>
            <a:ext cx="1481138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481138" y="3413125"/>
            <a:ext cx="1393825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3413125"/>
            <a:ext cx="14811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481138" y="2724150"/>
            <a:ext cx="13938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2724150"/>
            <a:ext cx="148113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481138" y="1587500"/>
            <a:ext cx="1393825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</a:rPr>
              <a:t>Quantity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1587500"/>
            <a:ext cx="1481138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Price per Slice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304800"/>
            <a:ext cx="2874963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Pizza 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Schedule</a:t>
            </a: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0" y="304800"/>
            <a:ext cx="28749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0" y="1587500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0" y="2724150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0" y="3413125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0" y="4100513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0" y="4791075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0" y="5480050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0" y="6169025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0" y="6858000"/>
            <a:ext cx="28749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0" y="304800"/>
            <a:ext cx="0" cy="6553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2874963" y="304800"/>
            <a:ext cx="0" cy="6553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1481138" y="1587500"/>
            <a:ext cx="0" cy="527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60325" y="2781300"/>
            <a:ext cx="1317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$0.50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60325" y="3424238"/>
            <a:ext cx="1317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$1.00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0" y="4154488"/>
            <a:ext cx="1377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0000"/>
                </a:solidFill>
              </a:rPr>
              <a:t>$1.50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0" y="4799013"/>
            <a:ext cx="1377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0000"/>
                </a:solidFill>
              </a:rPr>
              <a:t>$2.00</a:t>
            </a: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0" y="5532438"/>
            <a:ext cx="1438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0000"/>
                </a:solidFill>
              </a:rPr>
              <a:t>$2.50</a:t>
            </a: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0" y="6173788"/>
            <a:ext cx="1438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0000"/>
                </a:solidFill>
              </a:rPr>
              <a:t>$3.00</a:t>
            </a:r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1438275" y="2747963"/>
            <a:ext cx="1436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1438275" y="3424238"/>
            <a:ext cx="14366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0000"/>
                </a:solidFill>
              </a:rPr>
              <a:t>150</a:t>
            </a:r>
          </a:p>
        </p:txBody>
      </p:sp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1438275" y="4125913"/>
            <a:ext cx="1436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0000"/>
                </a:solidFill>
              </a:rPr>
              <a:t>200</a:t>
            </a:r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1438275" y="4799013"/>
            <a:ext cx="1436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0000"/>
                </a:solidFill>
              </a:rPr>
              <a:t>250</a:t>
            </a:r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1438275" y="5532438"/>
            <a:ext cx="1376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0000"/>
                </a:solidFill>
              </a:rPr>
              <a:t>300</a:t>
            </a: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1438275" y="6173788"/>
            <a:ext cx="1436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0000"/>
                </a:solidFill>
              </a:rPr>
              <a:t>350</a:t>
            </a:r>
          </a:p>
        </p:txBody>
      </p:sp>
      <p:grpSp>
        <p:nvGrpSpPr>
          <p:cNvPr id="6371" name="Group 227"/>
          <p:cNvGrpSpPr>
            <a:grpSpLocks/>
          </p:cNvGrpSpPr>
          <p:nvPr/>
        </p:nvGrpSpPr>
        <p:grpSpPr bwMode="auto">
          <a:xfrm>
            <a:off x="3035300" y="1789113"/>
            <a:ext cx="6386513" cy="4732337"/>
            <a:chOff x="1899" y="1127"/>
            <a:chExt cx="4023" cy="2981"/>
          </a:xfrm>
        </p:grpSpPr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5290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4877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5" name="Rectangle 141"/>
            <p:cNvSpPr>
              <a:spLocks noChangeArrowheads="1"/>
            </p:cNvSpPr>
            <p:nvPr/>
          </p:nvSpPr>
          <p:spPr bwMode="auto">
            <a:xfrm>
              <a:off x="4464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6" name="Rectangle 142"/>
            <p:cNvSpPr>
              <a:spLocks noChangeArrowheads="1"/>
            </p:cNvSpPr>
            <p:nvPr/>
          </p:nvSpPr>
          <p:spPr bwMode="auto">
            <a:xfrm>
              <a:off x="4051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7" name="Rectangle 143"/>
            <p:cNvSpPr>
              <a:spLocks noChangeArrowheads="1"/>
            </p:cNvSpPr>
            <p:nvPr/>
          </p:nvSpPr>
          <p:spPr bwMode="auto">
            <a:xfrm>
              <a:off x="3638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8" name="Rectangle 144"/>
            <p:cNvSpPr>
              <a:spLocks noChangeArrowheads="1"/>
            </p:cNvSpPr>
            <p:nvPr/>
          </p:nvSpPr>
          <p:spPr bwMode="auto">
            <a:xfrm>
              <a:off x="3226" y="3419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9" name="Rectangle 145"/>
            <p:cNvSpPr>
              <a:spLocks noChangeArrowheads="1"/>
            </p:cNvSpPr>
            <p:nvPr/>
          </p:nvSpPr>
          <p:spPr bwMode="auto">
            <a:xfrm>
              <a:off x="2813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0" name="Rectangle 146"/>
            <p:cNvSpPr>
              <a:spLocks noChangeArrowheads="1"/>
            </p:cNvSpPr>
            <p:nvPr/>
          </p:nvSpPr>
          <p:spPr bwMode="auto">
            <a:xfrm>
              <a:off x="2400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1" name="Rectangle 147"/>
            <p:cNvSpPr>
              <a:spLocks noChangeArrowheads="1"/>
            </p:cNvSpPr>
            <p:nvPr/>
          </p:nvSpPr>
          <p:spPr bwMode="auto">
            <a:xfrm>
              <a:off x="5290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2" name="Rectangle 148"/>
            <p:cNvSpPr>
              <a:spLocks noChangeArrowheads="1"/>
            </p:cNvSpPr>
            <p:nvPr/>
          </p:nvSpPr>
          <p:spPr bwMode="auto">
            <a:xfrm>
              <a:off x="4877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3" name="Rectangle 149"/>
            <p:cNvSpPr>
              <a:spLocks noChangeArrowheads="1"/>
            </p:cNvSpPr>
            <p:nvPr/>
          </p:nvSpPr>
          <p:spPr bwMode="auto">
            <a:xfrm>
              <a:off x="4464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4" name="Rectangle 150"/>
            <p:cNvSpPr>
              <a:spLocks noChangeArrowheads="1"/>
            </p:cNvSpPr>
            <p:nvPr/>
          </p:nvSpPr>
          <p:spPr bwMode="auto">
            <a:xfrm>
              <a:off x="4051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5" name="Rectangle 151"/>
            <p:cNvSpPr>
              <a:spLocks noChangeArrowheads="1"/>
            </p:cNvSpPr>
            <p:nvPr/>
          </p:nvSpPr>
          <p:spPr bwMode="auto">
            <a:xfrm>
              <a:off x="3638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6" name="Rectangle 152"/>
            <p:cNvSpPr>
              <a:spLocks noChangeArrowheads="1"/>
            </p:cNvSpPr>
            <p:nvPr/>
          </p:nvSpPr>
          <p:spPr bwMode="auto">
            <a:xfrm>
              <a:off x="3226" y="3037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7" name="Rectangle 153"/>
            <p:cNvSpPr>
              <a:spLocks noChangeArrowheads="1"/>
            </p:cNvSpPr>
            <p:nvPr/>
          </p:nvSpPr>
          <p:spPr bwMode="auto">
            <a:xfrm>
              <a:off x="2813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8" name="Rectangle 154"/>
            <p:cNvSpPr>
              <a:spLocks noChangeArrowheads="1"/>
            </p:cNvSpPr>
            <p:nvPr/>
          </p:nvSpPr>
          <p:spPr bwMode="auto">
            <a:xfrm>
              <a:off x="2400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9" name="Rectangle 155"/>
            <p:cNvSpPr>
              <a:spLocks noChangeArrowheads="1"/>
            </p:cNvSpPr>
            <p:nvPr/>
          </p:nvSpPr>
          <p:spPr bwMode="auto">
            <a:xfrm>
              <a:off x="5290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0" name="Rectangle 156"/>
            <p:cNvSpPr>
              <a:spLocks noChangeArrowheads="1"/>
            </p:cNvSpPr>
            <p:nvPr/>
          </p:nvSpPr>
          <p:spPr bwMode="auto">
            <a:xfrm>
              <a:off x="4877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1" name="Rectangle 157"/>
            <p:cNvSpPr>
              <a:spLocks noChangeArrowheads="1"/>
            </p:cNvSpPr>
            <p:nvPr/>
          </p:nvSpPr>
          <p:spPr bwMode="auto">
            <a:xfrm>
              <a:off x="4464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2" name="Rectangle 158"/>
            <p:cNvSpPr>
              <a:spLocks noChangeArrowheads="1"/>
            </p:cNvSpPr>
            <p:nvPr/>
          </p:nvSpPr>
          <p:spPr bwMode="auto">
            <a:xfrm>
              <a:off x="4051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3" name="Rectangle 159"/>
            <p:cNvSpPr>
              <a:spLocks noChangeArrowheads="1"/>
            </p:cNvSpPr>
            <p:nvPr/>
          </p:nvSpPr>
          <p:spPr bwMode="auto">
            <a:xfrm>
              <a:off x="3638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4" name="Rectangle 160"/>
            <p:cNvSpPr>
              <a:spLocks noChangeArrowheads="1"/>
            </p:cNvSpPr>
            <p:nvPr/>
          </p:nvSpPr>
          <p:spPr bwMode="auto">
            <a:xfrm>
              <a:off x="3226" y="2655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5" name="Rectangle 161"/>
            <p:cNvSpPr>
              <a:spLocks noChangeArrowheads="1"/>
            </p:cNvSpPr>
            <p:nvPr/>
          </p:nvSpPr>
          <p:spPr bwMode="auto">
            <a:xfrm>
              <a:off x="2813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6" name="Rectangle 162"/>
            <p:cNvSpPr>
              <a:spLocks noChangeArrowheads="1"/>
            </p:cNvSpPr>
            <p:nvPr/>
          </p:nvSpPr>
          <p:spPr bwMode="auto">
            <a:xfrm>
              <a:off x="2400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7" name="Rectangle 163"/>
            <p:cNvSpPr>
              <a:spLocks noChangeArrowheads="1"/>
            </p:cNvSpPr>
            <p:nvPr/>
          </p:nvSpPr>
          <p:spPr bwMode="auto">
            <a:xfrm>
              <a:off x="5290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8" name="Rectangle 164"/>
            <p:cNvSpPr>
              <a:spLocks noChangeArrowheads="1"/>
            </p:cNvSpPr>
            <p:nvPr/>
          </p:nvSpPr>
          <p:spPr bwMode="auto">
            <a:xfrm>
              <a:off x="4877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9" name="Rectangle 165"/>
            <p:cNvSpPr>
              <a:spLocks noChangeArrowheads="1"/>
            </p:cNvSpPr>
            <p:nvPr/>
          </p:nvSpPr>
          <p:spPr bwMode="auto">
            <a:xfrm>
              <a:off x="4464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0" name="Rectangle 166"/>
            <p:cNvSpPr>
              <a:spLocks noChangeArrowheads="1"/>
            </p:cNvSpPr>
            <p:nvPr/>
          </p:nvSpPr>
          <p:spPr bwMode="auto">
            <a:xfrm>
              <a:off x="4051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1" name="Rectangle 167"/>
            <p:cNvSpPr>
              <a:spLocks noChangeArrowheads="1"/>
            </p:cNvSpPr>
            <p:nvPr/>
          </p:nvSpPr>
          <p:spPr bwMode="auto">
            <a:xfrm>
              <a:off x="3638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2" name="Rectangle 168"/>
            <p:cNvSpPr>
              <a:spLocks noChangeArrowheads="1"/>
            </p:cNvSpPr>
            <p:nvPr/>
          </p:nvSpPr>
          <p:spPr bwMode="auto">
            <a:xfrm>
              <a:off x="3226" y="2273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3" name="Rectangle 169"/>
            <p:cNvSpPr>
              <a:spLocks noChangeArrowheads="1"/>
            </p:cNvSpPr>
            <p:nvPr/>
          </p:nvSpPr>
          <p:spPr bwMode="auto">
            <a:xfrm>
              <a:off x="2813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4" name="Rectangle 170"/>
            <p:cNvSpPr>
              <a:spLocks noChangeArrowheads="1"/>
            </p:cNvSpPr>
            <p:nvPr/>
          </p:nvSpPr>
          <p:spPr bwMode="auto">
            <a:xfrm>
              <a:off x="2400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5" name="Rectangle 171"/>
            <p:cNvSpPr>
              <a:spLocks noChangeArrowheads="1"/>
            </p:cNvSpPr>
            <p:nvPr/>
          </p:nvSpPr>
          <p:spPr bwMode="auto">
            <a:xfrm>
              <a:off x="5290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6" name="Rectangle 172"/>
            <p:cNvSpPr>
              <a:spLocks noChangeArrowheads="1"/>
            </p:cNvSpPr>
            <p:nvPr/>
          </p:nvSpPr>
          <p:spPr bwMode="auto">
            <a:xfrm>
              <a:off x="4877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7" name="Rectangle 173"/>
            <p:cNvSpPr>
              <a:spLocks noChangeArrowheads="1"/>
            </p:cNvSpPr>
            <p:nvPr/>
          </p:nvSpPr>
          <p:spPr bwMode="auto">
            <a:xfrm>
              <a:off x="4464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8" name="Rectangle 174"/>
            <p:cNvSpPr>
              <a:spLocks noChangeArrowheads="1"/>
            </p:cNvSpPr>
            <p:nvPr/>
          </p:nvSpPr>
          <p:spPr bwMode="auto">
            <a:xfrm>
              <a:off x="4051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9" name="Rectangle 175"/>
            <p:cNvSpPr>
              <a:spLocks noChangeArrowheads="1"/>
            </p:cNvSpPr>
            <p:nvPr/>
          </p:nvSpPr>
          <p:spPr bwMode="auto">
            <a:xfrm>
              <a:off x="3638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0" name="Rectangle 176"/>
            <p:cNvSpPr>
              <a:spLocks noChangeArrowheads="1"/>
            </p:cNvSpPr>
            <p:nvPr/>
          </p:nvSpPr>
          <p:spPr bwMode="auto">
            <a:xfrm>
              <a:off x="3226" y="1891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1" name="Rectangle 177"/>
            <p:cNvSpPr>
              <a:spLocks noChangeArrowheads="1"/>
            </p:cNvSpPr>
            <p:nvPr/>
          </p:nvSpPr>
          <p:spPr bwMode="auto">
            <a:xfrm>
              <a:off x="2813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2" name="Rectangle 178"/>
            <p:cNvSpPr>
              <a:spLocks noChangeArrowheads="1"/>
            </p:cNvSpPr>
            <p:nvPr/>
          </p:nvSpPr>
          <p:spPr bwMode="auto">
            <a:xfrm>
              <a:off x="2400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3" name="Rectangle 179"/>
            <p:cNvSpPr>
              <a:spLocks noChangeArrowheads="1"/>
            </p:cNvSpPr>
            <p:nvPr/>
          </p:nvSpPr>
          <p:spPr bwMode="auto">
            <a:xfrm>
              <a:off x="5290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4" name="Rectangle 180"/>
            <p:cNvSpPr>
              <a:spLocks noChangeArrowheads="1"/>
            </p:cNvSpPr>
            <p:nvPr/>
          </p:nvSpPr>
          <p:spPr bwMode="auto">
            <a:xfrm>
              <a:off x="4877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5" name="Rectangle 181"/>
            <p:cNvSpPr>
              <a:spLocks noChangeArrowheads="1"/>
            </p:cNvSpPr>
            <p:nvPr/>
          </p:nvSpPr>
          <p:spPr bwMode="auto">
            <a:xfrm>
              <a:off x="4464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6" name="Rectangle 182"/>
            <p:cNvSpPr>
              <a:spLocks noChangeArrowheads="1"/>
            </p:cNvSpPr>
            <p:nvPr/>
          </p:nvSpPr>
          <p:spPr bwMode="auto">
            <a:xfrm>
              <a:off x="4051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7" name="Rectangle 183"/>
            <p:cNvSpPr>
              <a:spLocks noChangeArrowheads="1"/>
            </p:cNvSpPr>
            <p:nvPr/>
          </p:nvSpPr>
          <p:spPr bwMode="auto">
            <a:xfrm>
              <a:off x="3638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8" name="Rectangle 184"/>
            <p:cNvSpPr>
              <a:spLocks noChangeArrowheads="1"/>
            </p:cNvSpPr>
            <p:nvPr/>
          </p:nvSpPr>
          <p:spPr bwMode="auto">
            <a:xfrm>
              <a:off x="3226" y="1509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9" name="Rectangle 185"/>
            <p:cNvSpPr>
              <a:spLocks noChangeArrowheads="1"/>
            </p:cNvSpPr>
            <p:nvPr/>
          </p:nvSpPr>
          <p:spPr bwMode="auto">
            <a:xfrm>
              <a:off x="2813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0" name="Rectangle 186"/>
            <p:cNvSpPr>
              <a:spLocks noChangeArrowheads="1"/>
            </p:cNvSpPr>
            <p:nvPr/>
          </p:nvSpPr>
          <p:spPr bwMode="auto">
            <a:xfrm>
              <a:off x="2400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1" name="Rectangle 187"/>
            <p:cNvSpPr>
              <a:spLocks noChangeArrowheads="1"/>
            </p:cNvSpPr>
            <p:nvPr/>
          </p:nvSpPr>
          <p:spPr bwMode="auto">
            <a:xfrm>
              <a:off x="5290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2" name="Rectangle 188"/>
            <p:cNvSpPr>
              <a:spLocks noChangeArrowheads="1"/>
            </p:cNvSpPr>
            <p:nvPr/>
          </p:nvSpPr>
          <p:spPr bwMode="auto">
            <a:xfrm>
              <a:off x="4877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3" name="Rectangle 189"/>
            <p:cNvSpPr>
              <a:spLocks noChangeArrowheads="1"/>
            </p:cNvSpPr>
            <p:nvPr/>
          </p:nvSpPr>
          <p:spPr bwMode="auto">
            <a:xfrm>
              <a:off x="4464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4" name="Rectangle 190"/>
            <p:cNvSpPr>
              <a:spLocks noChangeArrowheads="1"/>
            </p:cNvSpPr>
            <p:nvPr/>
          </p:nvSpPr>
          <p:spPr bwMode="auto">
            <a:xfrm>
              <a:off x="4051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5" name="Rectangle 191"/>
            <p:cNvSpPr>
              <a:spLocks noChangeArrowheads="1"/>
            </p:cNvSpPr>
            <p:nvPr/>
          </p:nvSpPr>
          <p:spPr bwMode="auto">
            <a:xfrm>
              <a:off x="3638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6" name="Rectangle 192"/>
            <p:cNvSpPr>
              <a:spLocks noChangeArrowheads="1"/>
            </p:cNvSpPr>
            <p:nvPr/>
          </p:nvSpPr>
          <p:spPr bwMode="auto">
            <a:xfrm>
              <a:off x="3226" y="1127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7" name="Rectangle 193"/>
            <p:cNvSpPr>
              <a:spLocks noChangeArrowheads="1"/>
            </p:cNvSpPr>
            <p:nvPr/>
          </p:nvSpPr>
          <p:spPr bwMode="auto">
            <a:xfrm>
              <a:off x="2813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8" name="Rectangle 194"/>
            <p:cNvSpPr>
              <a:spLocks noChangeArrowheads="1"/>
            </p:cNvSpPr>
            <p:nvPr/>
          </p:nvSpPr>
          <p:spPr bwMode="auto">
            <a:xfrm>
              <a:off x="2400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9" name="Line 195"/>
            <p:cNvSpPr>
              <a:spLocks noChangeShapeType="1"/>
            </p:cNvSpPr>
            <p:nvPr/>
          </p:nvSpPr>
          <p:spPr bwMode="auto">
            <a:xfrm>
              <a:off x="2400" y="1127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0" name="Line 196"/>
            <p:cNvSpPr>
              <a:spLocks noChangeShapeType="1"/>
            </p:cNvSpPr>
            <p:nvPr/>
          </p:nvSpPr>
          <p:spPr bwMode="auto">
            <a:xfrm>
              <a:off x="2400" y="1509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1" name="Line 197"/>
            <p:cNvSpPr>
              <a:spLocks noChangeShapeType="1"/>
            </p:cNvSpPr>
            <p:nvPr/>
          </p:nvSpPr>
          <p:spPr bwMode="auto">
            <a:xfrm>
              <a:off x="2400" y="1891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2" name="Line 198"/>
            <p:cNvSpPr>
              <a:spLocks noChangeShapeType="1"/>
            </p:cNvSpPr>
            <p:nvPr/>
          </p:nvSpPr>
          <p:spPr bwMode="auto">
            <a:xfrm>
              <a:off x="2400" y="2273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3" name="Line 199"/>
            <p:cNvSpPr>
              <a:spLocks noChangeShapeType="1"/>
            </p:cNvSpPr>
            <p:nvPr/>
          </p:nvSpPr>
          <p:spPr bwMode="auto">
            <a:xfrm>
              <a:off x="2400" y="2655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4" name="Line 200"/>
            <p:cNvSpPr>
              <a:spLocks noChangeShapeType="1"/>
            </p:cNvSpPr>
            <p:nvPr/>
          </p:nvSpPr>
          <p:spPr bwMode="auto">
            <a:xfrm>
              <a:off x="2400" y="3037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5" name="Line 201"/>
            <p:cNvSpPr>
              <a:spLocks noChangeShapeType="1"/>
            </p:cNvSpPr>
            <p:nvPr/>
          </p:nvSpPr>
          <p:spPr bwMode="auto">
            <a:xfrm>
              <a:off x="2400" y="3419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6" name="Line 202"/>
            <p:cNvSpPr>
              <a:spLocks noChangeShapeType="1"/>
            </p:cNvSpPr>
            <p:nvPr/>
          </p:nvSpPr>
          <p:spPr bwMode="auto">
            <a:xfrm>
              <a:off x="2400" y="3801"/>
              <a:ext cx="330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7" name="Line 203"/>
            <p:cNvSpPr>
              <a:spLocks noChangeShapeType="1"/>
            </p:cNvSpPr>
            <p:nvPr/>
          </p:nvSpPr>
          <p:spPr bwMode="auto">
            <a:xfrm>
              <a:off x="2400" y="1127"/>
              <a:ext cx="0" cy="267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8" name="Line 204"/>
            <p:cNvSpPr>
              <a:spLocks noChangeShapeType="1"/>
            </p:cNvSpPr>
            <p:nvPr/>
          </p:nvSpPr>
          <p:spPr bwMode="auto">
            <a:xfrm>
              <a:off x="2813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9" name="Line 205"/>
            <p:cNvSpPr>
              <a:spLocks noChangeShapeType="1"/>
            </p:cNvSpPr>
            <p:nvPr/>
          </p:nvSpPr>
          <p:spPr bwMode="auto">
            <a:xfrm>
              <a:off x="3226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0" name="Line 206"/>
            <p:cNvSpPr>
              <a:spLocks noChangeShapeType="1"/>
            </p:cNvSpPr>
            <p:nvPr/>
          </p:nvSpPr>
          <p:spPr bwMode="auto">
            <a:xfrm>
              <a:off x="3638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1" name="Line 207"/>
            <p:cNvSpPr>
              <a:spLocks noChangeShapeType="1"/>
            </p:cNvSpPr>
            <p:nvPr/>
          </p:nvSpPr>
          <p:spPr bwMode="auto">
            <a:xfrm>
              <a:off x="4051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2" name="Line 208"/>
            <p:cNvSpPr>
              <a:spLocks noChangeShapeType="1"/>
            </p:cNvSpPr>
            <p:nvPr/>
          </p:nvSpPr>
          <p:spPr bwMode="auto">
            <a:xfrm>
              <a:off x="4464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3" name="Line 209"/>
            <p:cNvSpPr>
              <a:spLocks noChangeShapeType="1"/>
            </p:cNvSpPr>
            <p:nvPr/>
          </p:nvSpPr>
          <p:spPr bwMode="auto">
            <a:xfrm>
              <a:off x="4877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4" name="Line 210"/>
            <p:cNvSpPr>
              <a:spLocks noChangeShapeType="1"/>
            </p:cNvSpPr>
            <p:nvPr/>
          </p:nvSpPr>
          <p:spPr bwMode="auto">
            <a:xfrm>
              <a:off x="5290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5" name="Line 211"/>
            <p:cNvSpPr>
              <a:spLocks noChangeShapeType="1"/>
            </p:cNvSpPr>
            <p:nvPr/>
          </p:nvSpPr>
          <p:spPr bwMode="auto">
            <a:xfrm>
              <a:off x="5703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6" name="Text Box 212"/>
            <p:cNvSpPr txBox="1">
              <a:spLocks noChangeArrowheads="1"/>
            </p:cNvSpPr>
            <p:nvPr/>
          </p:nvSpPr>
          <p:spPr bwMode="auto">
            <a:xfrm>
              <a:off x="1899" y="1222"/>
              <a:ext cx="476" cy="2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en-US" sz="2000" b="1">
                  <a:solidFill>
                    <a:srgbClr val="000000"/>
                  </a:solidFill>
                </a:rPr>
                <a:t>$3.00</a:t>
              </a:r>
            </a:p>
            <a:p>
              <a:pPr>
                <a:lnSpc>
                  <a:spcPct val="210000"/>
                </a:lnSpc>
              </a:pPr>
              <a:r>
                <a:rPr lang="en-US" altLang="en-US" sz="2000" b="1">
                  <a:solidFill>
                    <a:srgbClr val="000000"/>
                  </a:solidFill>
                </a:rPr>
                <a:t>$2.50</a:t>
              </a:r>
            </a:p>
            <a:p>
              <a:pPr>
                <a:lnSpc>
                  <a:spcPct val="200000"/>
                </a:lnSpc>
              </a:pPr>
              <a:r>
                <a:rPr lang="en-US" altLang="en-US" sz="2000" b="1">
                  <a:solidFill>
                    <a:srgbClr val="000000"/>
                  </a:solidFill>
                </a:rPr>
                <a:t>$2.00</a:t>
              </a:r>
            </a:p>
            <a:p>
              <a:pPr>
                <a:lnSpc>
                  <a:spcPct val="200000"/>
                </a:lnSpc>
              </a:pPr>
              <a:r>
                <a:rPr lang="en-US" altLang="en-US" sz="2000" b="1">
                  <a:solidFill>
                    <a:srgbClr val="000000"/>
                  </a:solidFill>
                </a:rPr>
                <a:t>$1.50</a:t>
              </a:r>
            </a:p>
            <a:p>
              <a:pPr>
                <a:lnSpc>
                  <a:spcPct val="200000"/>
                </a:lnSpc>
              </a:pPr>
              <a:r>
                <a:rPr lang="en-US" altLang="en-US" sz="2000" b="1">
                  <a:solidFill>
                    <a:srgbClr val="000000"/>
                  </a:solidFill>
                </a:rPr>
                <a:t>$1.00</a:t>
              </a:r>
            </a:p>
            <a:p>
              <a:pPr>
                <a:lnSpc>
                  <a:spcPct val="200000"/>
                </a:lnSpc>
              </a:pPr>
              <a:r>
                <a:rPr lang="en-US" altLang="en-US" sz="2000" b="1">
                  <a:solidFill>
                    <a:srgbClr val="000000"/>
                  </a:solidFill>
                </a:rPr>
                <a:t>$0.50</a:t>
              </a:r>
            </a:p>
          </p:txBody>
        </p:sp>
        <p:sp>
          <p:nvSpPr>
            <p:cNvPr id="6357" name="Text Box 213"/>
            <p:cNvSpPr txBox="1">
              <a:spLocks noChangeArrowheads="1"/>
            </p:cNvSpPr>
            <p:nvPr/>
          </p:nvSpPr>
          <p:spPr bwMode="auto">
            <a:xfrm>
              <a:off x="2742" y="3858"/>
              <a:ext cx="3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000000"/>
                  </a:solidFill>
                </a:rPr>
                <a:t>50     100    150    200     250    300     350</a:t>
              </a:r>
            </a:p>
          </p:txBody>
        </p:sp>
      </p:grpSp>
      <p:sp>
        <p:nvSpPr>
          <p:cNvPr id="6362" name="Oval 218"/>
          <p:cNvSpPr>
            <a:spLocks noChangeArrowheads="1"/>
          </p:cNvSpPr>
          <p:nvPr/>
        </p:nvSpPr>
        <p:spPr bwMode="auto">
          <a:xfrm>
            <a:off x="7648575" y="2847975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66" name="Oval 222"/>
          <p:cNvSpPr>
            <a:spLocks noChangeArrowheads="1"/>
          </p:cNvSpPr>
          <p:nvPr/>
        </p:nvSpPr>
        <p:spPr bwMode="auto">
          <a:xfrm>
            <a:off x="8299450" y="2251075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67" name="Oval 223"/>
          <p:cNvSpPr>
            <a:spLocks noChangeArrowheads="1"/>
          </p:cNvSpPr>
          <p:nvPr/>
        </p:nvSpPr>
        <p:spPr bwMode="auto">
          <a:xfrm>
            <a:off x="6303963" y="4102100"/>
            <a:ext cx="207962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68" name="Oval 224"/>
          <p:cNvSpPr>
            <a:spLocks noChangeArrowheads="1"/>
          </p:cNvSpPr>
          <p:nvPr/>
        </p:nvSpPr>
        <p:spPr bwMode="auto">
          <a:xfrm>
            <a:off x="5702300" y="4725988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69" name="Oval 225"/>
          <p:cNvSpPr>
            <a:spLocks noChangeArrowheads="1"/>
          </p:cNvSpPr>
          <p:nvPr/>
        </p:nvSpPr>
        <p:spPr bwMode="auto">
          <a:xfrm>
            <a:off x="5037138" y="5349875"/>
            <a:ext cx="207962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72" name="Oval 228"/>
          <p:cNvSpPr>
            <a:spLocks noChangeArrowheads="1"/>
          </p:cNvSpPr>
          <p:nvPr/>
        </p:nvSpPr>
        <p:spPr bwMode="auto">
          <a:xfrm>
            <a:off x="7010400" y="3511550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64" name="Line 220"/>
          <p:cNvSpPr>
            <a:spLocks noChangeShapeType="1"/>
          </p:cNvSpPr>
          <p:nvPr/>
        </p:nvSpPr>
        <p:spPr bwMode="auto">
          <a:xfrm flipV="1">
            <a:off x="4911725" y="2147888"/>
            <a:ext cx="3676650" cy="35417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" grpId="0" autoUpdateAnimBg="0"/>
      <p:bldP spid="6186" grpId="0" autoUpdateAnimBg="0"/>
      <p:bldP spid="6187" grpId="0" autoUpdateAnimBg="0"/>
      <p:bldP spid="6188" grpId="0" autoUpdateAnimBg="0"/>
      <p:bldP spid="6189" grpId="0" autoUpdateAnimBg="0"/>
      <p:bldP spid="6190" grpId="0" autoUpdateAnimBg="0"/>
      <p:bldP spid="6191" grpId="0" autoUpdateAnimBg="0"/>
      <p:bldP spid="6192" grpId="0" autoUpdateAnimBg="0"/>
      <p:bldP spid="6193" grpId="0" autoUpdateAnimBg="0"/>
      <p:bldP spid="6194" grpId="0" autoUpdateAnimBg="0"/>
      <p:bldP spid="6195" grpId="0" autoUpdateAnimBg="0"/>
      <p:bldP spid="6196" grpId="0" autoUpdateAnimBg="0"/>
      <p:bldP spid="6362" grpId="0" animBg="1"/>
      <p:bldP spid="6366" grpId="0" animBg="1"/>
      <p:bldP spid="6367" grpId="0" animBg="1"/>
      <p:bldP spid="6368" grpId="0" animBg="1"/>
      <p:bldP spid="6369" grpId="0" animBg="1"/>
      <p:bldP spid="6372" grpId="0" animBg="1"/>
      <p:bldP spid="63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r>
              <a:rPr lang="en-US" altLang="en-US" sz="3200" b="1" dirty="0" smtClean="0"/>
              <a:t>Change </a:t>
            </a:r>
            <a:br>
              <a:rPr lang="en-US" altLang="en-US" sz="3200" b="1" dirty="0" smtClean="0"/>
            </a:br>
            <a:r>
              <a:rPr lang="en-US" altLang="en-US" sz="2800" b="1" u="sng" dirty="0" smtClean="0">
                <a:solidFill>
                  <a:srgbClr val="FF0000"/>
                </a:solidFill>
              </a:rPr>
              <a:t>Movement along the Curve</a:t>
            </a:r>
            <a:endParaRPr lang="en-US" altLang="en-US" sz="28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13445" name="Group 133"/>
          <p:cNvGraphicFramePr>
            <a:graphicFrameLocks noGrp="1"/>
          </p:cNvGraphicFramePr>
          <p:nvPr/>
        </p:nvGraphicFramePr>
        <p:xfrm>
          <a:off x="1600200" y="1295400"/>
          <a:ext cx="5562600" cy="4876486"/>
        </p:xfrm>
        <a:graphic>
          <a:graphicData uri="http://schemas.openxmlformats.org/drawingml/2006/table">
            <a:tbl>
              <a:tblPr/>
              <a:tblGrid>
                <a:gridCol w="555625"/>
                <a:gridCol w="557213"/>
                <a:gridCol w="555625"/>
                <a:gridCol w="557212"/>
                <a:gridCol w="555625"/>
                <a:gridCol w="555625"/>
                <a:gridCol w="557213"/>
                <a:gridCol w="555625"/>
                <a:gridCol w="557212"/>
                <a:gridCol w="555625"/>
              </a:tblGrid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39" name="Text Box 127"/>
          <p:cNvSpPr txBox="1">
            <a:spLocks noChangeArrowheads="1"/>
          </p:cNvSpPr>
          <p:nvPr/>
        </p:nvSpPr>
        <p:spPr bwMode="auto">
          <a:xfrm>
            <a:off x="762000" y="990600"/>
            <a:ext cx="70167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55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$10</a:t>
            </a:r>
          </a:p>
          <a:p>
            <a:pPr algn="r">
              <a:lnSpc>
                <a:spcPct val="155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$9</a:t>
            </a:r>
          </a:p>
          <a:p>
            <a:pPr algn="r">
              <a:lnSpc>
                <a:spcPct val="155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$8</a:t>
            </a:r>
          </a:p>
          <a:p>
            <a:pPr algn="r">
              <a:lnSpc>
                <a:spcPct val="155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$7</a:t>
            </a:r>
          </a:p>
          <a:p>
            <a:pPr algn="r">
              <a:lnSpc>
                <a:spcPct val="155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$6</a:t>
            </a:r>
          </a:p>
          <a:p>
            <a:pPr algn="r">
              <a:lnSpc>
                <a:spcPct val="155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$5</a:t>
            </a:r>
          </a:p>
          <a:p>
            <a:pPr algn="r">
              <a:lnSpc>
                <a:spcPct val="155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$4</a:t>
            </a:r>
          </a:p>
          <a:p>
            <a:pPr algn="r">
              <a:lnSpc>
                <a:spcPct val="155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$3</a:t>
            </a:r>
          </a:p>
          <a:p>
            <a:pPr algn="r">
              <a:lnSpc>
                <a:spcPct val="155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$2</a:t>
            </a:r>
          </a:p>
          <a:p>
            <a:pPr algn="r">
              <a:lnSpc>
                <a:spcPct val="155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$1</a:t>
            </a:r>
          </a:p>
          <a:p>
            <a:pPr algn="r">
              <a:lnSpc>
                <a:spcPct val="155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$0</a:t>
            </a:r>
          </a:p>
        </p:txBody>
      </p:sp>
      <p:sp>
        <p:nvSpPr>
          <p:cNvPr id="13440" name="Text Box 128"/>
          <p:cNvSpPr txBox="1">
            <a:spLocks noChangeArrowheads="1"/>
          </p:cNvSpPr>
          <p:nvPr/>
        </p:nvSpPr>
        <p:spPr bwMode="auto">
          <a:xfrm>
            <a:off x="1447800" y="6324600"/>
            <a:ext cx="596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0       1       2       3      4       5       6      7       8       9      10</a:t>
            </a:r>
          </a:p>
        </p:txBody>
      </p:sp>
      <p:sp>
        <p:nvSpPr>
          <p:cNvPr id="13441" name="Line 129"/>
          <p:cNvSpPr>
            <a:spLocks noChangeShapeType="1"/>
          </p:cNvSpPr>
          <p:nvPr/>
        </p:nvSpPr>
        <p:spPr bwMode="auto">
          <a:xfrm>
            <a:off x="1600200" y="1295400"/>
            <a:ext cx="5410200" cy="472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46" name="Text Box 134"/>
          <p:cNvSpPr txBox="1">
            <a:spLocks noChangeArrowheads="1"/>
          </p:cNvSpPr>
          <p:nvPr/>
        </p:nvSpPr>
        <p:spPr bwMode="auto">
          <a:xfrm>
            <a:off x="6918325" y="5348288"/>
            <a:ext cx="184731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000" b="1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47" name="Line 135"/>
          <p:cNvSpPr>
            <a:spLocks noChangeShapeType="1"/>
          </p:cNvSpPr>
          <p:nvPr/>
        </p:nvSpPr>
        <p:spPr bwMode="auto">
          <a:xfrm>
            <a:off x="2362200" y="1600200"/>
            <a:ext cx="1600200" cy="13716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49" name="Line 137"/>
          <p:cNvSpPr>
            <a:spLocks noChangeShapeType="1"/>
          </p:cNvSpPr>
          <p:nvPr/>
        </p:nvSpPr>
        <p:spPr bwMode="auto">
          <a:xfrm flipH="1" flipV="1">
            <a:off x="4114800" y="3886200"/>
            <a:ext cx="1600200" cy="1447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695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6667 0.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6111 L -0.25417 -0.3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47" grpId="0" animBg="1"/>
      <p:bldP spid="13447" grpId="1" animBg="1"/>
      <p:bldP spid="13449" grpId="0" animBg="1"/>
      <p:bldP spid="1344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1481138" y="6169025"/>
            <a:ext cx="13938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0" y="6169025"/>
            <a:ext cx="148113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481138" y="5480050"/>
            <a:ext cx="13938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0" y="5480050"/>
            <a:ext cx="148113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481138" y="4791075"/>
            <a:ext cx="13938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4791075"/>
            <a:ext cx="148113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481138" y="4100513"/>
            <a:ext cx="139382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4100513"/>
            <a:ext cx="1481138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481138" y="3413125"/>
            <a:ext cx="1393825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3413125"/>
            <a:ext cx="14811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481138" y="2724150"/>
            <a:ext cx="13938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2724150"/>
            <a:ext cx="148113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481138" y="1587500"/>
            <a:ext cx="1393825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</a:rPr>
              <a:t>Quantity</a:t>
            </a:r>
            <a:endParaRPr lang="en-US" altLang="en-US" sz="2000" b="1" dirty="0">
              <a:solidFill>
                <a:srgbClr val="FFFFFF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1587500"/>
            <a:ext cx="1481138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Price per Slice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304800"/>
            <a:ext cx="2874963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Pizza Schedule</a:t>
            </a:r>
            <a:endParaRPr lang="en-US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0" y="304800"/>
            <a:ext cx="28749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0" y="1587500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0" y="2724150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0" y="3413125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0" y="4100513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0" y="4791075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0" y="5480050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0" y="6169025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0" y="6858000"/>
            <a:ext cx="28749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0" y="304800"/>
            <a:ext cx="0" cy="6553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2874963" y="304800"/>
            <a:ext cx="0" cy="6553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1481138" y="1587500"/>
            <a:ext cx="0" cy="527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60325" y="2781300"/>
            <a:ext cx="1317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2800">
                <a:solidFill>
                  <a:srgbClr val="FFFFFF"/>
                </a:solidFill>
              </a:rPr>
              <a:t>$0.50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60325" y="3424238"/>
            <a:ext cx="1317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2800">
                <a:solidFill>
                  <a:srgbClr val="FFFFFF"/>
                </a:solidFill>
              </a:rPr>
              <a:t>$1.00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0" y="4154488"/>
            <a:ext cx="1377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FFFFFF"/>
                </a:solidFill>
              </a:rPr>
              <a:t>$1.50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0" y="4799013"/>
            <a:ext cx="1377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FFFFFF"/>
                </a:solidFill>
              </a:rPr>
              <a:t>$2.00</a:t>
            </a: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0" y="5532438"/>
            <a:ext cx="1438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FFFFFF"/>
                </a:solidFill>
              </a:rPr>
              <a:t>$2.50</a:t>
            </a: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0" y="6173788"/>
            <a:ext cx="1438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FFFFFF"/>
                </a:solidFill>
              </a:rPr>
              <a:t>$3.00</a:t>
            </a:r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1438275" y="2747963"/>
            <a:ext cx="1436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FFFFFF"/>
                </a:solidFill>
              </a:rPr>
              <a:t>100</a:t>
            </a:r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1438275" y="3424238"/>
            <a:ext cx="14366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FFFFFF"/>
                </a:solidFill>
              </a:rPr>
              <a:t>150</a:t>
            </a:r>
          </a:p>
        </p:txBody>
      </p:sp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1438275" y="4125913"/>
            <a:ext cx="1436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FFFFFF"/>
                </a:solidFill>
              </a:rPr>
              <a:t>200</a:t>
            </a:r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1438275" y="4799013"/>
            <a:ext cx="1436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FFFFFF"/>
                </a:solidFill>
              </a:rPr>
              <a:t>250</a:t>
            </a:r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1438275" y="5532438"/>
            <a:ext cx="1376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FFFFFF"/>
                </a:solidFill>
              </a:rPr>
              <a:t>300</a:t>
            </a: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1438275" y="6173788"/>
            <a:ext cx="1436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FFFFFF"/>
                </a:solidFill>
              </a:rPr>
              <a:t>350</a:t>
            </a:r>
          </a:p>
        </p:txBody>
      </p:sp>
      <p:grpSp>
        <p:nvGrpSpPr>
          <p:cNvPr id="6371" name="Group 227"/>
          <p:cNvGrpSpPr>
            <a:grpSpLocks/>
          </p:cNvGrpSpPr>
          <p:nvPr/>
        </p:nvGrpSpPr>
        <p:grpSpPr bwMode="auto">
          <a:xfrm>
            <a:off x="3035300" y="1789113"/>
            <a:ext cx="6386513" cy="4732337"/>
            <a:chOff x="1899" y="1127"/>
            <a:chExt cx="4023" cy="2981"/>
          </a:xfrm>
        </p:grpSpPr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5290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4877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5" name="Rectangle 141"/>
            <p:cNvSpPr>
              <a:spLocks noChangeArrowheads="1"/>
            </p:cNvSpPr>
            <p:nvPr/>
          </p:nvSpPr>
          <p:spPr bwMode="auto">
            <a:xfrm>
              <a:off x="4464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6" name="Rectangle 142"/>
            <p:cNvSpPr>
              <a:spLocks noChangeArrowheads="1"/>
            </p:cNvSpPr>
            <p:nvPr/>
          </p:nvSpPr>
          <p:spPr bwMode="auto">
            <a:xfrm>
              <a:off x="4051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7" name="Rectangle 143"/>
            <p:cNvSpPr>
              <a:spLocks noChangeArrowheads="1"/>
            </p:cNvSpPr>
            <p:nvPr/>
          </p:nvSpPr>
          <p:spPr bwMode="auto">
            <a:xfrm>
              <a:off x="3638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8" name="Rectangle 144"/>
            <p:cNvSpPr>
              <a:spLocks noChangeArrowheads="1"/>
            </p:cNvSpPr>
            <p:nvPr/>
          </p:nvSpPr>
          <p:spPr bwMode="auto">
            <a:xfrm>
              <a:off x="3226" y="3419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9" name="Rectangle 145"/>
            <p:cNvSpPr>
              <a:spLocks noChangeArrowheads="1"/>
            </p:cNvSpPr>
            <p:nvPr/>
          </p:nvSpPr>
          <p:spPr bwMode="auto">
            <a:xfrm>
              <a:off x="2813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0" name="Rectangle 146"/>
            <p:cNvSpPr>
              <a:spLocks noChangeArrowheads="1"/>
            </p:cNvSpPr>
            <p:nvPr/>
          </p:nvSpPr>
          <p:spPr bwMode="auto">
            <a:xfrm>
              <a:off x="2400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1" name="Rectangle 147"/>
            <p:cNvSpPr>
              <a:spLocks noChangeArrowheads="1"/>
            </p:cNvSpPr>
            <p:nvPr/>
          </p:nvSpPr>
          <p:spPr bwMode="auto">
            <a:xfrm>
              <a:off x="5290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2" name="Rectangle 148"/>
            <p:cNvSpPr>
              <a:spLocks noChangeArrowheads="1"/>
            </p:cNvSpPr>
            <p:nvPr/>
          </p:nvSpPr>
          <p:spPr bwMode="auto">
            <a:xfrm>
              <a:off x="4877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3" name="Rectangle 149"/>
            <p:cNvSpPr>
              <a:spLocks noChangeArrowheads="1"/>
            </p:cNvSpPr>
            <p:nvPr/>
          </p:nvSpPr>
          <p:spPr bwMode="auto">
            <a:xfrm>
              <a:off x="4464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4" name="Rectangle 150"/>
            <p:cNvSpPr>
              <a:spLocks noChangeArrowheads="1"/>
            </p:cNvSpPr>
            <p:nvPr/>
          </p:nvSpPr>
          <p:spPr bwMode="auto">
            <a:xfrm>
              <a:off x="4051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5" name="Rectangle 151"/>
            <p:cNvSpPr>
              <a:spLocks noChangeArrowheads="1"/>
            </p:cNvSpPr>
            <p:nvPr/>
          </p:nvSpPr>
          <p:spPr bwMode="auto">
            <a:xfrm>
              <a:off x="3638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6" name="Rectangle 152"/>
            <p:cNvSpPr>
              <a:spLocks noChangeArrowheads="1"/>
            </p:cNvSpPr>
            <p:nvPr/>
          </p:nvSpPr>
          <p:spPr bwMode="auto">
            <a:xfrm>
              <a:off x="3226" y="3037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7" name="Rectangle 153"/>
            <p:cNvSpPr>
              <a:spLocks noChangeArrowheads="1"/>
            </p:cNvSpPr>
            <p:nvPr/>
          </p:nvSpPr>
          <p:spPr bwMode="auto">
            <a:xfrm>
              <a:off x="2813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8" name="Rectangle 154"/>
            <p:cNvSpPr>
              <a:spLocks noChangeArrowheads="1"/>
            </p:cNvSpPr>
            <p:nvPr/>
          </p:nvSpPr>
          <p:spPr bwMode="auto">
            <a:xfrm>
              <a:off x="2400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9" name="Rectangle 155"/>
            <p:cNvSpPr>
              <a:spLocks noChangeArrowheads="1"/>
            </p:cNvSpPr>
            <p:nvPr/>
          </p:nvSpPr>
          <p:spPr bwMode="auto">
            <a:xfrm>
              <a:off x="5290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0" name="Rectangle 156"/>
            <p:cNvSpPr>
              <a:spLocks noChangeArrowheads="1"/>
            </p:cNvSpPr>
            <p:nvPr/>
          </p:nvSpPr>
          <p:spPr bwMode="auto">
            <a:xfrm>
              <a:off x="4877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1" name="Rectangle 157"/>
            <p:cNvSpPr>
              <a:spLocks noChangeArrowheads="1"/>
            </p:cNvSpPr>
            <p:nvPr/>
          </p:nvSpPr>
          <p:spPr bwMode="auto">
            <a:xfrm>
              <a:off x="4464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2" name="Rectangle 158"/>
            <p:cNvSpPr>
              <a:spLocks noChangeArrowheads="1"/>
            </p:cNvSpPr>
            <p:nvPr/>
          </p:nvSpPr>
          <p:spPr bwMode="auto">
            <a:xfrm>
              <a:off x="4051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3" name="Rectangle 159"/>
            <p:cNvSpPr>
              <a:spLocks noChangeArrowheads="1"/>
            </p:cNvSpPr>
            <p:nvPr/>
          </p:nvSpPr>
          <p:spPr bwMode="auto">
            <a:xfrm>
              <a:off x="3638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4" name="Rectangle 160"/>
            <p:cNvSpPr>
              <a:spLocks noChangeArrowheads="1"/>
            </p:cNvSpPr>
            <p:nvPr/>
          </p:nvSpPr>
          <p:spPr bwMode="auto">
            <a:xfrm>
              <a:off x="3226" y="2655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5" name="Rectangle 161"/>
            <p:cNvSpPr>
              <a:spLocks noChangeArrowheads="1"/>
            </p:cNvSpPr>
            <p:nvPr/>
          </p:nvSpPr>
          <p:spPr bwMode="auto">
            <a:xfrm>
              <a:off x="2813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6" name="Rectangle 162"/>
            <p:cNvSpPr>
              <a:spLocks noChangeArrowheads="1"/>
            </p:cNvSpPr>
            <p:nvPr/>
          </p:nvSpPr>
          <p:spPr bwMode="auto">
            <a:xfrm>
              <a:off x="2400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7" name="Rectangle 163"/>
            <p:cNvSpPr>
              <a:spLocks noChangeArrowheads="1"/>
            </p:cNvSpPr>
            <p:nvPr/>
          </p:nvSpPr>
          <p:spPr bwMode="auto">
            <a:xfrm>
              <a:off x="5290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8" name="Rectangle 164"/>
            <p:cNvSpPr>
              <a:spLocks noChangeArrowheads="1"/>
            </p:cNvSpPr>
            <p:nvPr/>
          </p:nvSpPr>
          <p:spPr bwMode="auto">
            <a:xfrm>
              <a:off x="4877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9" name="Rectangle 165"/>
            <p:cNvSpPr>
              <a:spLocks noChangeArrowheads="1"/>
            </p:cNvSpPr>
            <p:nvPr/>
          </p:nvSpPr>
          <p:spPr bwMode="auto">
            <a:xfrm>
              <a:off x="4464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0" name="Rectangle 166"/>
            <p:cNvSpPr>
              <a:spLocks noChangeArrowheads="1"/>
            </p:cNvSpPr>
            <p:nvPr/>
          </p:nvSpPr>
          <p:spPr bwMode="auto">
            <a:xfrm>
              <a:off x="4051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1" name="Rectangle 167"/>
            <p:cNvSpPr>
              <a:spLocks noChangeArrowheads="1"/>
            </p:cNvSpPr>
            <p:nvPr/>
          </p:nvSpPr>
          <p:spPr bwMode="auto">
            <a:xfrm>
              <a:off x="3638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2" name="Rectangle 168"/>
            <p:cNvSpPr>
              <a:spLocks noChangeArrowheads="1"/>
            </p:cNvSpPr>
            <p:nvPr/>
          </p:nvSpPr>
          <p:spPr bwMode="auto">
            <a:xfrm>
              <a:off x="3226" y="2273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3" name="Rectangle 169"/>
            <p:cNvSpPr>
              <a:spLocks noChangeArrowheads="1"/>
            </p:cNvSpPr>
            <p:nvPr/>
          </p:nvSpPr>
          <p:spPr bwMode="auto">
            <a:xfrm>
              <a:off x="2813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4" name="Rectangle 170"/>
            <p:cNvSpPr>
              <a:spLocks noChangeArrowheads="1"/>
            </p:cNvSpPr>
            <p:nvPr/>
          </p:nvSpPr>
          <p:spPr bwMode="auto">
            <a:xfrm>
              <a:off x="2400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5" name="Rectangle 171"/>
            <p:cNvSpPr>
              <a:spLocks noChangeArrowheads="1"/>
            </p:cNvSpPr>
            <p:nvPr/>
          </p:nvSpPr>
          <p:spPr bwMode="auto">
            <a:xfrm>
              <a:off x="5290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6" name="Rectangle 172"/>
            <p:cNvSpPr>
              <a:spLocks noChangeArrowheads="1"/>
            </p:cNvSpPr>
            <p:nvPr/>
          </p:nvSpPr>
          <p:spPr bwMode="auto">
            <a:xfrm>
              <a:off x="4877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7" name="Rectangle 173"/>
            <p:cNvSpPr>
              <a:spLocks noChangeArrowheads="1"/>
            </p:cNvSpPr>
            <p:nvPr/>
          </p:nvSpPr>
          <p:spPr bwMode="auto">
            <a:xfrm>
              <a:off x="4464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8" name="Rectangle 174"/>
            <p:cNvSpPr>
              <a:spLocks noChangeArrowheads="1"/>
            </p:cNvSpPr>
            <p:nvPr/>
          </p:nvSpPr>
          <p:spPr bwMode="auto">
            <a:xfrm>
              <a:off x="4051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9" name="Rectangle 175"/>
            <p:cNvSpPr>
              <a:spLocks noChangeArrowheads="1"/>
            </p:cNvSpPr>
            <p:nvPr/>
          </p:nvSpPr>
          <p:spPr bwMode="auto">
            <a:xfrm>
              <a:off x="3638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0" name="Rectangle 176"/>
            <p:cNvSpPr>
              <a:spLocks noChangeArrowheads="1"/>
            </p:cNvSpPr>
            <p:nvPr/>
          </p:nvSpPr>
          <p:spPr bwMode="auto">
            <a:xfrm>
              <a:off x="3226" y="1891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1" name="Rectangle 177"/>
            <p:cNvSpPr>
              <a:spLocks noChangeArrowheads="1"/>
            </p:cNvSpPr>
            <p:nvPr/>
          </p:nvSpPr>
          <p:spPr bwMode="auto">
            <a:xfrm>
              <a:off x="2813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2" name="Rectangle 178"/>
            <p:cNvSpPr>
              <a:spLocks noChangeArrowheads="1"/>
            </p:cNvSpPr>
            <p:nvPr/>
          </p:nvSpPr>
          <p:spPr bwMode="auto">
            <a:xfrm>
              <a:off x="2400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3" name="Rectangle 179"/>
            <p:cNvSpPr>
              <a:spLocks noChangeArrowheads="1"/>
            </p:cNvSpPr>
            <p:nvPr/>
          </p:nvSpPr>
          <p:spPr bwMode="auto">
            <a:xfrm>
              <a:off x="5290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4" name="Rectangle 180"/>
            <p:cNvSpPr>
              <a:spLocks noChangeArrowheads="1"/>
            </p:cNvSpPr>
            <p:nvPr/>
          </p:nvSpPr>
          <p:spPr bwMode="auto">
            <a:xfrm>
              <a:off x="4877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5" name="Rectangle 181"/>
            <p:cNvSpPr>
              <a:spLocks noChangeArrowheads="1"/>
            </p:cNvSpPr>
            <p:nvPr/>
          </p:nvSpPr>
          <p:spPr bwMode="auto">
            <a:xfrm>
              <a:off x="4464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6" name="Rectangle 182"/>
            <p:cNvSpPr>
              <a:spLocks noChangeArrowheads="1"/>
            </p:cNvSpPr>
            <p:nvPr/>
          </p:nvSpPr>
          <p:spPr bwMode="auto">
            <a:xfrm>
              <a:off x="4051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7" name="Rectangle 183"/>
            <p:cNvSpPr>
              <a:spLocks noChangeArrowheads="1"/>
            </p:cNvSpPr>
            <p:nvPr/>
          </p:nvSpPr>
          <p:spPr bwMode="auto">
            <a:xfrm>
              <a:off x="3638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8" name="Rectangle 184"/>
            <p:cNvSpPr>
              <a:spLocks noChangeArrowheads="1"/>
            </p:cNvSpPr>
            <p:nvPr/>
          </p:nvSpPr>
          <p:spPr bwMode="auto">
            <a:xfrm>
              <a:off x="3226" y="1509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9" name="Rectangle 185"/>
            <p:cNvSpPr>
              <a:spLocks noChangeArrowheads="1"/>
            </p:cNvSpPr>
            <p:nvPr/>
          </p:nvSpPr>
          <p:spPr bwMode="auto">
            <a:xfrm>
              <a:off x="2813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0" name="Rectangle 186"/>
            <p:cNvSpPr>
              <a:spLocks noChangeArrowheads="1"/>
            </p:cNvSpPr>
            <p:nvPr/>
          </p:nvSpPr>
          <p:spPr bwMode="auto">
            <a:xfrm>
              <a:off x="2400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1" name="Rectangle 187"/>
            <p:cNvSpPr>
              <a:spLocks noChangeArrowheads="1"/>
            </p:cNvSpPr>
            <p:nvPr/>
          </p:nvSpPr>
          <p:spPr bwMode="auto">
            <a:xfrm>
              <a:off x="5290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2" name="Rectangle 188"/>
            <p:cNvSpPr>
              <a:spLocks noChangeArrowheads="1"/>
            </p:cNvSpPr>
            <p:nvPr/>
          </p:nvSpPr>
          <p:spPr bwMode="auto">
            <a:xfrm>
              <a:off x="4877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3" name="Rectangle 189"/>
            <p:cNvSpPr>
              <a:spLocks noChangeArrowheads="1"/>
            </p:cNvSpPr>
            <p:nvPr/>
          </p:nvSpPr>
          <p:spPr bwMode="auto">
            <a:xfrm>
              <a:off x="4464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4" name="Rectangle 190"/>
            <p:cNvSpPr>
              <a:spLocks noChangeArrowheads="1"/>
            </p:cNvSpPr>
            <p:nvPr/>
          </p:nvSpPr>
          <p:spPr bwMode="auto">
            <a:xfrm>
              <a:off x="4051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5" name="Rectangle 191"/>
            <p:cNvSpPr>
              <a:spLocks noChangeArrowheads="1"/>
            </p:cNvSpPr>
            <p:nvPr/>
          </p:nvSpPr>
          <p:spPr bwMode="auto">
            <a:xfrm>
              <a:off x="3638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6" name="Rectangle 192"/>
            <p:cNvSpPr>
              <a:spLocks noChangeArrowheads="1"/>
            </p:cNvSpPr>
            <p:nvPr/>
          </p:nvSpPr>
          <p:spPr bwMode="auto">
            <a:xfrm>
              <a:off x="3226" y="1127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7" name="Rectangle 193"/>
            <p:cNvSpPr>
              <a:spLocks noChangeArrowheads="1"/>
            </p:cNvSpPr>
            <p:nvPr/>
          </p:nvSpPr>
          <p:spPr bwMode="auto">
            <a:xfrm>
              <a:off x="2813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8" name="Rectangle 194"/>
            <p:cNvSpPr>
              <a:spLocks noChangeArrowheads="1"/>
            </p:cNvSpPr>
            <p:nvPr/>
          </p:nvSpPr>
          <p:spPr bwMode="auto">
            <a:xfrm>
              <a:off x="2400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9" name="Line 195"/>
            <p:cNvSpPr>
              <a:spLocks noChangeShapeType="1"/>
            </p:cNvSpPr>
            <p:nvPr/>
          </p:nvSpPr>
          <p:spPr bwMode="auto">
            <a:xfrm>
              <a:off x="2400" y="1127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0" name="Line 196"/>
            <p:cNvSpPr>
              <a:spLocks noChangeShapeType="1"/>
            </p:cNvSpPr>
            <p:nvPr/>
          </p:nvSpPr>
          <p:spPr bwMode="auto">
            <a:xfrm>
              <a:off x="2400" y="1509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1" name="Line 197"/>
            <p:cNvSpPr>
              <a:spLocks noChangeShapeType="1"/>
            </p:cNvSpPr>
            <p:nvPr/>
          </p:nvSpPr>
          <p:spPr bwMode="auto">
            <a:xfrm>
              <a:off x="2400" y="1891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2" name="Line 198"/>
            <p:cNvSpPr>
              <a:spLocks noChangeShapeType="1"/>
            </p:cNvSpPr>
            <p:nvPr/>
          </p:nvSpPr>
          <p:spPr bwMode="auto">
            <a:xfrm>
              <a:off x="2400" y="2273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3" name="Line 199"/>
            <p:cNvSpPr>
              <a:spLocks noChangeShapeType="1"/>
            </p:cNvSpPr>
            <p:nvPr/>
          </p:nvSpPr>
          <p:spPr bwMode="auto">
            <a:xfrm>
              <a:off x="2400" y="2655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4" name="Line 200"/>
            <p:cNvSpPr>
              <a:spLocks noChangeShapeType="1"/>
            </p:cNvSpPr>
            <p:nvPr/>
          </p:nvSpPr>
          <p:spPr bwMode="auto">
            <a:xfrm>
              <a:off x="2400" y="3037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5" name="Line 201"/>
            <p:cNvSpPr>
              <a:spLocks noChangeShapeType="1"/>
            </p:cNvSpPr>
            <p:nvPr/>
          </p:nvSpPr>
          <p:spPr bwMode="auto">
            <a:xfrm>
              <a:off x="2400" y="3419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6" name="Line 202"/>
            <p:cNvSpPr>
              <a:spLocks noChangeShapeType="1"/>
            </p:cNvSpPr>
            <p:nvPr/>
          </p:nvSpPr>
          <p:spPr bwMode="auto">
            <a:xfrm>
              <a:off x="2400" y="3801"/>
              <a:ext cx="330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7" name="Line 203"/>
            <p:cNvSpPr>
              <a:spLocks noChangeShapeType="1"/>
            </p:cNvSpPr>
            <p:nvPr/>
          </p:nvSpPr>
          <p:spPr bwMode="auto">
            <a:xfrm>
              <a:off x="2400" y="1127"/>
              <a:ext cx="0" cy="267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8" name="Line 204"/>
            <p:cNvSpPr>
              <a:spLocks noChangeShapeType="1"/>
            </p:cNvSpPr>
            <p:nvPr/>
          </p:nvSpPr>
          <p:spPr bwMode="auto">
            <a:xfrm>
              <a:off x="2813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9" name="Line 205"/>
            <p:cNvSpPr>
              <a:spLocks noChangeShapeType="1"/>
            </p:cNvSpPr>
            <p:nvPr/>
          </p:nvSpPr>
          <p:spPr bwMode="auto">
            <a:xfrm>
              <a:off x="3226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0" name="Line 206"/>
            <p:cNvSpPr>
              <a:spLocks noChangeShapeType="1"/>
            </p:cNvSpPr>
            <p:nvPr/>
          </p:nvSpPr>
          <p:spPr bwMode="auto">
            <a:xfrm>
              <a:off x="3638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1" name="Line 207"/>
            <p:cNvSpPr>
              <a:spLocks noChangeShapeType="1"/>
            </p:cNvSpPr>
            <p:nvPr/>
          </p:nvSpPr>
          <p:spPr bwMode="auto">
            <a:xfrm>
              <a:off x="4051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2" name="Line 208"/>
            <p:cNvSpPr>
              <a:spLocks noChangeShapeType="1"/>
            </p:cNvSpPr>
            <p:nvPr/>
          </p:nvSpPr>
          <p:spPr bwMode="auto">
            <a:xfrm>
              <a:off x="4464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3" name="Line 209"/>
            <p:cNvSpPr>
              <a:spLocks noChangeShapeType="1"/>
            </p:cNvSpPr>
            <p:nvPr/>
          </p:nvSpPr>
          <p:spPr bwMode="auto">
            <a:xfrm>
              <a:off x="4877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4" name="Line 210"/>
            <p:cNvSpPr>
              <a:spLocks noChangeShapeType="1"/>
            </p:cNvSpPr>
            <p:nvPr/>
          </p:nvSpPr>
          <p:spPr bwMode="auto">
            <a:xfrm>
              <a:off x="5290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5" name="Line 211"/>
            <p:cNvSpPr>
              <a:spLocks noChangeShapeType="1"/>
            </p:cNvSpPr>
            <p:nvPr/>
          </p:nvSpPr>
          <p:spPr bwMode="auto">
            <a:xfrm>
              <a:off x="5703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6" name="Text Box 212"/>
            <p:cNvSpPr txBox="1">
              <a:spLocks noChangeArrowheads="1"/>
            </p:cNvSpPr>
            <p:nvPr/>
          </p:nvSpPr>
          <p:spPr bwMode="auto">
            <a:xfrm>
              <a:off x="1899" y="1222"/>
              <a:ext cx="476" cy="2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en-US" sz="2000" b="1" dirty="0">
                  <a:solidFill>
                    <a:srgbClr val="FFFFFF"/>
                  </a:solidFill>
                </a:rPr>
                <a:t>$3.00</a:t>
              </a:r>
            </a:p>
            <a:p>
              <a:pPr>
                <a:lnSpc>
                  <a:spcPct val="210000"/>
                </a:lnSpc>
              </a:pPr>
              <a:r>
                <a:rPr lang="en-US" altLang="en-US" sz="2000" b="1" dirty="0">
                  <a:solidFill>
                    <a:srgbClr val="FFFFFF"/>
                  </a:solidFill>
                </a:rPr>
                <a:t>$2.50</a:t>
              </a:r>
            </a:p>
            <a:p>
              <a:pPr>
                <a:lnSpc>
                  <a:spcPct val="200000"/>
                </a:lnSpc>
              </a:pPr>
              <a:r>
                <a:rPr lang="en-US" altLang="en-US" sz="2000" b="1" dirty="0">
                  <a:solidFill>
                    <a:srgbClr val="FFFFFF"/>
                  </a:solidFill>
                </a:rPr>
                <a:t>$2.00</a:t>
              </a:r>
            </a:p>
            <a:p>
              <a:pPr>
                <a:lnSpc>
                  <a:spcPct val="200000"/>
                </a:lnSpc>
              </a:pPr>
              <a:r>
                <a:rPr lang="en-US" altLang="en-US" sz="2000" b="1" dirty="0">
                  <a:solidFill>
                    <a:srgbClr val="FFFFFF"/>
                  </a:solidFill>
                </a:rPr>
                <a:t>$1.50</a:t>
              </a:r>
            </a:p>
            <a:p>
              <a:pPr>
                <a:lnSpc>
                  <a:spcPct val="200000"/>
                </a:lnSpc>
              </a:pPr>
              <a:r>
                <a:rPr lang="en-US" altLang="en-US" sz="2000" b="1" dirty="0">
                  <a:solidFill>
                    <a:srgbClr val="FFFFFF"/>
                  </a:solidFill>
                </a:rPr>
                <a:t>$1.00</a:t>
              </a:r>
            </a:p>
            <a:p>
              <a:pPr>
                <a:lnSpc>
                  <a:spcPct val="200000"/>
                </a:lnSpc>
              </a:pPr>
              <a:r>
                <a:rPr lang="en-US" altLang="en-US" sz="2000" b="1" dirty="0">
                  <a:solidFill>
                    <a:srgbClr val="FFFFFF"/>
                  </a:solidFill>
                </a:rPr>
                <a:t>$0.50</a:t>
              </a:r>
            </a:p>
          </p:txBody>
        </p:sp>
        <p:sp>
          <p:nvSpPr>
            <p:cNvPr id="6357" name="Text Box 213"/>
            <p:cNvSpPr txBox="1">
              <a:spLocks noChangeArrowheads="1"/>
            </p:cNvSpPr>
            <p:nvPr/>
          </p:nvSpPr>
          <p:spPr bwMode="auto">
            <a:xfrm>
              <a:off x="2742" y="3858"/>
              <a:ext cx="3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FFFFFF"/>
                  </a:solidFill>
                </a:rPr>
                <a:t>50     100    150    200     250    300     350</a:t>
              </a:r>
            </a:p>
          </p:txBody>
        </p:sp>
      </p:grpSp>
      <p:sp>
        <p:nvSpPr>
          <p:cNvPr id="6362" name="Oval 218"/>
          <p:cNvSpPr>
            <a:spLocks noChangeArrowheads="1"/>
          </p:cNvSpPr>
          <p:nvPr/>
        </p:nvSpPr>
        <p:spPr bwMode="auto">
          <a:xfrm>
            <a:off x="7648575" y="2847975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6" name="Oval 222"/>
          <p:cNvSpPr>
            <a:spLocks noChangeArrowheads="1"/>
          </p:cNvSpPr>
          <p:nvPr/>
        </p:nvSpPr>
        <p:spPr bwMode="auto">
          <a:xfrm>
            <a:off x="8299450" y="2251075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7" name="Oval 223"/>
          <p:cNvSpPr>
            <a:spLocks noChangeArrowheads="1"/>
          </p:cNvSpPr>
          <p:nvPr/>
        </p:nvSpPr>
        <p:spPr bwMode="auto">
          <a:xfrm>
            <a:off x="6303963" y="4102100"/>
            <a:ext cx="207962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8" name="Oval 224"/>
          <p:cNvSpPr>
            <a:spLocks noChangeArrowheads="1"/>
          </p:cNvSpPr>
          <p:nvPr/>
        </p:nvSpPr>
        <p:spPr bwMode="auto">
          <a:xfrm>
            <a:off x="5702300" y="4725988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9" name="Oval 225"/>
          <p:cNvSpPr>
            <a:spLocks noChangeArrowheads="1"/>
          </p:cNvSpPr>
          <p:nvPr/>
        </p:nvSpPr>
        <p:spPr bwMode="auto">
          <a:xfrm>
            <a:off x="5037138" y="5349875"/>
            <a:ext cx="207962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72" name="Oval 228"/>
          <p:cNvSpPr>
            <a:spLocks noChangeArrowheads="1"/>
          </p:cNvSpPr>
          <p:nvPr/>
        </p:nvSpPr>
        <p:spPr bwMode="auto">
          <a:xfrm>
            <a:off x="7010400" y="3511550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64" name="Line 220"/>
          <p:cNvSpPr>
            <a:spLocks noChangeShapeType="1"/>
          </p:cNvSpPr>
          <p:nvPr/>
        </p:nvSpPr>
        <p:spPr bwMode="auto">
          <a:xfrm flipV="1">
            <a:off x="4911725" y="2147888"/>
            <a:ext cx="3676650" cy="354171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950744" y="4362450"/>
            <a:ext cx="4572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7010400" y="2993370"/>
            <a:ext cx="546894" cy="48960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00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2" grpId="0" animBg="1"/>
      <p:bldP spid="6366" grpId="0" animBg="1"/>
      <p:bldP spid="6367" grpId="0" animBg="1"/>
      <p:bldP spid="6368" grpId="0" animBg="1"/>
      <p:bldP spid="6369" grpId="0" animBg="1"/>
      <p:bldP spid="6372" grpId="0" animBg="1"/>
      <p:bldP spid="63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endParaRPr lang="en-US" altLang="en-US" sz="3600" b="1" dirty="0"/>
          </a:p>
        </p:txBody>
      </p:sp>
      <p:graphicFrame>
        <p:nvGraphicFramePr>
          <p:cNvPr id="9359" name="Group 143"/>
          <p:cNvGraphicFramePr>
            <a:graphicFrameLocks noGrp="1"/>
          </p:cNvGraphicFramePr>
          <p:nvPr/>
        </p:nvGraphicFramePr>
        <p:xfrm>
          <a:off x="1600200" y="990600"/>
          <a:ext cx="5562600" cy="4860929"/>
        </p:xfrm>
        <a:graphic>
          <a:graphicData uri="http://schemas.openxmlformats.org/drawingml/2006/table">
            <a:tbl>
              <a:tblPr/>
              <a:tblGrid>
                <a:gridCol w="555625"/>
                <a:gridCol w="557213"/>
                <a:gridCol w="555625"/>
                <a:gridCol w="557212"/>
                <a:gridCol w="555625"/>
                <a:gridCol w="495300"/>
                <a:gridCol w="617538"/>
                <a:gridCol w="555625"/>
                <a:gridCol w="557212"/>
                <a:gridCol w="555625"/>
              </a:tblGrid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42" name="Text Box 126"/>
          <p:cNvSpPr txBox="1">
            <a:spLocks noChangeArrowheads="1"/>
          </p:cNvSpPr>
          <p:nvPr/>
        </p:nvSpPr>
        <p:spPr bwMode="auto">
          <a:xfrm>
            <a:off x="762000" y="609600"/>
            <a:ext cx="701675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6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$10</a:t>
            </a:r>
          </a:p>
          <a:p>
            <a:pPr algn="r">
              <a:lnSpc>
                <a:spcPct val="16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$9</a:t>
            </a:r>
          </a:p>
          <a:p>
            <a:pPr algn="r">
              <a:lnSpc>
                <a:spcPct val="16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$8</a:t>
            </a:r>
          </a:p>
          <a:p>
            <a:pPr algn="r">
              <a:lnSpc>
                <a:spcPct val="16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$7</a:t>
            </a:r>
          </a:p>
          <a:p>
            <a:pPr algn="r">
              <a:lnSpc>
                <a:spcPct val="16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$6</a:t>
            </a:r>
          </a:p>
          <a:p>
            <a:pPr algn="r">
              <a:lnSpc>
                <a:spcPct val="16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$5</a:t>
            </a:r>
          </a:p>
          <a:p>
            <a:pPr algn="r">
              <a:lnSpc>
                <a:spcPct val="16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$4</a:t>
            </a:r>
          </a:p>
          <a:p>
            <a:pPr algn="r">
              <a:lnSpc>
                <a:spcPct val="16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$3</a:t>
            </a:r>
          </a:p>
          <a:p>
            <a:pPr algn="r">
              <a:lnSpc>
                <a:spcPct val="16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$2</a:t>
            </a:r>
          </a:p>
          <a:p>
            <a:pPr algn="r">
              <a:lnSpc>
                <a:spcPct val="16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$1</a:t>
            </a:r>
          </a:p>
          <a:p>
            <a:pPr algn="r">
              <a:lnSpc>
                <a:spcPct val="16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$0</a:t>
            </a:r>
          </a:p>
        </p:txBody>
      </p:sp>
      <p:sp>
        <p:nvSpPr>
          <p:cNvPr id="9343" name="Text Box 127"/>
          <p:cNvSpPr txBox="1">
            <a:spLocks noChangeArrowheads="1"/>
          </p:cNvSpPr>
          <p:nvPr/>
        </p:nvSpPr>
        <p:spPr bwMode="auto">
          <a:xfrm>
            <a:off x="1431925" y="6034088"/>
            <a:ext cx="596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0       1       2       3      4       5       6      7       8       9      10</a:t>
            </a:r>
          </a:p>
        </p:txBody>
      </p:sp>
      <p:sp>
        <p:nvSpPr>
          <p:cNvPr id="9362" name="Line 146"/>
          <p:cNvSpPr>
            <a:spLocks noChangeShapeType="1"/>
          </p:cNvSpPr>
          <p:nvPr/>
        </p:nvSpPr>
        <p:spPr bwMode="auto">
          <a:xfrm>
            <a:off x="3200400" y="2438400"/>
            <a:ext cx="2667000" cy="22860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44" name="Line 128"/>
          <p:cNvSpPr>
            <a:spLocks noChangeShapeType="1"/>
          </p:cNvSpPr>
          <p:nvPr/>
        </p:nvSpPr>
        <p:spPr bwMode="auto">
          <a:xfrm>
            <a:off x="1524000" y="914400"/>
            <a:ext cx="5410200" cy="472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064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 -0.1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92" name="Group 128"/>
          <p:cNvGraphicFramePr>
            <a:graphicFrameLocks noGrp="1"/>
          </p:cNvGraphicFramePr>
          <p:nvPr/>
        </p:nvGraphicFramePr>
        <p:xfrm>
          <a:off x="1600200" y="990600"/>
          <a:ext cx="5562600" cy="4876804"/>
        </p:xfrm>
        <a:graphic>
          <a:graphicData uri="http://schemas.openxmlformats.org/drawingml/2006/table">
            <a:tbl>
              <a:tblPr/>
              <a:tblGrid>
                <a:gridCol w="555625"/>
                <a:gridCol w="557213"/>
                <a:gridCol w="555625"/>
                <a:gridCol w="557212"/>
                <a:gridCol w="555625"/>
                <a:gridCol w="555625"/>
                <a:gridCol w="557213"/>
                <a:gridCol w="555625"/>
                <a:gridCol w="557212"/>
                <a:gridCol w="555625"/>
              </a:tblGrid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15" name="Text Box 251"/>
          <p:cNvSpPr txBox="1">
            <a:spLocks noChangeArrowheads="1"/>
          </p:cNvSpPr>
          <p:nvPr/>
        </p:nvSpPr>
        <p:spPr bwMode="auto">
          <a:xfrm>
            <a:off x="762000" y="609600"/>
            <a:ext cx="701675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6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$10</a:t>
            </a:r>
          </a:p>
          <a:p>
            <a:pPr algn="r">
              <a:lnSpc>
                <a:spcPct val="16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$9</a:t>
            </a:r>
          </a:p>
          <a:p>
            <a:pPr algn="r">
              <a:lnSpc>
                <a:spcPct val="16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$8</a:t>
            </a:r>
          </a:p>
          <a:p>
            <a:pPr algn="r">
              <a:lnSpc>
                <a:spcPct val="16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$7</a:t>
            </a:r>
          </a:p>
          <a:p>
            <a:pPr algn="r">
              <a:lnSpc>
                <a:spcPct val="16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$6</a:t>
            </a:r>
          </a:p>
          <a:p>
            <a:pPr algn="r">
              <a:lnSpc>
                <a:spcPct val="16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$5</a:t>
            </a:r>
          </a:p>
          <a:p>
            <a:pPr algn="r">
              <a:lnSpc>
                <a:spcPct val="16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$4</a:t>
            </a:r>
          </a:p>
          <a:p>
            <a:pPr algn="r">
              <a:lnSpc>
                <a:spcPct val="16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$3</a:t>
            </a:r>
          </a:p>
          <a:p>
            <a:pPr algn="r">
              <a:lnSpc>
                <a:spcPct val="16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$2</a:t>
            </a:r>
          </a:p>
          <a:p>
            <a:pPr algn="r">
              <a:lnSpc>
                <a:spcPct val="16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$1</a:t>
            </a:r>
          </a:p>
          <a:p>
            <a:pPr algn="r">
              <a:lnSpc>
                <a:spcPct val="160000"/>
              </a:lnSpc>
            </a:pPr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$0</a:t>
            </a:r>
          </a:p>
        </p:txBody>
      </p:sp>
      <p:sp>
        <p:nvSpPr>
          <p:cNvPr id="11516" name="Text Box 252"/>
          <p:cNvSpPr txBox="1">
            <a:spLocks noChangeArrowheads="1"/>
          </p:cNvSpPr>
          <p:nvPr/>
        </p:nvSpPr>
        <p:spPr bwMode="auto">
          <a:xfrm>
            <a:off x="1431925" y="6034088"/>
            <a:ext cx="596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smtClean="0">
                <a:solidFill>
                  <a:srgbClr val="000000"/>
                </a:solidFill>
                <a:latin typeface="Times New Roman"/>
              </a:rPr>
              <a:t>0       1       2       3      4       5       6      7       8       9      10</a:t>
            </a:r>
          </a:p>
        </p:txBody>
      </p:sp>
      <p:sp>
        <p:nvSpPr>
          <p:cNvPr id="11526" name="Line 262"/>
          <p:cNvSpPr>
            <a:spLocks noChangeShapeType="1"/>
          </p:cNvSpPr>
          <p:nvPr/>
        </p:nvSpPr>
        <p:spPr bwMode="auto">
          <a:xfrm>
            <a:off x="2819400" y="2057400"/>
            <a:ext cx="2819400" cy="2438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17" name="Line 253"/>
          <p:cNvSpPr>
            <a:spLocks noChangeShapeType="1"/>
          </p:cNvSpPr>
          <p:nvPr/>
        </p:nvSpPr>
        <p:spPr bwMode="auto">
          <a:xfrm>
            <a:off x="1600200" y="990600"/>
            <a:ext cx="5410200" cy="47244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1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8334 0.1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1481138" y="6169025"/>
            <a:ext cx="13938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0" y="6169025"/>
            <a:ext cx="148113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481138" y="5480050"/>
            <a:ext cx="13938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0" y="5480050"/>
            <a:ext cx="148113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481138" y="4791075"/>
            <a:ext cx="13938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4791075"/>
            <a:ext cx="148113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481138" y="4100513"/>
            <a:ext cx="139382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4100513"/>
            <a:ext cx="1481138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481138" y="3413125"/>
            <a:ext cx="1393825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3413125"/>
            <a:ext cx="14811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481138" y="2724150"/>
            <a:ext cx="13938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2724150"/>
            <a:ext cx="148113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481138" y="1587500"/>
            <a:ext cx="1393825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</a:rPr>
              <a:t>Quantity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1587500"/>
            <a:ext cx="1481138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Price per Slice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304800"/>
            <a:ext cx="2874963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Pizza </a:t>
            </a:r>
            <a:r>
              <a:rPr lang="en-US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Schedule</a:t>
            </a:r>
            <a:endParaRPr lang="en-US" alt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0" y="304800"/>
            <a:ext cx="28749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0" y="1587500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0" y="2724150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0" y="3413125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0" y="4100513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0" y="4791075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0" y="5480050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0" y="6169025"/>
            <a:ext cx="287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0" y="6858000"/>
            <a:ext cx="28749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0" y="304800"/>
            <a:ext cx="0" cy="6553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2874963" y="304800"/>
            <a:ext cx="0" cy="6553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1481138" y="1587500"/>
            <a:ext cx="0" cy="527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60325" y="2781300"/>
            <a:ext cx="1317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$0.50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60325" y="3424238"/>
            <a:ext cx="1317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$1.00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0" y="4154488"/>
            <a:ext cx="1377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0000"/>
                </a:solidFill>
              </a:rPr>
              <a:t>$1.50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0" y="4799013"/>
            <a:ext cx="1377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0000"/>
                </a:solidFill>
              </a:rPr>
              <a:t>$2.00</a:t>
            </a: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0" y="5532438"/>
            <a:ext cx="1438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0000"/>
                </a:solidFill>
              </a:rPr>
              <a:t>$2.50</a:t>
            </a: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0" y="6173788"/>
            <a:ext cx="1438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0000"/>
                </a:solidFill>
              </a:rPr>
              <a:t>$3.00</a:t>
            </a:r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1438275" y="2747963"/>
            <a:ext cx="1436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000000"/>
                </a:solidFill>
              </a:rPr>
              <a:t>1,000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1438275" y="3424238"/>
            <a:ext cx="14366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000000"/>
                </a:solidFill>
              </a:rPr>
              <a:t>1,500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1438275" y="4125913"/>
            <a:ext cx="1436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000000"/>
                </a:solidFill>
              </a:rPr>
              <a:t>2,000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1438275" y="4799013"/>
            <a:ext cx="1436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000000"/>
                </a:solidFill>
              </a:rPr>
              <a:t>2,500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1438275" y="5532438"/>
            <a:ext cx="1376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000000"/>
                </a:solidFill>
              </a:rPr>
              <a:t>3,000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1438275" y="6173788"/>
            <a:ext cx="1436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000000"/>
                </a:solidFill>
              </a:rPr>
              <a:t>3,500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grpSp>
        <p:nvGrpSpPr>
          <p:cNvPr id="6371" name="Group 227"/>
          <p:cNvGrpSpPr>
            <a:grpSpLocks/>
          </p:cNvGrpSpPr>
          <p:nvPr/>
        </p:nvGrpSpPr>
        <p:grpSpPr bwMode="auto">
          <a:xfrm>
            <a:off x="3035300" y="1789113"/>
            <a:ext cx="6386513" cy="4732337"/>
            <a:chOff x="1899" y="1127"/>
            <a:chExt cx="4023" cy="2981"/>
          </a:xfrm>
        </p:grpSpPr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5290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4877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5" name="Rectangle 141"/>
            <p:cNvSpPr>
              <a:spLocks noChangeArrowheads="1"/>
            </p:cNvSpPr>
            <p:nvPr/>
          </p:nvSpPr>
          <p:spPr bwMode="auto">
            <a:xfrm>
              <a:off x="4464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6" name="Rectangle 142"/>
            <p:cNvSpPr>
              <a:spLocks noChangeArrowheads="1"/>
            </p:cNvSpPr>
            <p:nvPr/>
          </p:nvSpPr>
          <p:spPr bwMode="auto">
            <a:xfrm>
              <a:off x="4051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7" name="Rectangle 143"/>
            <p:cNvSpPr>
              <a:spLocks noChangeArrowheads="1"/>
            </p:cNvSpPr>
            <p:nvPr/>
          </p:nvSpPr>
          <p:spPr bwMode="auto">
            <a:xfrm>
              <a:off x="3638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8" name="Rectangle 144"/>
            <p:cNvSpPr>
              <a:spLocks noChangeArrowheads="1"/>
            </p:cNvSpPr>
            <p:nvPr/>
          </p:nvSpPr>
          <p:spPr bwMode="auto">
            <a:xfrm>
              <a:off x="3226" y="3419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89" name="Rectangle 145"/>
            <p:cNvSpPr>
              <a:spLocks noChangeArrowheads="1"/>
            </p:cNvSpPr>
            <p:nvPr/>
          </p:nvSpPr>
          <p:spPr bwMode="auto">
            <a:xfrm>
              <a:off x="2813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0" name="Rectangle 146"/>
            <p:cNvSpPr>
              <a:spLocks noChangeArrowheads="1"/>
            </p:cNvSpPr>
            <p:nvPr/>
          </p:nvSpPr>
          <p:spPr bwMode="auto">
            <a:xfrm>
              <a:off x="2400" y="341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1" name="Rectangle 147"/>
            <p:cNvSpPr>
              <a:spLocks noChangeArrowheads="1"/>
            </p:cNvSpPr>
            <p:nvPr/>
          </p:nvSpPr>
          <p:spPr bwMode="auto">
            <a:xfrm>
              <a:off x="5290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2" name="Rectangle 148"/>
            <p:cNvSpPr>
              <a:spLocks noChangeArrowheads="1"/>
            </p:cNvSpPr>
            <p:nvPr/>
          </p:nvSpPr>
          <p:spPr bwMode="auto">
            <a:xfrm>
              <a:off x="4877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3" name="Rectangle 149"/>
            <p:cNvSpPr>
              <a:spLocks noChangeArrowheads="1"/>
            </p:cNvSpPr>
            <p:nvPr/>
          </p:nvSpPr>
          <p:spPr bwMode="auto">
            <a:xfrm>
              <a:off x="4464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4" name="Rectangle 150"/>
            <p:cNvSpPr>
              <a:spLocks noChangeArrowheads="1"/>
            </p:cNvSpPr>
            <p:nvPr/>
          </p:nvSpPr>
          <p:spPr bwMode="auto">
            <a:xfrm>
              <a:off x="4051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5" name="Rectangle 151"/>
            <p:cNvSpPr>
              <a:spLocks noChangeArrowheads="1"/>
            </p:cNvSpPr>
            <p:nvPr/>
          </p:nvSpPr>
          <p:spPr bwMode="auto">
            <a:xfrm>
              <a:off x="3638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6" name="Rectangle 152"/>
            <p:cNvSpPr>
              <a:spLocks noChangeArrowheads="1"/>
            </p:cNvSpPr>
            <p:nvPr/>
          </p:nvSpPr>
          <p:spPr bwMode="auto">
            <a:xfrm>
              <a:off x="3226" y="3037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7" name="Rectangle 153"/>
            <p:cNvSpPr>
              <a:spLocks noChangeArrowheads="1"/>
            </p:cNvSpPr>
            <p:nvPr/>
          </p:nvSpPr>
          <p:spPr bwMode="auto">
            <a:xfrm>
              <a:off x="2813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8" name="Rectangle 154"/>
            <p:cNvSpPr>
              <a:spLocks noChangeArrowheads="1"/>
            </p:cNvSpPr>
            <p:nvPr/>
          </p:nvSpPr>
          <p:spPr bwMode="auto">
            <a:xfrm>
              <a:off x="2400" y="303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99" name="Rectangle 155"/>
            <p:cNvSpPr>
              <a:spLocks noChangeArrowheads="1"/>
            </p:cNvSpPr>
            <p:nvPr/>
          </p:nvSpPr>
          <p:spPr bwMode="auto">
            <a:xfrm>
              <a:off x="5290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0" name="Rectangle 156"/>
            <p:cNvSpPr>
              <a:spLocks noChangeArrowheads="1"/>
            </p:cNvSpPr>
            <p:nvPr/>
          </p:nvSpPr>
          <p:spPr bwMode="auto">
            <a:xfrm>
              <a:off x="4877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1" name="Rectangle 157"/>
            <p:cNvSpPr>
              <a:spLocks noChangeArrowheads="1"/>
            </p:cNvSpPr>
            <p:nvPr/>
          </p:nvSpPr>
          <p:spPr bwMode="auto">
            <a:xfrm>
              <a:off x="4464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2" name="Rectangle 158"/>
            <p:cNvSpPr>
              <a:spLocks noChangeArrowheads="1"/>
            </p:cNvSpPr>
            <p:nvPr/>
          </p:nvSpPr>
          <p:spPr bwMode="auto">
            <a:xfrm>
              <a:off x="4051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3" name="Rectangle 159"/>
            <p:cNvSpPr>
              <a:spLocks noChangeArrowheads="1"/>
            </p:cNvSpPr>
            <p:nvPr/>
          </p:nvSpPr>
          <p:spPr bwMode="auto">
            <a:xfrm>
              <a:off x="3638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4" name="Rectangle 160"/>
            <p:cNvSpPr>
              <a:spLocks noChangeArrowheads="1"/>
            </p:cNvSpPr>
            <p:nvPr/>
          </p:nvSpPr>
          <p:spPr bwMode="auto">
            <a:xfrm>
              <a:off x="3226" y="2655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5" name="Rectangle 161"/>
            <p:cNvSpPr>
              <a:spLocks noChangeArrowheads="1"/>
            </p:cNvSpPr>
            <p:nvPr/>
          </p:nvSpPr>
          <p:spPr bwMode="auto">
            <a:xfrm>
              <a:off x="2813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6" name="Rectangle 162"/>
            <p:cNvSpPr>
              <a:spLocks noChangeArrowheads="1"/>
            </p:cNvSpPr>
            <p:nvPr/>
          </p:nvSpPr>
          <p:spPr bwMode="auto">
            <a:xfrm>
              <a:off x="2400" y="2655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7" name="Rectangle 163"/>
            <p:cNvSpPr>
              <a:spLocks noChangeArrowheads="1"/>
            </p:cNvSpPr>
            <p:nvPr/>
          </p:nvSpPr>
          <p:spPr bwMode="auto">
            <a:xfrm>
              <a:off x="5290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8" name="Rectangle 164"/>
            <p:cNvSpPr>
              <a:spLocks noChangeArrowheads="1"/>
            </p:cNvSpPr>
            <p:nvPr/>
          </p:nvSpPr>
          <p:spPr bwMode="auto">
            <a:xfrm>
              <a:off x="4877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09" name="Rectangle 165"/>
            <p:cNvSpPr>
              <a:spLocks noChangeArrowheads="1"/>
            </p:cNvSpPr>
            <p:nvPr/>
          </p:nvSpPr>
          <p:spPr bwMode="auto">
            <a:xfrm>
              <a:off x="4464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0" name="Rectangle 166"/>
            <p:cNvSpPr>
              <a:spLocks noChangeArrowheads="1"/>
            </p:cNvSpPr>
            <p:nvPr/>
          </p:nvSpPr>
          <p:spPr bwMode="auto">
            <a:xfrm>
              <a:off x="4051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1" name="Rectangle 167"/>
            <p:cNvSpPr>
              <a:spLocks noChangeArrowheads="1"/>
            </p:cNvSpPr>
            <p:nvPr/>
          </p:nvSpPr>
          <p:spPr bwMode="auto">
            <a:xfrm>
              <a:off x="3638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2" name="Rectangle 168"/>
            <p:cNvSpPr>
              <a:spLocks noChangeArrowheads="1"/>
            </p:cNvSpPr>
            <p:nvPr/>
          </p:nvSpPr>
          <p:spPr bwMode="auto">
            <a:xfrm>
              <a:off x="3226" y="2273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3" name="Rectangle 169"/>
            <p:cNvSpPr>
              <a:spLocks noChangeArrowheads="1"/>
            </p:cNvSpPr>
            <p:nvPr/>
          </p:nvSpPr>
          <p:spPr bwMode="auto">
            <a:xfrm>
              <a:off x="2813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4" name="Rectangle 170"/>
            <p:cNvSpPr>
              <a:spLocks noChangeArrowheads="1"/>
            </p:cNvSpPr>
            <p:nvPr/>
          </p:nvSpPr>
          <p:spPr bwMode="auto">
            <a:xfrm>
              <a:off x="2400" y="2273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5" name="Rectangle 171"/>
            <p:cNvSpPr>
              <a:spLocks noChangeArrowheads="1"/>
            </p:cNvSpPr>
            <p:nvPr/>
          </p:nvSpPr>
          <p:spPr bwMode="auto">
            <a:xfrm>
              <a:off x="5290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6" name="Rectangle 172"/>
            <p:cNvSpPr>
              <a:spLocks noChangeArrowheads="1"/>
            </p:cNvSpPr>
            <p:nvPr/>
          </p:nvSpPr>
          <p:spPr bwMode="auto">
            <a:xfrm>
              <a:off x="4877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7" name="Rectangle 173"/>
            <p:cNvSpPr>
              <a:spLocks noChangeArrowheads="1"/>
            </p:cNvSpPr>
            <p:nvPr/>
          </p:nvSpPr>
          <p:spPr bwMode="auto">
            <a:xfrm>
              <a:off x="4464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8" name="Rectangle 174"/>
            <p:cNvSpPr>
              <a:spLocks noChangeArrowheads="1"/>
            </p:cNvSpPr>
            <p:nvPr/>
          </p:nvSpPr>
          <p:spPr bwMode="auto">
            <a:xfrm>
              <a:off x="4051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19" name="Rectangle 175"/>
            <p:cNvSpPr>
              <a:spLocks noChangeArrowheads="1"/>
            </p:cNvSpPr>
            <p:nvPr/>
          </p:nvSpPr>
          <p:spPr bwMode="auto">
            <a:xfrm>
              <a:off x="3638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0" name="Rectangle 176"/>
            <p:cNvSpPr>
              <a:spLocks noChangeArrowheads="1"/>
            </p:cNvSpPr>
            <p:nvPr/>
          </p:nvSpPr>
          <p:spPr bwMode="auto">
            <a:xfrm>
              <a:off x="3226" y="1891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1" name="Rectangle 177"/>
            <p:cNvSpPr>
              <a:spLocks noChangeArrowheads="1"/>
            </p:cNvSpPr>
            <p:nvPr/>
          </p:nvSpPr>
          <p:spPr bwMode="auto">
            <a:xfrm>
              <a:off x="2813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2" name="Rectangle 178"/>
            <p:cNvSpPr>
              <a:spLocks noChangeArrowheads="1"/>
            </p:cNvSpPr>
            <p:nvPr/>
          </p:nvSpPr>
          <p:spPr bwMode="auto">
            <a:xfrm>
              <a:off x="2400" y="1891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3" name="Rectangle 179"/>
            <p:cNvSpPr>
              <a:spLocks noChangeArrowheads="1"/>
            </p:cNvSpPr>
            <p:nvPr/>
          </p:nvSpPr>
          <p:spPr bwMode="auto">
            <a:xfrm>
              <a:off x="5290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4" name="Rectangle 180"/>
            <p:cNvSpPr>
              <a:spLocks noChangeArrowheads="1"/>
            </p:cNvSpPr>
            <p:nvPr/>
          </p:nvSpPr>
          <p:spPr bwMode="auto">
            <a:xfrm>
              <a:off x="4877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5" name="Rectangle 181"/>
            <p:cNvSpPr>
              <a:spLocks noChangeArrowheads="1"/>
            </p:cNvSpPr>
            <p:nvPr/>
          </p:nvSpPr>
          <p:spPr bwMode="auto">
            <a:xfrm>
              <a:off x="4464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6" name="Rectangle 182"/>
            <p:cNvSpPr>
              <a:spLocks noChangeArrowheads="1"/>
            </p:cNvSpPr>
            <p:nvPr/>
          </p:nvSpPr>
          <p:spPr bwMode="auto">
            <a:xfrm>
              <a:off x="4051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7" name="Rectangle 183"/>
            <p:cNvSpPr>
              <a:spLocks noChangeArrowheads="1"/>
            </p:cNvSpPr>
            <p:nvPr/>
          </p:nvSpPr>
          <p:spPr bwMode="auto">
            <a:xfrm>
              <a:off x="3638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8" name="Rectangle 184"/>
            <p:cNvSpPr>
              <a:spLocks noChangeArrowheads="1"/>
            </p:cNvSpPr>
            <p:nvPr/>
          </p:nvSpPr>
          <p:spPr bwMode="auto">
            <a:xfrm>
              <a:off x="3226" y="1509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29" name="Rectangle 185"/>
            <p:cNvSpPr>
              <a:spLocks noChangeArrowheads="1"/>
            </p:cNvSpPr>
            <p:nvPr/>
          </p:nvSpPr>
          <p:spPr bwMode="auto">
            <a:xfrm>
              <a:off x="2813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0" name="Rectangle 186"/>
            <p:cNvSpPr>
              <a:spLocks noChangeArrowheads="1"/>
            </p:cNvSpPr>
            <p:nvPr/>
          </p:nvSpPr>
          <p:spPr bwMode="auto">
            <a:xfrm>
              <a:off x="2400" y="1509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1" name="Rectangle 187"/>
            <p:cNvSpPr>
              <a:spLocks noChangeArrowheads="1"/>
            </p:cNvSpPr>
            <p:nvPr/>
          </p:nvSpPr>
          <p:spPr bwMode="auto">
            <a:xfrm>
              <a:off x="5290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2" name="Rectangle 188"/>
            <p:cNvSpPr>
              <a:spLocks noChangeArrowheads="1"/>
            </p:cNvSpPr>
            <p:nvPr/>
          </p:nvSpPr>
          <p:spPr bwMode="auto">
            <a:xfrm>
              <a:off x="4877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3" name="Rectangle 189"/>
            <p:cNvSpPr>
              <a:spLocks noChangeArrowheads="1"/>
            </p:cNvSpPr>
            <p:nvPr/>
          </p:nvSpPr>
          <p:spPr bwMode="auto">
            <a:xfrm>
              <a:off x="4464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4" name="Rectangle 190"/>
            <p:cNvSpPr>
              <a:spLocks noChangeArrowheads="1"/>
            </p:cNvSpPr>
            <p:nvPr/>
          </p:nvSpPr>
          <p:spPr bwMode="auto">
            <a:xfrm>
              <a:off x="4051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5" name="Rectangle 191"/>
            <p:cNvSpPr>
              <a:spLocks noChangeArrowheads="1"/>
            </p:cNvSpPr>
            <p:nvPr/>
          </p:nvSpPr>
          <p:spPr bwMode="auto">
            <a:xfrm>
              <a:off x="3638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6" name="Rectangle 192"/>
            <p:cNvSpPr>
              <a:spLocks noChangeArrowheads="1"/>
            </p:cNvSpPr>
            <p:nvPr/>
          </p:nvSpPr>
          <p:spPr bwMode="auto">
            <a:xfrm>
              <a:off x="3226" y="1127"/>
              <a:ext cx="41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7" name="Rectangle 193"/>
            <p:cNvSpPr>
              <a:spLocks noChangeArrowheads="1"/>
            </p:cNvSpPr>
            <p:nvPr/>
          </p:nvSpPr>
          <p:spPr bwMode="auto">
            <a:xfrm>
              <a:off x="2813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8" name="Rectangle 194"/>
            <p:cNvSpPr>
              <a:spLocks noChangeArrowheads="1"/>
            </p:cNvSpPr>
            <p:nvPr/>
          </p:nvSpPr>
          <p:spPr bwMode="auto">
            <a:xfrm>
              <a:off x="2400" y="1127"/>
              <a:ext cx="41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39" name="Line 195"/>
            <p:cNvSpPr>
              <a:spLocks noChangeShapeType="1"/>
            </p:cNvSpPr>
            <p:nvPr/>
          </p:nvSpPr>
          <p:spPr bwMode="auto">
            <a:xfrm>
              <a:off x="2400" y="1127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0" name="Line 196"/>
            <p:cNvSpPr>
              <a:spLocks noChangeShapeType="1"/>
            </p:cNvSpPr>
            <p:nvPr/>
          </p:nvSpPr>
          <p:spPr bwMode="auto">
            <a:xfrm>
              <a:off x="2400" y="1509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1" name="Line 197"/>
            <p:cNvSpPr>
              <a:spLocks noChangeShapeType="1"/>
            </p:cNvSpPr>
            <p:nvPr/>
          </p:nvSpPr>
          <p:spPr bwMode="auto">
            <a:xfrm>
              <a:off x="2400" y="1891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2" name="Line 198"/>
            <p:cNvSpPr>
              <a:spLocks noChangeShapeType="1"/>
            </p:cNvSpPr>
            <p:nvPr/>
          </p:nvSpPr>
          <p:spPr bwMode="auto">
            <a:xfrm>
              <a:off x="2400" y="2273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3" name="Line 199"/>
            <p:cNvSpPr>
              <a:spLocks noChangeShapeType="1"/>
            </p:cNvSpPr>
            <p:nvPr/>
          </p:nvSpPr>
          <p:spPr bwMode="auto">
            <a:xfrm>
              <a:off x="2400" y="2655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4" name="Line 200"/>
            <p:cNvSpPr>
              <a:spLocks noChangeShapeType="1"/>
            </p:cNvSpPr>
            <p:nvPr/>
          </p:nvSpPr>
          <p:spPr bwMode="auto">
            <a:xfrm>
              <a:off x="2400" y="3037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5" name="Line 201"/>
            <p:cNvSpPr>
              <a:spLocks noChangeShapeType="1"/>
            </p:cNvSpPr>
            <p:nvPr/>
          </p:nvSpPr>
          <p:spPr bwMode="auto">
            <a:xfrm>
              <a:off x="2400" y="3419"/>
              <a:ext cx="3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6" name="Line 202"/>
            <p:cNvSpPr>
              <a:spLocks noChangeShapeType="1"/>
            </p:cNvSpPr>
            <p:nvPr/>
          </p:nvSpPr>
          <p:spPr bwMode="auto">
            <a:xfrm>
              <a:off x="2400" y="3801"/>
              <a:ext cx="330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7" name="Line 203"/>
            <p:cNvSpPr>
              <a:spLocks noChangeShapeType="1"/>
            </p:cNvSpPr>
            <p:nvPr/>
          </p:nvSpPr>
          <p:spPr bwMode="auto">
            <a:xfrm>
              <a:off x="2400" y="1127"/>
              <a:ext cx="0" cy="267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8" name="Line 204"/>
            <p:cNvSpPr>
              <a:spLocks noChangeShapeType="1"/>
            </p:cNvSpPr>
            <p:nvPr/>
          </p:nvSpPr>
          <p:spPr bwMode="auto">
            <a:xfrm>
              <a:off x="2813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9" name="Line 205"/>
            <p:cNvSpPr>
              <a:spLocks noChangeShapeType="1"/>
            </p:cNvSpPr>
            <p:nvPr/>
          </p:nvSpPr>
          <p:spPr bwMode="auto">
            <a:xfrm>
              <a:off x="3226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0" name="Line 206"/>
            <p:cNvSpPr>
              <a:spLocks noChangeShapeType="1"/>
            </p:cNvSpPr>
            <p:nvPr/>
          </p:nvSpPr>
          <p:spPr bwMode="auto">
            <a:xfrm>
              <a:off x="3638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1" name="Line 207"/>
            <p:cNvSpPr>
              <a:spLocks noChangeShapeType="1"/>
            </p:cNvSpPr>
            <p:nvPr/>
          </p:nvSpPr>
          <p:spPr bwMode="auto">
            <a:xfrm>
              <a:off x="4051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2" name="Line 208"/>
            <p:cNvSpPr>
              <a:spLocks noChangeShapeType="1"/>
            </p:cNvSpPr>
            <p:nvPr/>
          </p:nvSpPr>
          <p:spPr bwMode="auto">
            <a:xfrm>
              <a:off x="4464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3" name="Line 209"/>
            <p:cNvSpPr>
              <a:spLocks noChangeShapeType="1"/>
            </p:cNvSpPr>
            <p:nvPr/>
          </p:nvSpPr>
          <p:spPr bwMode="auto">
            <a:xfrm>
              <a:off x="4877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4" name="Line 210"/>
            <p:cNvSpPr>
              <a:spLocks noChangeShapeType="1"/>
            </p:cNvSpPr>
            <p:nvPr/>
          </p:nvSpPr>
          <p:spPr bwMode="auto">
            <a:xfrm>
              <a:off x="5290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5" name="Line 211"/>
            <p:cNvSpPr>
              <a:spLocks noChangeShapeType="1"/>
            </p:cNvSpPr>
            <p:nvPr/>
          </p:nvSpPr>
          <p:spPr bwMode="auto">
            <a:xfrm>
              <a:off x="5703" y="1127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6" name="Text Box 212"/>
            <p:cNvSpPr txBox="1">
              <a:spLocks noChangeArrowheads="1"/>
            </p:cNvSpPr>
            <p:nvPr/>
          </p:nvSpPr>
          <p:spPr bwMode="auto">
            <a:xfrm>
              <a:off x="1899" y="1222"/>
              <a:ext cx="476" cy="2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en-US" sz="2000" b="1">
                  <a:solidFill>
                    <a:srgbClr val="000000"/>
                  </a:solidFill>
                </a:rPr>
                <a:t>$3.00</a:t>
              </a:r>
            </a:p>
            <a:p>
              <a:pPr>
                <a:lnSpc>
                  <a:spcPct val="210000"/>
                </a:lnSpc>
              </a:pPr>
              <a:r>
                <a:rPr lang="en-US" altLang="en-US" sz="2000" b="1">
                  <a:solidFill>
                    <a:srgbClr val="000000"/>
                  </a:solidFill>
                </a:rPr>
                <a:t>$2.50</a:t>
              </a:r>
            </a:p>
            <a:p>
              <a:pPr>
                <a:lnSpc>
                  <a:spcPct val="200000"/>
                </a:lnSpc>
              </a:pPr>
              <a:r>
                <a:rPr lang="en-US" altLang="en-US" sz="2000" b="1">
                  <a:solidFill>
                    <a:srgbClr val="000000"/>
                  </a:solidFill>
                </a:rPr>
                <a:t>$2.00</a:t>
              </a:r>
            </a:p>
            <a:p>
              <a:pPr>
                <a:lnSpc>
                  <a:spcPct val="200000"/>
                </a:lnSpc>
              </a:pPr>
              <a:r>
                <a:rPr lang="en-US" altLang="en-US" sz="2000" b="1">
                  <a:solidFill>
                    <a:srgbClr val="000000"/>
                  </a:solidFill>
                </a:rPr>
                <a:t>$1.50</a:t>
              </a:r>
            </a:p>
            <a:p>
              <a:pPr>
                <a:lnSpc>
                  <a:spcPct val="200000"/>
                </a:lnSpc>
              </a:pPr>
              <a:r>
                <a:rPr lang="en-US" altLang="en-US" sz="2000" b="1">
                  <a:solidFill>
                    <a:srgbClr val="000000"/>
                  </a:solidFill>
                </a:rPr>
                <a:t>$1.00</a:t>
              </a:r>
            </a:p>
            <a:p>
              <a:pPr>
                <a:lnSpc>
                  <a:spcPct val="200000"/>
                </a:lnSpc>
              </a:pPr>
              <a:r>
                <a:rPr lang="en-US" altLang="en-US" sz="2000" b="1">
                  <a:solidFill>
                    <a:srgbClr val="000000"/>
                  </a:solidFill>
                </a:rPr>
                <a:t>$0.50</a:t>
              </a:r>
            </a:p>
          </p:txBody>
        </p:sp>
        <p:sp>
          <p:nvSpPr>
            <p:cNvPr id="6357" name="Text Box 213"/>
            <p:cNvSpPr txBox="1">
              <a:spLocks noChangeArrowheads="1"/>
            </p:cNvSpPr>
            <p:nvPr/>
          </p:nvSpPr>
          <p:spPr bwMode="auto">
            <a:xfrm>
              <a:off x="2540" y="3858"/>
              <a:ext cx="33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000" b="1" dirty="0" smtClean="0">
                  <a:solidFill>
                    <a:srgbClr val="000000"/>
                  </a:solidFill>
                </a:rPr>
                <a:t>500    1000    1500   2000   2500  3000   3500</a:t>
              </a:r>
              <a:endParaRPr lang="en-US" altLang="en-US" sz="2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362" name="Oval 218"/>
          <p:cNvSpPr>
            <a:spLocks noChangeArrowheads="1"/>
          </p:cNvSpPr>
          <p:nvPr/>
        </p:nvSpPr>
        <p:spPr bwMode="auto">
          <a:xfrm>
            <a:off x="7648575" y="2847975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66" name="Oval 222"/>
          <p:cNvSpPr>
            <a:spLocks noChangeArrowheads="1"/>
          </p:cNvSpPr>
          <p:nvPr/>
        </p:nvSpPr>
        <p:spPr bwMode="auto">
          <a:xfrm>
            <a:off x="8299450" y="2251075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67" name="Oval 223"/>
          <p:cNvSpPr>
            <a:spLocks noChangeArrowheads="1"/>
          </p:cNvSpPr>
          <p:nvPr/>
        </p:nvSpPr>
        <p:spPr bwMode="auto">
          <a:xfrm>
            <a:off x="6303963" y="4102100"/>
            <a:ext cx="207962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68" name="Oval 224"/>
          <p:cNvSpPr>
            <a:spLocks noChangeArrowheads="1"/>
          </p:cNvSpPr>
          <p:nvPr/>
        </p:nvSpPr>
        <p:spPr bwMode="auto">
          <a:xfrm>
            <a:off x="5702300" y="4725988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69" name="Oval 225"/>
          <p:cNvSpPr>
            <a:spLocks noChangeArrowheads="1"/>
          </p:cNvSpPr>
          <p:nvPr/>
        </p:nvSpPr>
        <p:spPr bwMode="auto">
          <a:xfrm>
            <a:off x="5037138" y="5349875"/>
            <a:ext cx="207962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72" name="Oval 228"/>
          <p:cNvSpPr>
            <a:spLocks noChangeArrowheads="1"/>
          </p:cNvSpPr>
          <p:nvPr/>
        </p:nvSpPr>
        <p:spPr bwMode="auto">
          <a:xfrm>
            <a:off x="7010400" y="3511550"/>
            <a:ext cx="207963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64" name="Line 220"/>
          <p:cNvSpPr>
            <a:spLocks noChangeShapeType="1"/>
          </p:cNvSpPr>
          <p:nvPr/>
        </p:nvSpPr>
        <p:spPr bwMode="auto">
          <a:xfrm flipV="1">
            <a:off x="4911725" y="2147888"/>
            <a:ext cx="3676650" cy="35417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7" name="Line 220"/>
          <p:cNvSpPr>
            <a:spLocks noChangeShapeType="1"/>
          </p:cNvSpPr>
          <p:nvPr/>
        </p:nvSpPr>
        <p:spPr bwMode="auto">
          <a:xfrm flipV="1">
            <a:off x="4902201" y="2893407"/>
            <a:ext cx="2954337" cy="2796193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 flipV="1">
            <a:off x="6877565" y="4214813"/>
            <a:ext cx="771010" cy="1"/>
          </a:xfrm>
          <a:prstGeom prst="straightConnector1">
            <a:avLst/>
          </a:prstGeom>
          <a:ln w="57150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6189663" y="4799014"/>
            <a:ext cx="820737" cy="20636"/>
          </a:xfrm>
          <a:prstGeom prst="straightConnector1">
            <a:avLst/>
          </a:prstGeom>
          <a:ln w="57150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7435057" y="3608388"/>
            <a:ext cx="864393" cy="0"/>
          </a:xfrm>
          <a:prstGeom prst="straightConnector1">
            <a:avLst/>
          </a:prstGeom>
          <a:ln w="57150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8090694" y="2983146"/>
            <a:ext cx="855343" cy="24373"/>
          </a:xfrm>
          <a:prstGeom prst="straightConnector1">
            <a:avLst/>
          </a:prstGeom>
          <a:ln w="57150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5552388" y="5427663"/>
            <a:ext cx="751575" cy="1"/>
          </a:xfrm>
          <a:prstGeom prst="straightConnector1">
            <a:avLst/>
          </a:prstGeom>
          <a:ln w="57150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 flipV="1">
            <a:off x="4292600" y="5427663"/>
            <a:ext cx="521494" cy="15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H="1" flipV="1">
            <a:off x="4951204" y="4796321"/>
            <a:ext cx="521494" cy="15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 flipV="1">
            <a:off x="5602288" y="4201803"/>
            <a:ext cx="521494" cy="15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H="1" flipV="1">
            <a:off x="6231416" y="3592201"/>
            <a:ext cx="521494" cy="15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H="1" flipV="1">
            <a:off x="6846491" y="2978634"/>
            <a:ext cx="521494" cy="15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Line 220"/>
          <p:cNvSpPr>
            <a:spLocks noChangeShapeType="1"/>
          </p:cNvSpPr>
          <p:nvPr/>
        </p:nvSpPr>
        <p:spPr bwMode="auto">
          <a:xfrm flipV="1">
            <a:off x="4902200" y="2155825"/>
            <a:ext cx="3686175" cy="350808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4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35947E-7 L 0.14896 -2.35947E-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97525E-7 L -0.10677 -0.0083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2" grpId="0" animBg="1"/>
      <p:bldP spid="6366" grpId="0" animBg="1"/>
      <p:bldP spid="6367" grpId="0" animBg="1"/>
      <p:bldP spid="6368" grpId="0" animBg="1"/>
      <p:bldP spid="6369" grpId="0" animBg="1"/>
      <p:bldP spid="6372" grpId="0" animBg="1"/>
      <p:bldP spid="6364" grpId="0" animBg="1"/>
      <p:bldP spid="127" grpId="0" animBg="1"/>
      <p:bldP spid="127" grpId="1" animBg="1"/>
      <p:bldP spid="155" grpId="0" animBg="1"/>
      <p:bldP spid="15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SUPPLY MATH PRACTICE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-26988" y="1447800"/>
            <a:ext cx="9144001" cy="452596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A company has 3 employees.  2 work 40-hour weeks, &amp; 1 works a 25-hour week.  Each worker just received a raise from $8.40/</a:t>
            </a:r>
            <a:r>
              <a:rPr lang="en-US" dirty="0" err="1" smtClean="0"/>
              <a:t>hr</a:t>
            </a:r>
            <a:r>
              <a:rPr lang="en-US" dirty="0" smtClean="0"/>
              <a:t> to $9.92/hr. 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Figure out the company’s old </a:t>
            </a:r>
            <a:r>
              <a:rPr lang="en-US" b="1" u="sng" dirty="0" smtClean="0"/>
              <a:t>and</a:t>
            </a:r>
            <a:r>
              <a:rPr lang="en-US" dirty="0" smtClean="0"/>
              <a:t> new weekly labor costs.  </a:t>
            </a:r>
            <a:r>
              <a:rPr lang="en-US" dirty="0" smtClean="0">
                <a:solidFill>
                  <a:srgbClr val="FF0000"/>
                </a:solidFill>
              </a:rPr>
              <a:t>(Use a calculator if needed)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How much did it increase? 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How might this affect supply?  </a:t>
            </a:r>
            <a:r>
              <a:rPr lang="en-US" dirty="0" smtClean="0">
                <a:solidFill>
                  <a:srgbClr val="FF0000"/>
                </a:solidFill>
              </a:rPr>
              <a:t>[Write a brief description (2-3 sentences) using at least 2 vocab terms]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73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635</Words>
  <Application>Microsoft Office PowerPoint</Application>
  <PresentationFormat>On-screen Show (4:3)</PresentationFormat>
  <Paragraphs>170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12_TP030004031</vt:lpstr>
      <vt:lpstr>1_Default Design</vt:lpstr>
      <vt:lpstr>Default Design</vt:lpstr>
      <vt:lpstr>2_Default Design</vt:lpstr>
      <vt:lpstr>3_Default Design</vt:lpstr>
      <vt:lpstr>1_Office Theme</vt:lpstr>
      <vt:lpstr>4_Blank Presentation</vt:lpstr>
      <vt:lpstr>Blank Presentation</vt:lpstr>
      <vt:lpstr>Tuesday October 14, 2014 Mr. Goblirsch – Economics</vt:lpstr>
      <vt:lpstr>_________ Schedules &amp; Graphs</vt:lpstr>
      <vt:lpstr>PowerPoint Presentation</vt:lpstr>
      <vt:lpstr>Change  Movement along the Curve</vt:lpstr>
      <vt:lpstr>PowerPoint Presentation</vt:lpstr>
      <vt:lpstr>PowerPoint Presentation</vt:lpstr>
      <vt:lpstr>PowerPoint Presentation</vt:lpstr>
      <vt:lpstr>PowerPoint Presentation</vt:lpstr>
      <vt:lpstr>SUPPLY MATH PRACTICE</vt:lpstr>
      <vt:lpstr>Chapter 5 FA2 </vt:lpstr>
      <vt:lpstr>SECTION 2: Costs of Production I. Marginal Product</vt:lpstr>
      <vt:lpstr>Section 2:  Costs of Production</vt:lpstr>
      <vt:lpstr>Section 2-8 </vt:lpstr>
      <vt:lpstr>Section 2-9 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 Supply</dc:title>
  <dc:creator>Muncrief.d</dc:creator>
  <cp:lastModifiedBy>cgoblirsch</cp:lastModifiedBy>
  <cp:revision>32</cp:revision>
  <dcterms:created xsi:type="dcterms:W3CDTF">2007-02-19T20:43:44Z</dcterms:created>
  <dcterms:modified xsi:type="dcterms:W3CDTF">2014-10-16T23:49:05Z</dcterms:modified>
</cp:coreProperties>
</file>