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49" r:id="rId2"/>
    <p:sldMasterId id="2147483773" r:id="rId3"/>
    <p:sldMasterId id="2147483798" r:id="rId4"/>
    <p:sldMasterId id="2147483810" r:id="rId5"/>
  </p:sldMasterIdLst>
  <p:notesMasterIdLst>
    <p:notesMasterId r:id="rId19"/>
  </p:notesMasterIdLst>
  <p:handoutMasterIdLst>
    <p:handoutMasterId r:id="rId20"/>
  </p:handoutMasterIdLst>
  <p:sldIdLst>
    <p:sldId id="275" r:id="rId6"/>
    <p:sldId id="310" r:id="rId7"/>
    <p:sldId id="314" r:id="rId8"/>
    <p:sldId id="301" r:id="rId9"/>
    <p:sldId id="316" r:id="rId10"/>
    <p:sldId id="319" r:id="rId11"/>
    <p:sldId id="308" r:id="rId12"/>
    <p:sldId id="318" r:id="rId13"/>
    <p:sldId id="315" r:id="rId14"/>
    <p:sldId id="320" r:id="rId15"/>
    <p:sldId id="298" r:id="rId16"/>
    <p:sldId id="321" r:id="rId17"/>
    <p:sldId id="302" r:id="rId18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33CC33"/>
    <a:srgbClr val="0000CC"/>
    <a:srgbClr val="3333CC"/>
    <a:srgbClr val="0000FF"/>
    <a:srgbClr val="33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18" autoAdjust="0"/>
  </p:normalViewPr>
  <p:slideViewPr>
    <p:cSldViewPr snapToGrid="0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014" y="0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7024E-D6A7-4A5D-900F-97FB05EC16D1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014" y="6658443"/>
            <a:ext cx="4029282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E6E5C-D0BE-4865-8795-A6889FC16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0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967C60-AF4A-487A-A9FA-578DCE7EEEF1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EE2FE3-EF1D-4961-BEAD-9D06CE462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9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334E23A-3BDF-479E-847C-B1AB201B500D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B78D603-9AF7-4A8B-9287-05DD3A16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4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3FB273-C1F4-41CA-B423-75DE9FF798EE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DC4069A-CCB5-4AE8-A1B0-A18329E1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6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E90CEA8-4A3A-4F30-8597-D40F12A16B46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F0FA2BC-DCDC-476F-B952-FBAD10BB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44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CE019D7-3A6D-4CBF-AD9D-BEC85C3CEA84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E47C009-BEF0-4BCD-B5A2-08EEAF17F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01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71D7BF1-C324-4487-8222-60D6445B620F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DC72C78-03D3-4598-A5E3-E52D295D88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70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01BE366-7E36-4CBD-B3E0-2C34C856D580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CB5B686-A3CE-454B-BBA2-7BE44CC55F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89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6A2CC56-D490-412E-96F0-83A3D7AC740C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2364EFA-3A4E-4971-A621-EAD600264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057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10C6684-68D9-4218-9267-A1CDD3444E33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2FAEFBB-4FFA-44ED-A27B-DF1F1FF8E1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39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FAF2F5B-05CF-4356-8ED8-837880787E01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BAD38A2-2E89-430E-A066-3BC23AE910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18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E9BFBA1-F8D8-4801-8EF9-D9EF4A8D4B5E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96FEE2E-F898-403B-B395-3E49A91112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26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FE2BB66-9941-4586-A3D2-3BF6E8C7F8BD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339A277-E2CA-4FE2-8EE0-F9C866CA71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29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5743970-EB6C-4FF2-BE3D-13E3CA6BA4B7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5C91E8A-90B5-4AEA-B894-2AE7A9A14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56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B6142A3-A72B-4C2A-B1B2-6F65E96A9DE3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B364ACF-8CD0-46FC-AF9C-64AFD8625B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309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C1B7491-1B42-4EC6-9386-A867C2EF8147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C3DF7A9-653D-4AE9-88CE-E2CAA24192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644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A6F64C7-7AE0-48E2-89C8-158ED857E115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CB5D135-6ECE-4CB7-809F-F40619194B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2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58525B1-5104-4FF1-93EE-13A29FCEB2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720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CF8C97DD-D22F-4F02-997A-A4F7CA4E73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8932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F05D1F7-5B6B-448A-B8F5-755C87A884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552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97CCD5A2-0829-4B34-93B7-0FE4C6222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443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F7B4B50F-4382-4C56-BAEC-9187B721E0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300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4336339-D3D8-4069-B8F3-9255B4DF42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97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1079F740-B12D-4156-8A36-11D9BB1792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27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DDC2FD4-0B8A-4B4F-8208-9AA83C812604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729D4DE-40BC-444A-B418-6DAC85F23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1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2653798A-DF93-4391-BD34-97766F8A77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889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6AD7B84D-8F90-4F3F-930B-F8698172E2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430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E92E9AB5-50D3-4D86-A111-42A4E8C7F6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1520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fld id="{BC44FB90-A9BA-45F6-93E7-E4AF16C6AD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6256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9630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3834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946399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78869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7260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2403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A61FC1A-FE8E-4CD2-A327-976C0BC2C465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C4528EF-8F74-4A86-96E1-40EF1178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084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15112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53323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121825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5937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5000" y="1600200"/>
            <a:ext cx="2174875" cy="5581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5400" cy="5581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6978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8E282-8D4F-4E02-A788-CC14FD544052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9F493-7530-40F3-949A-CA4BAF4F56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664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FD656-6E48-44C2-8AAF-9A68CE720682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A3091-0A6D-4967-B9E7-907F2F0855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2426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-1588" y="-1588"/>
            <a:ext cx="9145588" cy="6859588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555DF-20B9-4ED3-8202-F896CFD27CF9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5E9F3-E358-4C4D-8E17-70C7AED19E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1218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F64EA-3206-49DF-AB05-D16A07B66780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86997-3EFE-4005-89BC-07DECA301E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0318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F0F8B-E751-4E90-8880-F66AC937CCE6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09AE5-E8E2-4144-B6FC-CC924F47C6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3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C34C3A3-BB5A-4E59-9302-585998514784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9DBFA96-8CCF-48DD-99A5-77D98BCD3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6026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56661-BDF0-4038-A890-B7A33B575E00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0A325-1C06-4CFC-9E87-B54714499A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22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03D13-53F4-41CB-B2BF-BFD0D9BBBEF8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CA008-FE1F-4356-A43A-38A9042EBD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0950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5400000">
            <a:off x="433388" y="-433388"/>
            <a:ext cx="6858000" cy="7724775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E0A18-E69A-4828-9E92-8E064FCAE7F1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434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rgbClr val="434342"/>
                </a:solidFill>
              </a:defRPr>
            </a:lvl1pPr>
          </a:lstStyle>
          <a:p>
            <a:pPr>
              <a:defRPr/>
            </a:pPr>
            <a:fld id="{FD401D7D-C0E1-486B-ADF1-3E54999BAC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422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rtlCol="0" anchor="ctr">
            <a:normAutofit/>
          </a:bodyPr>
          <a:lstStyle>
            <a:lvl1pPr algn="r">
              <a:defRPr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29AA5-C405-47EE-9AA9-E3EFE996BAC3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D9CD-EF11-4167-818D-FE8BABEA1A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3002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16BCE-2199-4423-BB83-E269119FE506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13E15-73AC-4C98-B5FF-2EF9EEEAAA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1144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6A7B2-E12F-47BF-93C7-B83ED8F90A62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07391-D79D-451F-B628-D195F8803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1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9A579FE-9098-441A-BB62-50961085B598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B58FF76-7538-4FE9-B430-BFB182EC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707767C-155E-4560-9970-14125E40AB7C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159642-69CE-44AA-8B4E-D136203AD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8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F89034E-EBB9-40DD-BA48-31EFAF81FEAC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C102C37-F13E-42F2-BA39-81839277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4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9CE7C50-2A3C-4D3C-808A-88DACBC34BFC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CB6B1C6-F464-4CB4-B8DB-DA5F9744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57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EPP%20Reference%20Atlas.ppt#-1,1,Welcome to Presentation Plus!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AB81C17-337F-4E10-AB08-129457F3C484}" type="datetimeFigureOut">
              <a:rPr lang="en-US"/>
              <a:pPr>
                <a:defRPr/>
              </a:pPr>
              <a:t>10/16/2014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40231D5-5E41-4DF7-930C-D6699A46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1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3C29EEC9-C6DD-42EF-8177-2085A5B8E935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DD3E3060-2817-4C48-89E4-D1E4F925E8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43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42CAC6-FD09-4BDB-8AB8-85DA7BAEF1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9600" y="68580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5124" name="Picture 26" descr="c0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27" descr="RefAtlas">
            <a:hlinkClick r:id="rId14" action="ppaction://hlinkpres?slideindex=1&amp;slidetitle=Welcome to Presentation Plus!" highlightClick="1"/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68363"/>
            <a:ext cx="1004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4395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2" descr="U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1875" y="6877050"/>
            <a:ext cx="304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60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1425"/>
            <a:ext cx="3575050" cy="180657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588" y="5051425"/>
            <a:ext cx="9145588" cy="180657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365125"/>
            <a:ext cx="7521575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100138"/>
            <a:ext cx="752157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613" y="5870575"/>
            <a:ext cx="2176462" cy="201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3EB256-4682-4DE5-A65C-7A3EFF82C54A}" type="datetimeFigureOut">
              <a:rPr lang="en-US"/>
              <a:pPr>
                <a:defRPr/>
              </a:pPr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900" y="6284913"/>
            <a:ext cx="4724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cap="all" spc="200" baseline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50" y="6170613"/>
            <a:ext cx="503238" cy="503237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5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8C1C54-3707-4038-9FE0-6091FE6328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33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ts val="800"/>
        </a:spcBef>
        <a:spcAft>
          <a:spcPct val="0"/>
        </a:spcAft>
        <a:buFont typeface="Arial" pitchFamily="34" charset="0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0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16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238" indent="-16351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8838" indent="-173038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hyperlink" Target="Presentation%20Plus!%20EPP:Extras:PPlus!%20EPP%20Help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png"/><Relationship Id="rId5" Type="http://schemas.openxmlformats.org/officeDocument/2006/relationships/hyperlink" Target="fscstart%20/epp%20/3%20121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Thur</a:t>
            </a:r>
            <a:r>
              <a:rPr lang="en-US" altLang="en-US" b="1" dirty="0" smtClean="0">
                <a:solidFill>
                  <a:srgbClr val="FF0000"/>
                </a:solidFill>
              </a:rPr>
              <a:t>sday </a:t>
            </a:r>
            <a:r>
              <a:rPr lang="en-US" altLang="en-US" b="1" dirty="0" smtClean="0">
                <a:solidFill>
                  <a:srgbClr val="FF0000"/>
                </a:solidFill>
              </a:rPr>
              <a:t>October </a:t>
            </a:r>
            <a:r>
              <a:rPr lang="en-US" altLang="en-US" b="1" dirty="0" smtClean="0">
                <a:solidFill>
                  <a:srgbClr val="FF0000"/>
                </a:solidFill>
              </a:rPr>
              <a:t>16, </a:t>
            </a:r>
            <a:r>
              <a:rPr lang="en-US" altLang="en-US" b="1" dirty="0" smtClean="0">
                <a:solidFill>
                  <a:srgbClr val="FF0000"/>
                </a:solidFill>
              </a:rPr>
              <a:t>2014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Economics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OBJECTIVE – </a:t>
            </a:r>
            <a:r>
              <a:rPr lang="en-US" sz="2400" b="1" u="sng" dirty="0" smtClean="0">
                <a:solidFill>
                  <a:schemeClr val="tx2"/>
                </a:solidFill>
              </a:rPr>
              <a:t>S</a:t>
            </a:r>
            <a:r>
              <a:rPr lang="en-US" sz="2400" b="1" dirty="0" smtClean="0">
                <a:solidFill>
                  <a:schemeClr val="tx2"/>
                </a:solidFill>
              </a:rPr>
              <a:t>tudents </a:t>
            </a:r>
            <a:r>
              <a:rPr lang="en-US" sz="2400" b="1" u="sng" dirty="0" smtClean="0">
                <a:solidFill>
                  <a:schemeClr val="tx2"/>
                </a:solidFill>
              </a:rPr>
              <a:t>W</a:t>
            </a:r>
            <a:r>
              <a:rPr lang="en-US" sz="2400" b="1" dirty="0" smtClean="0">
                <a:solidFill>
                  <a:schemeClr val="tx2"/>
                </a:solidFill>
              </a:rPr>
              <a:t>ill </a:t>
            </a:r>
            <a:r>
              <a:rPr lang="en-US" sz="2400" b="1" u="sng" dirty="0" smtClean="0">
                <a:solidFill>
                  <a:schemeClr val="tx2"/>
                </a:solidFill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</a:rPr>
              <a:t>e </a:t>
            </a:r>
            <a:r>
              <a:rPr lang="en-US" sz="2400" b="1" u="sng" dirty="0" smtClean="0">
                <a:solidFill>
                  <a:schemeClr val="tx2"/>
                </a:solidFill>
              </a:rPr>
              <a:t>A</a:t>
            </a:r>
            <a:r>
              <a:rPr lang="en-US" sz="2400" b="1" dirty="0" smtClean="0">
                <a:solidFill>
                  <a:schemeClr val="tx2"/>
                </a:solidFill>
              </a:rPr>
              <a:t>ble </a:t>
            </a:r>
            <a:r>
              <a:rPr lang="en-US" sz="2400" b="1" u="sng" dirty="0" smtClean="0">
                <a:solidFill>
                  <a:schemeClr val="tx2"/>
                </a:solidFill>
              </a:rPr>
              <a:t>T</a:t>
            </a:r>
            <a:r>
              <a:rPr lang="en-US" sz="2400" b="1" dirty="0" smtClean="0">
                <a:solidFill>
                  <a:schemeClr val="tx2"/>
                </a:solidFill>
              </a:rPr>
              <a:t>o – SWBAT:</a:t>
            </a:r>
            <a:endParaRPr lang="en-US" sz="24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000" dirty="0" smtClean="0"/>
              <a:t> - </a:t>
            </a:r>
            <a:r>
              <a:rPr lang="en-US" sz="2000" dirty="0" smtClean="0"/>
              <a:t>Describe how a firm chooses to set output in order to maximize profit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 marL="0" indent="0">
              <a:spcBef>
                <a:spcPct val="0"/>
              </a:spcBef>
              <a:buNone/>
              <a:defRPr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AGENDA: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/>
              <a:t>WARM-UP: </a:t>
            </a:r>
            <a:r>
              <a:rPr lang="en-US" sz="2200" dirty="0" smtClean="0"/>
              <a:t>Marginal Vocab</a:t>
            </a:r>
            <a:endParaRPr lang="en-US" sz="2200" dirty="0" smtClean="0"/>
          </a:p>
          <a:p>
            <a:pPr marL="609600" lvl="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>
                <a:solidFill>
                  <a:prstClr val="black"/>
                </a:solidFill>
              </a:rPr>
              <a:t>CONCEPT: </a:t>
            </a:r>
            <a:r>
              <a:rPr lang="en-US" sz="2200" dirty="0" smtClean="0">
                <a:solidFill>
                  <a:prstClr val="black"/>
                </a:solidFill>
              </a:rPr>
              <a:t>Cost, Revenue, &amp; Profit</a:t>
            </a:r>
            <a:endParaRPr lang="en-US" sz="2200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/>
              <a:t>GUIDED PRACTICE: Determine Profit Maximization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/>
              <a:t>INDEPENDENT</a:t>
            </a:r>
            <a:r>
              <a:rPr lang="en-US" sz="2200" dirty="0" smtClean="0"/>
              <a:t> </a:t>
            </a:r>
            <a:r>
              <a:rPr lang="en-US" sz="2200" dirty="0" smtClean="0"/>
              <a:t>PRACTICE: </a:t>
            </a:r>
            <a:r>
              <a:rPr lang="en-US" sz="2200" dirty="0" smtClean="0"/>
              <a:t>Finish Supply Worksheet</a:t>
            </a:r>
            <a:endParaRPr lang="en-US" sz="22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200" dirty="0" smtClean="0"/>
              <a:t>CLOSURE: Need to Know for Tomorrow’s Quiz</a:t>
            </a:r>
            <a:endParaRPr lang="en-US" sz="22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200" b="1" dirty="0" smtClean="0">
                <a:solidFill>
                  <a:srgbClr val="FF0000"/>
                </a:solidFill>
              </a:rPr>
              <a:t>***Chapter 5 – Supply </a:t>
            </a:r>
            <a:r>
              <a:rPr lang="en-US" sz="2200" b="1" dirty="0" smtClean="0">
                <a:solidFill>
                  <a:srgbClr val="FF0000"/>
                </a:solidFill>
              </a:rPr>
              <a:t>Quiz TOMORROW***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600" b="1" dirty="0" smtClean="0"/>
          </a:p>
          <a:p>
            <a:pPr marL="609600" lvl="0" indent="-609600">
              <a:spcBef>
                <a:spcPct val="0"/>
              </a:spcBef>
              <a:buNone/>
              <a:defRPr/>
            </a:pPr>
            <a:r>
              <a:rPr lang="en-US" sz="2400" b="1" dirty="0" smtClean="0">
                <a:solidFill>
                  <a:srgbClr val="1F497D"/>
                </a:solidFill>
              </a:rPr>
              <a:t>Marginal Vocab WARM-UP</a:t>
            </a:r>
            <a:r>
              <a:rPr lang="en-US" sz="2400" dirty="0">
                <a:solidFill>
                  <a:srgbClr val="1F497D"/>
                </a:solidFill>
              </a:rPr>
              <a:t>: </a:t>
            </a:r>
            <a:r>
              <a:rPr lang="en-US" sz="1000" dirty="0">
                <a:solidFill>
                  <a:srgbClr val="000000"/>
                </a:solidFill>
              </a:rPr>
              <a:t>(Follow the directions below)</a:t>
            </a:r>
            <a:endParaRPr lang="en-US" sz="2200" dirty="0">
              <a:solidFill>
                <a:prstClr val="black"/>
              </a:solidFill>
            </a:endParaRPr>
          </a:p>
          <a:p>
            <a:pPr marL="0" lvl="0" indent="0" algn="ctr">
              <a:spcBef>
                <a:spcPct val="0"/>
              </a:spcBef>
              <a:buNone/>
              <a:defRPr/>
            </a:pPr>
            <a:r>
              <a:rPr lang="en-US" sz="2000" dirty="0">
                <a:solidFill>
                  <a:prstClr val="black"/>
                </a:solidFill>
              </a:rPr>
              <a:t>***5 minutes***</a:t>
            </a: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100" dirty="0" smtClean="0">
                <a:solidFill>
                  <a:prstClr val="black"/>
                </a:solidFill>
              </a:rPr>
              <a:t>Use your textbook to define the following terms</a:t>
            </a:r>
            <a:r>
              <a:rPr lang="en-US" sz="2100" dirty="0" smtClean="0">
                <a:solidFill>
                  <a:prstClr val="black"/>
                </a:solidFill>
              </a:rPr>
              <a:t>.</a:t>
            </a:r>
            <a:endParaRPr lang="en-US" sz="2100" dirty="0" smtClean="0">
              <a:solidFill>
                <a:prstClr val="black"/>
              </a:solidFill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2100" dirty="0" smtClean="0">
                <a:solidFill>
                  <a:prstClr val="black"/>
                </a:solidFill>
              </a:rPr>
              <a:t>Marginal product of labor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2100" dirty="0" smtClean="0">
                <a:solidFill>
                  <a:prstClr val="black"/>
                </a:solidFill>
              </a:rPr>
              <a:t>Marginal cost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sz="2100" dirty="0" smtClean="0">
                <a:solidFill>
                  <a:prstClr val="black"/>
                </a:solidFill>
              </a:rPr>
              <a:t>Marginal revenue</a:t>
            </a:r>
            <a:endParaRPr lang="en-US" sz="21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07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STRUCTURED </a:t>
            </a:r>
            <a:br>
              <a:rPr lang="en-US" b="1" dirty="0" smtClean="0"/>
            </a:br>
            <a:r>
              <a:rPr lang="en-US" b="1" dirty="0" smtClean="0"/>
              <a:t>ACADEMIC DISCUSSION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4108" y="1143000"/>
            <a:ext cx="8220365" cy="5715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At what point do businesses want to operate at </a:t>
            </a:r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0610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7091" y="378691"/>
            <a:ext cx="8580582" cy="5911273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b="1" u="sng" dirty="0" smtClean="0">
                <a:solidFill>
                  <a:srgbClr val="FFFF00"/>
                </a:solidFill>
              </a:rPr>
              <a:t>GUIDED PRACTICE</a:t>
            </a:r>
            <a:endParaRPr lang="en-US" sz="2000" b="1" dirty="0">
              <a:solidFill>
                <a:srgbClr val="FFFF00"/>
              </a:solidFill>
            </a:endParaRPr>
          </a:p>
          <a:p>
            <a:r>
              <a:rPr lang="en-US" sz="1800" b="1" dirty="0" smtClean="0">
                <a:solidFill>
                  <a:srgbClr val="FFFF00"/>
                </a:solidFill>
              </a:rPr>
              <a:t>DIRECTIONS: Work with your partner to complete the chart below.</a:t>
            </a:r>
          </a:p>
          <a:p>
            <a:pPr lvl="1">
              <a:buFont typeface="+mj-lt"/>
              <a:buAutoNum type="arabicPeriod"/>
            </a:pPr>
            <a:r>
              <a:rPr lang="en-US" sz="1800" b="1" dirty="0" smtClean="0">
                <a:solidFill>
                  <a:srgbClr val="FFFF00"/>
                </a:solidFill>
              </a:rPr>
              <a:t>Complete the chart on a separate piece of paper.</a:t>
            </a:r>
          </a:p>
          <a:p>
            <a:pPr lvl="1">
              <a:buFont typeface="+mj-lt"/>
              <a:buAutoNum type="arabicPeriod"/>
            </a:pPr>
            <a:r>
              <a:rPr lang="en-US" sz="1800" b="1" dirty="0" smtClean="0">
                <a:solidFill>
                  <a:srgbClr val="FFFF00"/>
                </a:solidFill>
              </a:rPr>
              <a:t>Determine how much this firm should produce.</a:t>
            </a:r>
            <a:endParaRPr lang="en-US" sz="1800" b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538040"/>
              </p:ext>
            </p:extLst>
          </p:nvPr>
        </p:nvGraphicFramePr>
        <p:xfrm>
          <a:off x="277091" y="2177472"/>
          <a:ext cx="8552872" cy="4680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9109"/>
                <a:gridCol w="1069109"/>
                <a:gridCol w="1069109"/>
                <a:gridCol w="1069109"/>
                <a:gridCol w="1069109"/>
                <a:gridCol w="1069109"/>
                <a:gridCol w="1069109"/>
                <a:gridCol w="1069109"/>
              </a:tblGrid>
              <a:tr h="78008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Total Output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Fixed</a:t>
                      </a:r>
                    </a:p>
                    <a:p>
                      <a:pPr algn="ctr"/>
                      <a:r>
                        <a:rPr lang="en-US" sz="1600" b="1" dirty="0" smtClean="0"/>
                        <a:t>Cost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Variable Cost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Total Cost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Marginal Cost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Total</a:t>
                      </a:r>
                    </a:p>
                    <a:p>
                      <a:pPr algn="ctr"/>
                      <a:r>
                        <a:rPr lang="en-US" sz="1600" b="1" dirty="0" smtClean="0"/>
                        <a:t>Revenue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Marginal Revenue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Profit</a:t>
                      </a:r>
                      <a:endParaRPr lang="en-US" sz="1600" b="1" dirty="0"/>
                    </a:p>
                  </a:txBody>
                  <a:tcPr/>
                </a:tc>
              </a:tr>
              <a:tr h="78008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______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baseline="0" dirty="0" smtClean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$24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______</a:t>
                      </a:r>
                      <a:endParaRPr lang="en-US" b="1" dirty="0"/>
                    </a:p>
                  </a:txBody>
                  <a:tcPr/>
                </a:tc>
              </a:tr>
              <a:tr h="78008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$27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______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______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$48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______</a:t>
                      </a:r>
                      <a:endParaRPr lang="en-US" b="1" dirty="0"/>
                    </a:p>
                  </a:txBody>
                  <a:tcPr/>
                </a:tc>
              </a:tr>
              <a:tr h="78008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$55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______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______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$72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______</a:t>
                      </a:r>
                      <a:endParaRPr lang="en-US" b="1" dirty="0"/>
                    </a:p>
                  </a:txBody>
                  <a:tcPr/>
                </a:tc>
              </a:tr>
              <a:tr h="78008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$91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______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______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$96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______</a:t>
                      </a:r>
                      <a:endParaRPr lang="en-US" b="1" dirty="0"/>
                    </a:p>
                  </a:txBody>
                  <a:tcPr/>
                </a:tc>
              </a:tr>
              <a:tr h="78008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$145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______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______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$120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$24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______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250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7964" y="440893"/>
            <a:ext cx="8229600" cy="1143000"/>
          </a:xfrm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en-US" sz="4400" b="1" u="sng" dirty="0">
                <a:solidFill>
                  <a:srgbClr val="FFFF00"/>
                </a:solidFill>
                <a:ea typeface="+mn-ea"/>
                <a:cs typeface="+mn-cs"/>
              </a:rPr>
              <a:t>NEED TO KNOW FOR TOMORROW’S QUIZ</a:t>
            </a:r>
            <a:br>
              <a:rPr lang="en-US" sz="4400" b="1" u="sng" dirty="0">
                <a:solidFill>
                  <a:srgbClr val="FFFF00"/>
                </a:solidFill>
                <a:ea typeface="+mn-ea"/>
                <a:cs typeface="+mn-cs"/>
              </a:rPr>
            </a:br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7855" y="1560946"/>
            <a:ext cx="5246254" cy="4692072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VOCAB TERMS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Quantity supplied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Inelastic &amp; elastic supply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Marginal product of labor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Marginal cost</a:t>
            </a:r>
          </a:p>
          <a:p>
            <a:pPr marL="0" lvl="0" indent="0">
              <a:buNone/>
            </a:pPr>
            <a:endParaRPr lang="en-US" b="1" u="sng" dirty="0" smtClean="0">
              <a:solidFill>
                <a:srgbClr val="FFFF00"/>
              </a:solidFill>
            </a:endParaRPr>
          </a:p>
          <a:p>
            <a:pPr marL="0" lvl="0" indent="0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SHORT </a:t>
            </a:r>
            <a:r>
              <a:rPr lang="en-US" b="1" u="sng" dirty="0">
                <a:solidFill>
                  <a:srgbClr val="FFFF00"/>
                </a:solidFill>
              </a:rPr>
              <a:t>ANSWER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Law of Supply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2 factors that impact Supply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Fixed, Variable, &amp; Total Costs relationship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5578763" y="1579418"/>
            <a:ext cx="3288145" cy="4673599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GRAPHS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Supply Curve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Change in Quantity Supplied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Changes in Supply</a:t>
            </a: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b="1" u="sng" dirty="0" smtClean="0">
                <a:solidFill>
                  <a:srgbClr val="FFFF00"/>
                </a:solidFill>
              </a:rPr>
              <a:t>CHARTS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Output &amp; Marginal Return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Costs, Revenue, &amp; Profit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30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u="sng" dirty="0" smtClean="0"/>
              <a:t>Econ Class Jobs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Students who have an assigned job will be responsible for carrying out their duty, and in return will be receive a $2 a day raise.  The jobs are as follows:</a:t>
            </a:r>
          </a:p>
          <a:p>
            <a:pPr>
              <a:buFontTx/>
              <a:buChar char="-"/>
            </a:pPr>
            <a:endParaRPr lang="en-US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tx2"/>
                </a:solidFill>
              </a:rPr>
              <a:t>Electrician (1)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– turning on and off the lights as 	needed during the class </a:t>
            </a:r>
            <a:r>
              <a:rPr lang="en-US" dirty="0" smtClean="0">
                <a:solidFill>
                  <a:schemeClr val="tx2"/>
                </a:solidFill>
              </a:rPr>
              <a:t>period.</a:t>
            </a:r>
            <a:endParaRPr lang="en-US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Distributor/Collector (1)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– passing out/collecting 	papers as needed during the class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period.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Book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Person (6)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–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one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book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person per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pod.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Their job 	will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be to get out and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return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each pod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members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book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	as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needed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dirty="0" smtClean="0">
                <a:solidFill>
                  <a:srgbClr val="990099"/>
                </a:solidFill>
              </a:rPr>
              <a:t>E.P.A. (2) – Environmental Protection Agency – one EPA 	member per side of the room.  Their job is to make 	sure all desks are aligned &amp; pick up any stray trash. </a:t>
            </a: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08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0"/>
            <a:ext cx="7467600" cy="11160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dirty="0" smtClean="0"/>
              <a:t>Cost, Revenue, &amp; </a:t>
            </a:r>
            <a:br>
              <a:rPr lang="en-US" sz="5400" dirty="0" smtClean="0"/>
            </a:br>
            <a:r>
              <a:rPr lang="en-US" sz="5400" dirty="0" smtClean="0"/>
              <a:t>Profit Maximization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73175" y="2578100"/>
            <a:ext cx="6511925" cy="738188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1800" dirty="0"/>
              <a:t>Chapter 5 Section 2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93988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533400" y="-63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I. 4 </a:t>
            </a:r>
            <a:r>
              <a:rPr lang="en-US" altLang="en-US" b="1" dirty="0" smtClean="0"/>
              <a:t>Measures of Cost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/>
            <a:r>
              <a:rPr lang="en-US" altLang="en-US" sz="2700" dirty="0" smtClean="0">
                <a:solidFill>
                  <a:srgbClr val="000000"/>
                </a:solidFill>
              </a:rPr>
              <a:t>All businesses analyze costs before making decisions</a:t>
            </a:r>
          </a:p>
          <a:p>
            <a:pPr eaLnBrk="1" hangingPunct="1"/>
            <a:r>
              <a:rPr lang="en-US" altLang="en-US" sz="2400" b="1" i="1" u="sng" dirty="0" smtClean="0"/>
              <a:t>Fixed Cost </a:t>
            </a:r>
            <a:r>
              <a:rPr lang="en-US" altLang="en-US" sz="2400" b="1" dirty="0" smtClean="0"/>
              <a:t>= the cost that a business incurs even if the business is idle and output is </a:t>
            </a:r>
            <a:r>
              <a:rPr lang="en-US" altLang="en-US" sz="2400" b="1" dirty="0" smtClean="0"/>
              <a:t>zero, do not change</a:t>
            </a:r>
            <a:endParaRPr lang="en-US" altLang="en-US" sz="2400" b="1" dirty="0" smtClean="0"/>
          </a:p>
          <a:p>
            <a:pPr lvl="1" eaLnBrk="1" hangingPunct="1"/>
            <a:r>
              <a:rPr lang="en-US" altLang="en-US" sz="2400" b="1" dirty="0" smtClean="0">
                <a:solidFill>
                  <a:srgbClr val="FF0000"/>
                </a:solidFill>
              </a:rPr>
              <a:t>Salaries, interest on loans,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rent/mortgage,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taxes, depreciation</a:t>
            </a:r>
          </a:p>
          <a:p>
            <a:pPr lvl="1" eaLnBrk="1" hangingPunct="1"/>
            <a:r>
              <a:rPr lang="en-US" altLang="en-US" sz="2400" b="1" i="1" u="sng" dirty="0" smtClean="0">
                <a:solidFill>
                  <a:srgbClr val="FF0000"/>
                </a:solidFill>
              </a:rPr>
              <a:t>Overhead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= All/Total fixed costs</a:t>
            </a:r>
          </a:p>
          <a:p>
            <a:pPr eaLnBrk="1" hangingPunct="1"/>
            <a:r>
              <a:rPr lang="en-US" altLang="en-US" sz="2400" b="1" i="1" u="sng" dirty="0" smtClean="0"/>
              <a:t>Variable Cost </a:t>
            </a:r>
            <a:r>
              <a:rPr lang="en-US" altLang="en-US" sz="2400" b="1" dirty="0" smtClean="0"/>
              <a:t>= change in cost when output </a:t>
            </a:r>
            <a:r>
              <a:rPr lang="en-US" altLang="en-US" sz="2400" b="1" dirty="0" smtClean="0"/>
              <a:t>changes</a:t>
            </a:r>
            <a:endParaRPr lang="en-US" altLang="en-US" sz="2400" b="1" dirty="0" smtClean="0"/>
          </a:p>
          <a:p>
            <a:pPr lvl="1" eaLnBrk="1" hangingPunct="1"/>
            <a:r>
              <a:rPr lang="en-US" altLang="en-US" sz="2000" b="1" dirty="0" smtClean="0">
                <a:solidFill>
                  <a:srgbClr val="FF0000"/>
                </a:solidFill>
              </a:rPr>
              <a:t>Labor (wage earners/overtime), electricity &amp; freight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costs, raw materials</a:t>
            </a:r>
            <a:endParaRPr lang="en-US" altLang="en-US" sz="2000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 b="1" i="1" u="sng" dirty="0" smtClean="0"/>
              <a:t>Total Cost </a:t>
            </a:r>
            <a:r>
              <a:rPr lang="en-US" altLang="en-US" sz="2400" b="1" dirty="0" smtClean="0"/>
              <a:t>= fixed + variable costs</a:t>
            </a:r>
          </a:p>
          <a:p>
            <a:pPr eaLnBrk="1" hangingPunct="1"/>
            <a:r>
              <a:rPr lang="en-US" altLang="en-US" sz="2400" b="1" i="1" u="sng" dirty="0" smtClean="0"/>
              <a:t>Marginal Cost</a:t>
            </a:r>
            <a:r>
              <a:rPr lang="en-US" altLang="en-US" sz="2400" b="1" dirty="0" smtClean="0"/>
              <a:t> = extra cost when a business produces additional units of production</a:t>
            </a:r>
          </a:p>
          <a:p>
            <a:pPr lvl="1" eaLnBrk="1" hangingPunct="1"/>
            <a:r>
              <a:rPr lang="en-US" altLang="en-US" sz="2000" b="1" dirty="0" smtClean="0">
                <a:solidFill>
                  <a:srgbClr val="FF0000"/>
                </a:solidFill>
              </a:rPr>
              <a:t>Extra materials, employees,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technology</a:t>
            </a:r>
            <a:endParaRPr lang="en-US" altLang="en-US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3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STRUCTURED </a:t>
            </a:r>
            <a:br>
              <a:rPr lang="en-US" b="1" dirty="0" smtClean="0"/>
            </a:br>
            <a:r>
              <a:rPr lang="en-US" b="1" dirty="0" smtClean="0"/>
              <a:t>ACADEMIC DISCUSSION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One of the 4 measures of cost is</a:t>
            </a:r>
            <a:r>
              <a:rPr lang="en-US" dirty="0" smtClean="0"/>
              <a:t> </a:t>
            </a:r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8393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II. </a:t>
            </a:r>
            <a:r>
              <a:rPr lang="en-US" altLang="en-US" b="1" dirty="0" smtClean="0"/>
              <a:t>Measures of Revenue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067800" cy="59436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700" b="1" i="1" dirty="0" smtClean="0">
              <a:solidFill>
                <a:srgbClr val="000000"/>
              </a:solidFill>
            </a:endParaRPr>
          </a:p>
          <a:p>
            <a:pPr eaLnBrk="1" hangingPunct="1"/>
            <a:r>
              <a:rPr lang="en-US" altLang="en-US" b="1" i="1" u="sng" dirty="0" smtClean="0"/>
              <a:t>Total </a:t>
            </a:r>
            <a:r>
              <a:rPr lang="en-US" altLang="en-US" b="1" i="1" u="sng" dirty="0" smtClean="0"/>
              <a:t>Revenue</a:t>
            </a:r>
          </a:p>
          <a:p>
            <a:pPr lvl="1" eaLnBrk="1" hangingPunct="1"/>
            <a:r>
              <a:rPr lang="en-US" altLang="en-US" b="1" dirty="0" smtClean="0"/>
              <a:t>The number of units sold multiplied by the average price of each</a:t>
            </a:r>
          </a:p>
          <a:p>
            <a:pPr eaLnBrk="1" hangingPunct="1"/>
            <a:endParaRPr lang="en-US" altLang="en-US" b="1" i="1" u="sng" dirty="0" smtClean="0"/>
          </a:p>
          <a:p>
            <a:pPr eaLnBrk="1" hangingPunct="1"/>
            <a:r>
              <a:rPr lang="en-US" altLang="en-US" b="1" i="1" u="sng" dirty="0" smtClean="0"/>
              <a:t>Marginal </a:t>
            </a:r>
            <a:r>
              <a:rPr lang="en-US" altLang="en-US" b="1" i="1" u="sng" dirty="0" smtClean="0"/>
              <a:t>Revenue</a:t>
            </a:r>
          </a:p>
          <a:p>
            <a:pPr lvl="1" eaLnBrk="1" hangingPunct="1"/>
            <a:r>
              <a:rPr lang="en-US" altLang="en-US" dirty="0" smtClean="0"/>
              <a:t>The extra </a:t>
            </a:r>
            <a:r>
              <a:rPr lang="en-US" altLang="en-US" dirty="0" smtClean="0"/>
              <a:t>revenue ($$$money$$$) </a:t>
            </a:r>
            <a:r>
              <a:rPr lang="en-US" altLang="en-US" dirty="0" smtClean="0"/>
              <a:t>associated with the production and sale of one additional unit of </a:t>
            </a:r>
            <a:r>
              <a:rPr lang="en-US" altLang="en-US" dirty="0" smtClean="0"/>
              <a:t>output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37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STRUCTURED </a:t>
            </a:r>
            <a:br>
              <a:rPr lang="en-US" b="1" dirty="0" smtClean="0"/>
            </a:br>
            <a:r>
              <a:rPr lang="en-US" b="1" dirty="0" smtClean="0"/>
              <a:t>ACADEMIC DISCUSSION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Marginal revenue is</a:t>
            </a:r>
            <a:r>
              <a:rPr lang="en-US" dirty="0" smtClean="0"/>
              <a:t> </a:t>
            </a:r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24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18" descr="EPP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Focus Activity 3.1</a:t>
            </a:r>
          </a:p>
        </p:txBody>
      </p:sp>
      <p:pic>
        <p:nvPicPr>
          <p:cNvPr id="69636" name="Picture 4" descr="Bback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6407150"/>
            <a:ext cx="3651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3419" name="Text Box 11"/>
          <p:cNvSpPr txBox="1">
            <a:spLocks noChangeArrowheads="1"/>
          </p:cNvSpPr>
          <p:nvPr/>
        </p:nvSpPr>
        <p:spPr bwMode="white">
          <a:xfrm>
            <a:off x="5334000" y="6453188"/>
            <a:ext cx="19589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1200" b="1" smtClean="0">
                <a:solidFill>
                  <a:srgbClr val="FFFFCC"/>
                </a:solidFill>
              </a:rPr>
              <a:t>Continued on next slide.</a:t>
            </a:r>
          </a:p>
        </p:txBody>
      </p:sp>
      <p:pic>
        <p:nvPicPr>
          <p:cNvPr id="69638" name="Picture 16" descr="next">
            <a:hlinkClick r:id="" action="ppaction://hlinkshowjump?jump=nextslide" highlightClick="1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050" y="6397625"/>
            <a:ext cx="366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19" descr="windows_help">
            <a:hlinkClick r:id="rId5" action="ppaction://program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407150"/>
            <a:ext cx="393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40" name="Picture 20" descr="apple_help">
            <a:hlinkClick r:id="rId7" action="ppaction://program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6407150"/>
            <a:ext cx="393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0445486"/>
      </p:ext>
    </p:extLst>
  </p:cSld>
  <p:clrMapOvr>
    <a:masterClrMapping/>
  </p:clrMapOvr>
  <p:transition>
    <p:zoom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III. </a:t>
            </a:r>
            <a:r>
              <a:rPr lang="en-US" altLang="en-US" b="1" dirty="0" smtClean="0"/>
              <a:t>Marginal Analysis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342900" lvl="1" indent="-342900" eaLnBrk="1" hangingPunct="1"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Process which involves comparing costs and benefits of all business decisions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b="1" i="1" u="sng" dirty="0" smtClean="0"/>
              <a:t>Break – Even Point </a:t>
            </a:r>
            <a:r>
              <a:rPr lang="en-US" altLang="en-US" b="1" dirty="0" smtClean="0"/>
              <a:t>=</a:t>
            </a:r>
            <a:r>
              <a:rPr lang="en-US" altLang="en-US" dirty="0" smtClean="0"/>
              <a:t>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b="1" dirty="0" smtClean="0"/>
              <a:t>Total output a company needs to sell in order to cover its total costs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b="1" i="1" u="sng" dirty="0" smtClean="0"/>
              <a:t>Profit Maximizing </a:t>
            </a:r>
            <a:r>
              <a:rPr lang="en-US" altLang="en-US" b="1" dirty="0" smtClean="0"/>
              <a:t>=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Occurs when marginal costs and marginal revenue are equal 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altLang="en-US" b="1" dirty="0" smtClean="0"/>
              <a:t>Occurs when new hires or technologies will not increase revenue while lowering employees or technologies will lose the company money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689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D76459A-5554-438B-89A8-0B4153FDA11D}" type="slidenum">
              <a:rPr lang="en-US" altLang="en-US" smtClean="0">
                <a:solidFill>
                  <a:srgbClr val="FFFFFF"/>
                </a:solidFill>
              </a:rPr>
              <a:pPr eaLnBrk="1" hangingPunct="1"/>
              <a:t>9</a:t>
            </a:fld>
            <a:endParaRPr lang="en-US" altLang="en-US" smtClean="0">
              <a:solidFill>
                <a:srgbClr val="FFFFFF"/>
              </a:solidFill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Section 3-7 </a:t>
            </a:r>
          </a:p>
        </p:txBody>
      </p:sp>
      <p:pic>
        <p:nvPicPr>
          <p:cNvPr id="76804" name="Picture 8" descr="S3_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62875" y="0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1" name="Text Box 21"/>
          <p:cNvSpPr txBox="1">
            <a:spLocks noChangeArrowheads="1"/>
          </p:cNvSpPr>
          <p:nvPr/>
        </p:nvSpPr>
        <p:spPr bwMode="auto">
          <a:xfrm>
            <a:off x="1484313" y="433388"/>
            <a:ext cx="4376737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39725" indent="-3397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 smtClean="0">
                <a:solidFill>
                  <a:srgbClr val="FFCC00"/>
                </a:solidFill>
              </a:rPr>
              <a:t>Measures of Cost </a:t>
            </a:r>
            <a:r>
              <a:rPr lang="en-US" altLang="en-US" sz="1800" b="1" smtClean="0">
                <a:solidFill>
                  <a:srgbClr val="FFCC00"/>
                </a:solidFill>
              </a:rPr>
              <a:t>(cont.)</a:t>
            </a:r>
            <a:endParaRPr lang="en-US" altLang="en-US" sz="3200" b="1" smtClean="0">
              <a:solidFill>
                <a:srgbClr val="FFCC00"/>
              </a:solidFill>
            </a:endParaRPr>
          </a:p>
        </p:txBody>
      </p:sp>
      <p:pic>
        <p:nvPicPr>
          <p:cNvPr id="76806" name="Picture 34" descr="7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6934200" cy="4564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7487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1" grpId="0"/>
    </p:bld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12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CC"/>
      </a:accent2>
      <a:accent3>
        <a:srgbClr val="AAAAAA"/>
      </a:accent3>
      <a:accent4>
        <a:srgbClr val="DADADA"/>
      </a:accent4>
      <a:accent5>
        <a:srgbClr val="CAAAAA"/>
      </a:accent5>
      <a:accent6>
        <a:srgbClr val="2D2DB9"/>
      </a:accent6>
      <a:hlink>
        <a:srgbClr val="FFFF99"/>
      </a:hlink>
      <a:folHlink>
        <a:srgbClr val="FFFF99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rgbClr val="FFCC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99"/>
      </a:hlink>
      <a:folHlink>
        <a:srgbClr val="FFFF99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2451</TotalTime>
  <Words>575</Words>
  <Application>Microsoft Office PowerPoint</Application>
  <PresentationFormat>On-screen Show (4:3)</PresentationFormat>
  <Paragraphs>156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12_TP030004031</vt:lpstr>
      <vt:lpstr>1_Office Theme</vt:lpstr>
      <vt:lpstr>Blank Presentation</vt:lpstr>
      <vt:lpstr>3_Blank Presentation</vt:lpstr>
      <vt:lpstr>Angles</vt:lpstr>
      <vt:lpstr>Thursday October 16, 2014 Mr. Goblirsch – Economics</vt:lpstr>
      <vt:lpstr>Cost, Revenue, &amp;  Profit Maximization</vt:lpstr>
      <vt:lpstr>I. 4 Measures of Cost</vt:lpstr>
      <vt:lpstr>STRUCTURED  ACADEMIC DISCUSSION</vt:lpstr>
      <vt:lpstr>II. Measures of Revenue</vt:lpstr>
      <vt:lpstr>STRUCTURED  ACADEMIC DISCUSSION</vt:lpstr>
      <vt:lpstr>Focus Activity 3.1</vt:lpstr>
      <vt:lpstr>III. Marginal Analysis</vt:lpstr>
      <vt:lpstr>Section 3-7 </vt:lpstr>
      <vt:lpstr>STRUCTURED  ACADEMIC DISCUSSION</vt:lpstr>
      <vt:lpstr>PowerPoint Presentation</vt:lpstr>
      <vt:lpstr>NEED TO KNOW FOR TOMORROW’S QUIZ </vt:lpstr>
      <vt:lpstr>Econ Class Jobs</vt:lpstr>
    </vt:vector>
  </TitlesOfParts>
  <Company>Modesto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5:  Supply</dc:title>
  <dc:creator>Muncrief.d</dc:creator>
  <cp:lastModifiedBy>cgoblirsch</cp:lastModifiedBy>
  <cp:revision>51</cp:revision>
  <cp:lastPrinted>2014-10-15T14:09:58Z</cp:lastPrinted>
  <dcterms:created xsi:type="dcterms:W3CDTF">2007-02-19T20:43:44Z</dcterms:created>
  <dcterms:modified xsi:type="dcterms:W3CDTF">2014-10-16T21:30:31Z</dcterms:modified>
</cp:coreProperties>
</file>