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5" r:id="rId2"/>
    <p:sldMasterId id="2147483699" r:id="rId3"/>
    <p:sldMasterId id="2147483715" r:id="rId4"/>
    <p:sldMasterId id="2147483739" r:id="rId5"/>
  </p:sldMasterIdLst>
  <p:notesMasterIdLst>
    <p:notesMasterId r:id="rId20"/>
  </p:notesMasterIdLst>
  <p:handoutMasterIdLst>
    <p:handoutMasterId r:id="rId21"/>
  </p:handoutMasterIdLst>
  <p:sldIdLst>
    <p:sldId id="275" r:id="rId6"/>
    <p:sldId id="333" r:id="rId7"/>
    <p:sldId id="307" r:id="rId8"/>
    <p:sldId id="308" r:id="rId9"/>
    <p:sldId id="309" r:id="rId10"/>
    <p:sldId id="310" r:id="rId11"/>
    <p:sldId id="311" r:id="rId12"/>
    <p:sldId id="328" r:id="rId13"/>
    <p:sldId id="323" r:id="rId14"/>
    <p:sldId id="312" r:id="rId15"/>
    <p:sldId id="327" r:id="rId16"/>
    <p:sldId id="332" r:id="rId17"/>
    <p:sldId id="306" r:id="rId18"/>
    <p:sldId id="302" r:id="rId19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33CC33"/>
    <a:srgbClr val="0000CC"/>
    <a:srgbClr val="3333CC"/>
    <a:srgbClr val="0000FF"/>
    <a:srgbClr val="33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 snapToGrid="0"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08" y="13312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7024E-D6A7-4A5D-900F-97FB05EC16D1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4E6E5C-D0BE-4865-8795-A6889FC16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0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F967C60-AF4A-487A-A9FA-578DCE7EEEF1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0EE2FE3-EF1D-4961-BEAD-9D06CE462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93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334E23A-3BDF-479E-847C-B1AB201B500D}" type="datetimeFigureOut">
              <a:rPr lang="en-US"/>
              <a:pPr>
                <a:defRPr/>
              </a:pPr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B78D603-9AF7-4A8B-9287-05DD3A168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45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33FB273-C1F4-41CA-B423-75DE9FF798EE}" type="datetimeFigureOut">
              <a:rPr lang="en-US"/>
              <a:pPr>
                <a:defRPr/>
              </a:pPr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DC4069A-CCB5-4AE8-A1B0-A18329E1CE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63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E90CEA8-4A3A-4F30-8597-D40F12A16B46}" type="datetimeFigureOut">
              <a:rPr lang="en-US"/>
              <a:pPr>
                <a:defRPr/>
              </a:pPr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F0FA2BC-DCDC-476F-B952-FBAD10BBA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444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C7551-5111-4BE2-B146-08B9CDBB021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780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095EF-1757-4964-9490-532D1C499ED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163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741F6-00EF-46E0-8DE6-240EFD992E1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800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13584-5FAC-4519-A03A-F2A2DF4E239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081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0CD6F-67F6-48B3-982F-FCA0351D875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0546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32FA7D-5C44-4E18-BF81-CBA92A0989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7871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01873-1532-4DC0-807E-24758765989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2351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A6B844-01EA-4743-ADA1-2D0F3021352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993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5743970-EB6C-4FF2-BE3D-13E3CA6BA4B7}" type="datetimeFigureOut">
              <a:rPr lang="en-US"/>
              <a:pPr>
                <a:defRPr/>
              </a:pPr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5C91E8A-90B5-4AEA-B894-2AE7A9A14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3566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260962-3C45-4876-9772-8EC5B4C517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999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75690-F3E7-4BEB-B88B-2F7013ACF9B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3509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DA46B6-01DA-4C3C-BFB5-763451E3C46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8085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C55A5CA-D461-4FF6-AB2D-39C98CD3638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4045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56258C7-38D4-467E-8144-3B5DF4514F6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8555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A333C-EF4B-4690-AFB5-45768B0043F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739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28F42D-7B9A-4E18-9493-A7C3301DDA1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6520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6EE646-B05E-4E70-9BAE-B6896A1715B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610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BD31AC-AAC5-457F-ADC6-B10DD671C20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3968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A7AD78-F21D-4872-9BBB-27F1055534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283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DDDC2FD4-0B8A-4B4F-8208-9AA83C812604}" type="datetimeFigureOut">
              <a:rPr lang="en-US"/>
              <a:pPr>
                <a:defRPr/>
              </a:pPr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729D4DE-40BC-444A-B418-6DAC85F23E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17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7B158-FCAF-459B-BF92-6890BE664D2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0471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BA30A-61DD-43CC-A479-6B443E378D1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9235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2893C0-68E8-4807-AA8B-D22F40EEF74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2143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34C3BF-FD45-4ABD-B2B7-D85C82C6DCA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9814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E38CC-0C57-459F-B96F-B7A18D6068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2506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59D1D-E874-4114-B26B-94A65E39261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9739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1042AE7-55F9-4BC0-BC3B-ECA40861CD0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9474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63160E1-D876-4D1C-AD02-196E61667CD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2857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EF3EC29-F61A-4D14-97E5-C1AE287380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3581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FBC3B96-4D6F-4011-9B03-C020D44F769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412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A61FC1A-FE8E-4CD2-A327-976C0BC2C465}" type="datetimeFigureOut">
              <a:rPr lang="en-US"/>
              <a:pPr>
                <a:defRPr/>
              </a:pPr>
              <a:t>10/20/2014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C4528EF-8F74-4A86-96E1-40EF1178E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084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443EF5E7-D66E-4CA9-8020-33D04AB64F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23085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C52E7006-A3F3-41F1-ADE2-06860CADC5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56919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4EC08740-04C5-4CC2-A364-5C56B245BA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08870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FA2DE5F7-B8F7-4E97-8C5D-D92C90DFED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69412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4E4D2B4F-638D-4681-8328-9D0EEE289B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20559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5DA9E7DE-13BE-43D1-985C-7FBD57B490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42585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6FC53F33-E18B-43ED-BCFC-642AA78377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66640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A03771E6-E16F-4CC0-AE7C-E859DDBF3C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14804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B11EB086-AFD6-4D08-875B-0B39988FBD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21067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FF8D2DCF-11B7-4D1D-83E3-C6F80FDFBD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6522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C34C3A3-BB5A-4E59-9302-585998514784}" type="datetimeFigureOut">
              <a:rPr lang="en-US"/>
              <a:pPr>
                <a:defRPr/>
              </a:pPr>
              <a:t>10/20/2014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9DBFA96-8CCF-48DD-99A5-77D98BCD3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6026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62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F3606840-3011-4193-8517-BEB05A2FAF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44551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6F8D07F1-0A30-4767-B6B4-C066E97B04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94226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CAEFD56B-9A25-424B-BAB2-E7C5801B3F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38899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0C21B05F-44CB-413D-850C-52F274263E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50976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6A428071-92F3-434E-B7D6-F8EC689455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9669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8AD1B386-C65C-4C7A-B66F-F7FABA4F6C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18722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ECBFBA3F-816A-43B0-B9D6-48323F2AE6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82988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CCEBBD89-9987-4A6B-8E3A-CE7880C95D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79654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55C039D6-F247-4523-A43D-997631AE4F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63318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B485A922-4234-47C6-99A9-7099FA6923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360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9A579FE-9098-441A-BB62-50961085B598}" type="datetimeFigureOut">
              <a:rPr lang="en-US"/>
              <a:pPr>
                <a:defRPr/>
              </a:pPr>
              <a:t>10/20/2014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1B58FF76-7538-4FE9-B430-BFB182ECE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378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43CB9D0A-F4B9-4A0A-AFB2-6D51003FA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3535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62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CB12C0D7-2920-494A-8246-D7CE3A8661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9352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707767C-155E-4560-9970-14125E40AB7C}" type="datetimeFigureOut">
              <a:rPr lang="en-US"/>
              <a:pPr>
                <a:defRPr/>
              </a:pPr>
              <a:t>10/20/2014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7E159642-69CE-44AA-8B4E-D136203AD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84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F89034E-EBB9-40DD-BA48-31EFAF81FEAC}" type="datetimeFigureOut">
              <a:rPr lang="en-US"/>
              <a:pPr>
                <a:defRPr/>
              </a:pPr>
              <a:t>10/20/2014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C102C37-F13E-42F2-BA39-818392774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74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9CE7C50-2A3C-4D3C-808A-88DACBC34BFC}" type="datetimeFigureOut">
              <a:rPr lang="en-US"/>
              <a:pPr>
                <a:defRPr/>
              </a:pPr>
              <a:t>10/20/2014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CB6B1C6-F464-4CB4-B8DB-DA5F9744E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57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hyperlink" Target="EPP%20Reference%20Atlas.ppt#-1,1,Welcome to Presentation Plus!" TargetMode="Externa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hyperlink" Target="EPP%20Reference%20Atlas.ppt#-1,1,Welcome to Presentation Plus!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9AB81C17-337F-4E10-AB08-129457F3C484}" type="datetimeFigureOut">
              <a:rPr lang="en-US"/>
              <a:pPr>
                <a:defRPr/>
              </a:pPr>
              <a:t>10/20/2014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940231D5-5E41-4DF7-930C-D6699A461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16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7FE16DC-F1BE-48CF-AF27-9ADA5C59830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008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846EC7F-2875-42A0-AC3D-858D0F1876DE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25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53200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400" b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80D811-5269-4BD5-A19B-40F4168919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19600" y="6858000"/>
            <a:ext cx="472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2052" name="Picture 26" descr="c0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7" descr="RefAtlas">
            <a:hlinkClick r:id="rId14" action="ppaction://hlinkpres?slideindex=1&amp;slidetitle=Welcome to Presentation Plus!" highlightClick="1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868363"/>
            <a:ext cx="10048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4392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53200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400" b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9E5B54-A1DF-49B6-87A9-514F8D2783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19600" y="6858000"/>
            <a:ext cx="472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3076" name="Picture 26" descr="c0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7" descr="RefAtlas">
            <a:hlinkClick r:id="rId14" action="ppaction://hlinkpres?slideindex=1&amp;slidetitle=Welcome to Presentation Plus!" highlightClick="1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868363"/>
            <a:ext cx="10048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62819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blirsch.weebly.com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blirsch.weebly.com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FF0000"/>
                </a:solidFill>
              </a:rPr>
              <a:t>Monday October 20, 2014</a:t>
            </a:r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</a:rPr>
              <a:t>Mr. Goblirsch – Economics</a:t>
            </a:r>
          </a:p>
        </p:txBody>
      </p:sp>
      <p:sp>
        <p:nvSpPr>
          <p:cNvPr id="20483" name="Content Placeholder 6"/>
          <p:cNvSpPr>
            <a:spLocks noGrp="1"/>
          </p:cNvSpPr>
          <p:nvPr>
            <p:ph idx="4294967295"/>
          </p:nvPr>
        </p:nvSpPr>
        <p:spPr>
          <a:xfrm>
            <a:off x="0" y="838200"/>
            <a:ext cx="9144000" cy="6019800"/>
          </a:xfrm>
        </p:spPr>
        <p:txBody>
          <a:bodyPr>
            <a:normAutofit lnSpcReduction="10000"/>
          </a:bodyPr>
          <a:lstStyle/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400" b="1" dirty="0" smtClean="0">
                <a:solidFill>
                  <a:schemeClr val="tx2"/>
                </a:solidFill>
              </a:rPr>
              <a:t>OBJECTIVE – </a:t>
            </a:r>
            <a:r>
              <a:rPr lang="en-US" sz="2400" b="1" u="sng" dirty="0" smtClean="0">
                <a:solidFill>
                  <a:schemeClr val="tx2"/>
                </a:solidFill>
              </a:rPr>
              <a:t>S</a:t>
            </a:r>
            <a:r>
              <a:rPr lang="en-US" sz="2400" b="1" dirty="0" smtClean="0">
                <a:solidFill>
                  <a:schemeClr val="tx2"/>
                </a:solidFill>
              </a:rPr>
              <a:t>tudents </a:t>
            </a:r>
            <a:r>
              <a:rPr lang="en-US" sz="2400" b="1" u="sng" dirty="0" smtClean="0">
                <a:solidFill>
                  <a:schemeClr val="tx2"/>
                </a:solidFill>
              </a:rPr>
              <a:t>W</a:t>
            </a:r>
            <a:r>
              <a:rPr lang="en-US" sz="2400" b="1" dirty="0" smtClean="0">
                <a:solidFill>
                  <a:schemeClr val="tx2"/>
                </a:solidFill>
              </a:rPr>
              <a:t>ill </a:t>
            </a:r>
            <a:r>
              <a:rPr lang="en-US" sz="2400" b="1" u="sng" dirty="0" smtClean="0">
                <a:solidFill>
                  <a:schemeClr val="tx2"/>
                </a:solidFill>
              </a:rPr>
              <a:t>B</a:t>
            </a:r>
            <a:r>
              <a:rPr lang="en-US" sz="2400" b="1" dirty="0" smtClean="0">
                <a:solidFill>
                  <a:schemeClr val="tx2"/>
                </a:solidFill>
              </a:rPr>
              <a:t>e </a:t>
            </a:r>
            <a:r>
              <a:rPr lang="en-US" sz="2400" b="1" u="sng" dirty="0" smtClean="0">
                <a:solidFill>
                  <a:schemeClr val="tx2"/>
                </a:solidFill>
              </a:rPr>
              <a:t>A</a:t>
            </a:r>
            <a:r>
              <a:rPr lang="en-US" sz="2400" b="1" dirty="0" smtClean="0">
                <a:solidFill>
                  <a:schemeClr val="tx2"/>
                </a:solidFill>
              </a:rPr>
              <a:t>ble </a:t>
            </a:r>
            <a:r>
              <a:rPr lang="en-US" sz="2400" b="1" u="sng" dirty="0" smtClean="0">
                <a:solidFill>
                  <a:schemeClr val="tx2"/>
                </a:solidFill>
              </a:rPr>
              <a:t>T</a:t>
            </a:r>
            <a:r>
              <a:rPr lang="en-US" sz="2400" b="1" dirty="0" smtClean="0">
                <a:solidFill>
                  <a:schemeClr val="tx2"/>
                </a:solidFill>
              </a:rPr>
              <a:t>o – SWBAT:</a:t>
            </a:r>
            <a:endParaRPr lang="en-US" sz="2400" dirty="0"/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000" dirty="0" smtClean="0"/>
              <a:t> - Explain how supply and demand create balance in the market, and how market disequilibrium occurs.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AGENDA:</a:t>
            </a:r>
            <a:endParaRPr lang="en-US" sz="2000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200" dirty="0" smtClean="0"/>
              <a:t>WARM-UP: Connecting Supply &amp; Demand</a:t>
            </a:r>
          </a:p>
          <a:p>
            <a:pPr marL="609600" lvl="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200" dirty="0" smtClean="0">
                <a:solidFill>
                  <a:prstClr val="black"/>
                </a:solidFill>
              </a:rPr>
              <a:t>CONCEPT: </a:t>
            </a:r>
            <a:r>
              <a:rPr lang="en-US" sz="2200" dirty="0" smtClean="0">
                <a:solidFill>
                  <a:prstClr val="black"/>
                </a:solidFill>
              </a:rPr>
              <a:t>Prices</a:t>
            </a:r>
            <a:endParaRPr lang="en-US" sz="2200" dirty="0">
              <a:solidFill>
                <a:prstClr val="black"/>
              </a:solidFill>
            </a:endParaRPr>
          </a:p>
          <a:p>
            <a:pPr marL="609600" lvl="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200" dirty="0" smtClean="0">
                <a:solidFill>
                  <a:prstClr val="black"/>
                </a:solidFill>
              </a:rPr>
              <a:t>Calculate Last Week’s Taxes</a:t>
            </a:r>
            <a:endParaRPr lang="en-US" sz="2200" dirty="0">
              <a:solidFill>
                <a:prstClr val="black"/>
              </a:solidFill>
            </a:endParaRP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200" dirty="0" smtClean="0"/>
              <a:t>SIMULATION: Finish DOW Stock Simulation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en-US" sz="2200" dirty="0" smtClean="0">
              <a:solidFill>
                <a:srgbClr val="FF0000"/>
              </a:solidFill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sz="2200" dirty="0" smtClean="0">
                <a:solidFill>
                  <a:srgbClr val="FF0000"/>
                </a:solidFill>
              </a:rPr>
              <a:t>*****HW</a:t>
            </a:r>
            <a:r>
              <a:rPr lang="en-US" sz="2200" dirty="0" smtClean="0">
                <a:solidFill>
                  <a:srgbClr val="FF0000"/>
                </a:solidFill>
              </a:rPr>
              <a:t>: </a:t>
            </a:r>
            <a:r>
              <a:rPr lang="en-US" sz="2200" dirty="0" smtClean="0">
                <a:solidFill>
                  <a:srgbClr val="FF0000"/>
                </a:solidFill>
              </a:rPr>
              <a:t>Examples of Shortage &amp; Surplus DUE FRIDAY*****</a:t>
            </a:r>
            <a:endParaRPr lang="en-US" sz="1600" dirty="0" smtClean="0">
              <a:solidFill>
                <a:srgbClr val="FF0000"/>
              </a:solidFill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1600" b="1" dirty="0" smtClean="0"/>
          </a:p>
          <a:p>
            <a:pPr marL="609600" lvl="0" indent="-609600">
              <a:spcBef>
                <a:spcPct val="0"/>
              </a:spcBef>
              <a:buNone/>
              <a:defRPr/>
            </a:pPr>
            <a:r>
              <a:rPr lang="en-US" sz="2400" b="1" dirty="0" smtClean="0">
                <a:solidFill>
                  <a:srgbClr val="1F497D"/>
                </a:solidFill>
              </a:rPr>
              <a:t>Connecting Supply &amp; Demand WARM-UP</a:t>
            </a:r>
            <a:r>
              <a:rPr lang="en-US" sz="2400" dirty="0">
                <a:solidFill>
                  <a:srgbClr val="1F497D"/>
                </a:solidFill>
              </a:rPr>
              <a:t>: </a:t>
            </a:r>
            <a:r>
              <a:rPr lang="en-US" sz="1000" dirty="0">
                <a:solidFill>
                  <a:srgbClr val="000000"/>
                </a:solidFill>
              </a:rPr>
              <a:t>(Follow the directions below)</a:t>
            </a:r>
            <a:endParaRPr lang="en-US" sz="2200" dirty="0">
              <a:solidFill>
                <a:prstClr val="black"/>
              </a:solidFill>
            </a:endParaRPr>
          </a:p>
          <a:p>
            <a:pPr marL="0" lvl="0" indent="0" algn="ctr">
              <a:spcBef>
                <a:spcPct val="0"/>
              </a:spcBef>
              <a:buNone/>
              <a:defRPr/>
            </a:pPr>
            <a:r>
              <a:rPr lang="en-US" sz="2000" dirty="0">
                <a:solidFill>
                  <a:prstClr val="black"/>
                </a:solidFill>
              </a:rPr>
              <a:t>***5 minutes***</a:t>
            </a:r>
          </a:p>
          <a:p>
            <a:pPr lvl="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Answer the questions below.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Think of a good that you have seen “on sale.”  Why do you think it was on sale?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Think of a good that you have seen “sold out” or found difficult to find.  Why do you think it was “sold out” or difficult to find?</a:t>
            </a:r>
          </a:p>
        </p:txBody>
      </p:sp>
    </p:spTree>
    <p:extLst>
      <p:ext uri="{BB962C8B-B14F-4D97-AF65-F5344CB8AC3E}">
        <p14:creationId xmlns:p14="http://schemas.microsoft.com/office/powerpoint/2010/main" val="393107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Disequilibrium - Surplus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b="1"/>
              <a:t>Excess Supply</a:t>
            </a:r>
          </a:p>
          <a:p>
            <a:pPr lvl="1"/>
            <a:r>
              <a:rPr lang="en-US" altLang="en-US"/>
              <a:t>When Price is too high</a:t>
            </a:r>
          </a:p>
          <a:p>
            <a:pPr lvl="1"/>
            <a:r>
              <a:rPr lang="en-US" altLang="en-US"/>
              <a:t>Quantity     Supplied exceeds Quantity Demanded</a:t>
            </a:r>
          </a:p>
          <a:p>
            <a:pPr lvl="1"/>
            <a:r>
              <a:rPr lang="en-US" altLang="en-US" b="1"/>
              <a:t>Surplus</a:t>
            </a:r>
          </a:p>
          <a:p>
            <a:endParaRPr lang="en-US" altLang="en-US" sz="2800"/>
          </a:p>
        </p:txBody>
      </p:sp>
      <p:graphicFrame>
        <p:nvGraphicFramePr>
          <p:cNvPr id="8197" name="Object 5"/>
          <p:cNvGraphicFramePr>
            <a:graphicFrameLocks noGrp="1" noChangeAspect="1"/>
          </p:cNvGraphicFramePr>
          <p:nvPr>
            <p:ph type="chart" sz="half" idx="2"/>
          </p:nvPr>
        </p:nvGraphicFramePr>
        <p:xfrm>
          <a:off x="4000500" y="1371600"/>
          <a:ext cx="4749800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Chart" r:id="rId3" imgW="3771884" imgH="4114867" progId="MSGraph.Chart.8">
                  <p:embed followColorScheme="full"/>
                </p:oleObj>
              </mc:Choice>
              <mc:Fallback>
                <p:oleObj name="Chart" r:id="rId3" imgW="3771884" imgH="411486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0" y="1371600"/>
                        <a:ext cx="4749800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304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2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46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5" grpId="0" build="p" autoUpdateAnimBg="0" advAuto="2000"/>
      <p:bldOleChart spid="8197" grpId="0" bld="series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defRPr/>
            </a:pPr>
            <a:fld id="{02CCF60C-C2F7-4EA0-9817-60CEFB484117}" type="slidenum">
              <a:rPr lang="en-US" altLang="en-US" smtClean="0">
                <a:solidFill>
                  <a:srgbClr val="FFFFFF"/>
                </a:solidFill>
              </a:rPr>
              <a:pPr fontAlgn="base">
                <a:defRPr/>
              </a:pPr>
              <a:t>11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Section 2-11 </a:t>
            </a:r>
          </a:p>
        </p:txBody>
      </p:sp>
      <p:pic>
        <p:nvPicPr>
          <p:cNvPr id="57348" name="Picture 8" descr="S2_he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762875" y="0"/>
            <a:ext cx="13795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6013" name="Text Box 29"/>
          <p:cNvSpPr txBox="1">
            <a:spLocks noChangeArrowheads="1"/>
          </p:cNvSpPr>
          <p:nvPr/>
        </p:nvSpPr>
        <p:spPr bwMode="auto">
          <a:xfrm>
            <a:off x="1484313" y="990600"/>
            <a:ext cx="7126287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39725" indent="-3397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altLang="en-US" sz="2800" smtClean="0">
                <a:solidFill>
                  <a:srgbClr val="FFFFFF"/>
                </a:solidFill>
              </a:rPr>
              <a:t>Surpluses occur when supply exceeds demand. </a:t>
            </a:r>
            <a:endParaRPr lang="en-US" altLang="en-US" sz="1800" b="1" smtClean="0">
              <a:solidFill>
                <a:srgbClr val="FFFF99"/>
              </a:solidFill>
              <a:sym typeface="Wingdings" pitchFamily="2" charset="2"/>
            </a:endParaRPr>
          </a:p>
        </p:txBody>
      </p:sp>
      <p:sp>
        <p:nvSpPr>
          <p:cNvPr id="426014" name="Text Box 30"/>
          <p:cNvSpPr txBox="1">
            <a:spLocks noChangeArrowheads="1"/>
          </p:cNvSpPr>
          <p:nvPr/>
        </p:nvSpPr>
        <p:spPr bwMode="auto">
          <a:xfrm>
            <a:off x="1484313" y="433388"/>
            <a:ext cx="6910387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39725" indent="-3397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200" b="1" smtClean="0">
                <a:solidFill>
                  <a:srgbClr val="FFFFFF"/>
                </a:solidFill>
              </a:rPr>
              <a:t>The Price Adjustment Process </a:t>
            </a:r>
            <a:r>
              <a:rPr lang="en-US" altLang="en-US" sz="1800" b="1" smtClean="0">
                <a:solidFill>
                  <a:srgbClr val="FFFFFF"/>
                </a:solidFill>
              </a:rPr>
              <a:t>(cont.)</a:t>
            </a:r>
            <a:endParaRPr lang="en-US" altLang="en-US" sz="2800" b="1" smtClean="0">
              <a:solidFill>
                <a:srgbClr val="FFFFFF"/>
              </a:solidFill>
            </a:endParaRPr>
          </a:p>
        </p:txBody>
      </p:sp>
      <p:pic>
        <p:nvPicPr>
          <p:cNvPr id="57351" name="Picture 42" descr="3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76400"/>
            <a:ext cx="4508500" cy="4425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064551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26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"/>
                                        <p:tgtEl>
                                          <p:spTgt spid="426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6013" grpId="0" autoUpdateAnimBg="0"/>
      <p:bldP spid="42601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Section 1-12</a:t>
            </a:r>
          </a:p>
        </p:txBody>
      </p:sp>
      <p:pic>
        <p:nvPicPr>
          <p:cNvPr id="61444" name="Picture 9" descr="S1_he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764463" y="0"/>
            <a:ext cx="137953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3472" name="Text Box 16"/>
          <p:cNvSpPr txBox="1">
            <a:spLocks noChangeArrowheads="1"/>
          </p:cNvSpPr>
          <p:nvPr/>
        </p:nvSpPr>
        <p:spPr bwMode="auto">
          <a:xfrm>
            <a:off x="1447800" y="1582161"/>
            <a:ext cx="7391400" cy="481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39725" indent="-3397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altLang="en-US" b="1" dirty="0" smtClean="0">
                <a:solidFill>
                  <a:srgbClr val="FFC000"/>
                </a:solidFill>
                <a:sym typeface="Wingdings" pitchFamily="2" charset="2"/>
              </a:rPr>
              <a:t>Visit a shopping mall, grocery store, Target, Wal-Mart, or another store (online store works also).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altLang="en-US" b="1" dirty="0" smtClean="0">
                <a:solidFill>
                  <a:srgbClr val="FFC000"/>
                </a:solidFill>
                <a:sym typeface="Wingdings" pitchFamily="2" charset="2"/>
              </a:rPr>
              <a:t>Find 3 examples of surplus and 3 examples of shortage (sales = surplus, out of stock/rain checks = shortage)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altLang="en-US" b="1" dirty="0" smtClean="0">
                <a:solidFill>
                  <a:srgbClr val="FFC000"/>
                </a:solidFill>
                <a:sym typeface="Wingdings" pitchFamily="2" charset="2"/>
              </a:rPr>
              <a:t>Identify the items and describe WHY you think the items were at a surplus or shortage.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altLang="en-US" b="1" dirty="0" smtClean="0">
                <a:solidFill>
                  <a:srgbClr val="FFC000"/>
                </a:solidFill>
                <a:sym typeface="Wingdings" pitchFamily="2" charset="2"/>
              </a:rPr>
              <a:t>Post your responses on the Economics Forum of my website.</a:t>
            </a:r>
          </a:p>
          <a:p>
            <a:pPr marL="0" inden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b="1" dirty="0" smtClean="0">
                <a:solidFill>
                  <a:srgbClr val="FFC000"/>
                </a:solidFill>
                <a:sym typeface="Wingdings" pitchFamily="2" charset="2"/>
                <a:hlinkClick r:id="rId3"/>
              </a:rPr>
              <a:t>www.goblirsch.weebly.com</a:t>
            </a:r>
            <a:endParaRPr lang="en-US" altLang="en-US" b="1" dirty="0" smtClean="0">
              <a:solidFill>
                <a:srgbClr val="FFC000"/>
              </a:solidFill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b="1" dirty="0" smtClean="0">
                <a:solidFill>
                  <a:srgbClr val="FFC000"/>
                </a:solidFill>
                <a:sym typeface="Wingdings" pitchFamily="2" charset="2"/>
              </a:rPr>
              <a:t>DUE FRIDAY</a:t>
            </a:r>
            <a:endParaRPr lang="en-US" altLang="en-US" b="1" dirty="0" smtClean="0">
              <a:solidFill>
                <a:srgbClr val="FFC000"/>
              </a:solidFill>
              <a:sym typeface="Wingdings" pitchFamily="2" charset="2"/>
            </a:endParaRPr>
          </a:p>
        </p:txBody>
      </p:sp>
      <p:sp>
        <p:nvSpPr>
          <p:cNvPr id="403475" name="Text Box 19"/>
          <p:cNvSpPr txBox="1">
            <a:spLocks noChangeArrowheads="1"/>
          </p:cNvSpPr>
          <p:nvPr/>
        </p:nvSpPr>
        <p:spPr bwMode="auto">
          <a:xfrm>
            <a:off x="1447800" y="375083"/>
            <a:ext cx="73914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39725" indent="-3397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200" b="1" dirty="0" smtClean="0">
                <a:solidFill>
                  <a:srgbClr val="FFCC00"/>
                </a:solidFill>
              </a:rPr>
              <a:t>HOMEWORK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 u="sng" dirty="0" smtClean="0">
                <a:solidFill>
                  <a:srgbClr val="FFCC00"/>
                </a:solidFill>
              </a:rPr>
              <a:t>EXAMPLES OF SURPLUS </a:t>
            </a:r>
            <a:r>
              <a:rPr lang="en-US" altLang="en-US" sz="2800" b="1" u="sng" dirty="0" smtClean="0">
                <a:solidFill>
                  <a:srgbClr val="FFCC00"/>
                </a:solidFill>
              </a:rPr>
              <a:t>&amp; </a:t>
            </a:r>
            <a:r>
              <a:rPr lang="en-US" altLang="en-US" sz="2800" b="1" u="sng" dirty="0" smtClean="0">
                <a:solidFill>
                  <a:srgbClr val="FFCC00"/>
                </a:solidFill>
              </a:rPr>
              <a:t>SHORTAGE</a:t>
            </a:r>
            <a:endParaRPr lang="en-US" altLang="en-US" b="1" u="sng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98949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403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5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403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72" grpId="0" autoUpdateAnimBg="0"/>
      <p:bldP spid="40347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u="sng" dirty="0" smtClean="0"/>
              <a:t>THE DOW STOCK SIMULATION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DIRECTIONS</a:t>
            </a:r>
            <a:r>
              <a:rPr lang="en-US" dirty="0" smtClean="0"/>
              <a:t>:</a:t>
            </a:r>
          </a:p>
          <a:p>
            <a:pPr marL="0" indent="0" algn="ctr">
              <a:buNone/>
            </a:pPr>
            <a:r>
              <a:rPr lang="en-US" b="1" dirty="0" smtClean="0"/>
              <a:t>IF YOU WANT TO KEEP YOUR STOCKS, THE PRICE &amp; SHARES DO NOT CHANGE ON YOUR NEW STOCK SHEET</a:t>
            </a:r>
          </a:p>
          <a:p>
            <a:pPr marL="0" indent="0">
              <a:buNone/>
            </a:pPr>
            <a:r>
              <a:rPr lang="en-US" dirty="0" smtClean="0"/>
              <a:t>IF YOU WANT TO CHANGE YOUR STOCKS:</a:t>
            </a:r>
            <a:endParaRPr lang="en-US" dirty="0"/>
          </a:p>
          <a:p>
            <a:r>
              <a:rPr lang="en-US" dirty="0" smtClean="0"/>
              <a:t>You have your $$$ to invest in the stock market.  </a:t>
            </a:r>
            <a:r>
              <a:rPr lang="en-US" b="1" dirty="0" smtClean="0"/>
              <a:t>***You cannot spend over what you have left***</a:t>
            </a:r>
          </a:p>
          <a:p>
            <a:r>
              <a:rPr lang="en-US" dirty="0" smtClean="0"/>
              <a:t>Select 5 stocks from The Dow Jones Industrial Average to invest your money in.</a:t>
            </a:r>
          </a:p>
          <a:p>
            <a:r>
              <a:rPr lang="en-US" dirty="0" smtClean="0"/>
              <a:t>How many shares you buy of each stock is up to you.</a:t>
            </a:r>
          </a:p>
          <a:p>
            <a:r>
              <a:rPr lang="en-US" dirty="0" smtClean="0"/>
              <a:t>Multiply the # of shares you want by the Last trade amount to calculate the Total Worth of that stock.</a:t>
            </a:r>
          </a:p>
          <a:p>
            <a:pPr lvl="1"/>
            <a:r>
              <a:rPr lang="en-US" sz="3200" u="sng" dirty="0" smtClean="0"/>
              <a:t># shares</a:t>
            </a:r>
            <a:r>
              <a:rPr lang="en-US" sz="3200" dirty="0" smtClean="0"/>
              <a:t>   X   </a:t>
            </a:r>
            <a:r>
              <a:rPr lang="en-US" sz="3200" u="sng" dirty="0" smtClean="0"/>
              <a:t>Last Trade $</a:t>
            </a:r>
            <a:r>
              <a:rPr lang="en-US" sz="3200" dirty="0" smtClean="0"/>
              <a:t>  =  </a:t>
            </a:r>
            <a:r>
              <a:rPr lang="en-US" sz="3200" u="sng" dirty="0" smtClean="0"/>
              <a:t>Total Worth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1900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b="1" u="sng" dirty="0" smtClean="0"/>
              <a:t>Econ Class Jobs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Students who have an assigned job will be responsible for carrying out their duty, and in return will be receive a $2 a day raise.  The jobs are as follows:</a:t>
            </a:r>
          </a:p>
          <a:p>
            <a:pPr>
              <a:buFontTx/>
              <a:buChar char="-"/>
            </a:pPr>
            <a:endParaRPr lang="en-US" dirty="0" smtClean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tx2"/>
                </a:solidFill>
              </a:rPr>
              <a:t>Electrician (1) – turning on and off the lights as 	needed during the class period.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Distributor/Collector (1) – passing out/collecting 	papers as needed during the class period.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Book Person (6) – one book person per pod. Their job 	will be to get out and return each pod members book 	as needed.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990099"/>
                </a:solidFill>
              </a:rPr>
              <a:t>E.P.A. (2) – Environmental Protection Agency – one EPA 	member per side of the room.  Their job is to make 	sure all desks are aligned &amp; pick up any stray trash. </a:t>
            </a: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08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Section 1-12</a:t>
            </a:r>
          </a:p>
        </p:txBody>
      </p:sp>
      <p:pic>
        <p:nvPicPr>
          <p:cNvPr id="61444" name="Picture 9" descr="S1_he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764463" y="0"/>
            <a:ext cx="137953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3472" name="Text Box 16"/>
          <p:cNvSpPr txBox="1">
            <a:spLocks noChangeArrowheads="1"/>
          </p:cNvSpPr>
          <p:nvPr/>
        </p:nvSpPr>
        <p:spPr bwMode="auto">
          <a:xfrm>
            <a:off x="1447800" y="1582161"/>
            <a:ext cx="7391400" cy="481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39725" indent="-3397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altLang="en-US" b="1" dirty="0" smtClean="0">
                <a:solidFill>
                  <a:srgbClr val="FFC000"/>
                </a:solidFill>
                <a:sym typeface="Wingdings" pitchFamily="2" charset="2"/>
              </a:rPr>
              <a:t>Visit a shopping mall, grocery store, Target, Wal-Mart, or another store (online store works also).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altLang="en-US" b="1" dirty="0" smtClean="0">
                <a:solidFill>
                  <a:srgbClr val="FFC000"/>
                </a:solidFill>
                <a:sym typeface="Wingdings" pitchFamily="2" charset="2"/>
              </a:rPr>
              <a:t>Find 3 examples of surplus and 3 examples of shortage (sales = surplus, out of stock/rain checks = shortage)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altLang="en-US" b="1" dirty="0" smtClean="0">
                <a:solidFill>
                  <a:srgbClr val="FFC000"/>
                </a:solidFill>
                <a:sym typeface="Wingdings" pitchFamily="2" charset="2"/>
              </a:rPr>
              <a:t>Identify the items and describe WHY you think the items were at a surplus or shortage.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altLang="en-US" b="1" dirty="0" smtClean="0">
                <a:solidFill>
                  <a:srgbClr val="FFC000"/>
                </a:solidFill>
                <a:sym typeface="Wingdings" pitchFamily="2" charset="2"/>
              </a:rPr>
              <a:t>Post your responses on the Economics Forum of my website.</a:t>
            </a:r>
          </a:p>
          <a:p>
            <a:pPr marL="0" inden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b="1" dirty="0" smtClean="0">
                <a:solidFill>
                  <a:srgbClr val="FFC000"/>
                </a:solidFill>
                <a:sym typeface="Wingdings" pitchFamily="2" charset="2"/>
                <a:hlinkClick r:id="rId3"/>
              </a:rPr>
              <a:t>www.goblirsch.weebly.com</a:t>
            </a:r>
            <a:endParaRPr lang="en-US" altLang="en-US" b="1" dirty="0" smtClean="0">
              <a:solidFill>
                <a:srgbClr val="FFC000"/>
              </a:solidFill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b="1" dirty="0" smtClean="0">
                <a:solidFill>
                  <a:srgbClr val="FFC000"/>
                </a:solidFill>
                <a:sym typeface="Wingdings" pitchFamily="2" charset="2"/>
              </a:rPr>
              <a:t>DUE FRIDAY</a:t>
            </a:r>
          </a:p>
        </p:txBody>
      </p:sp>
      <p:sp>
        <p:nvSpPr>
          <p:cNvPr id="403475" name="Text Box 19"/>
          <p:cNvSpPr txBox="1">
            <a:spLocks noChangeArrowheads="1"/>
          </p:cNvSpPr>
          <p:nvPr/>
        </p:nvSpPr>
        <p:spPr bwMode="auto">
          <a:xfrm>
            <a:off x="1447800" y="375083"/>
            <a:ext cx="73914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39725" indent="-3397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200" b="1" dirty="0" smtClean="0">
                <a:solidFill>
                  <a:srgbClr val="FFCC00"/>
                </a:solidFill>
              </a:rPr>
              <a:t>HOMEWORK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 u="sng" dirty="0" smtClean="0">
                <a:solidFill>
                  <a:srgbClr val="FFCC00"/>
                </a:solidFill>
              </a:rPr>
              <a:t>EXAMPLES OF SURPLUS &amp; SHORTAGE</a:t>
            </a:r>
            <a:endParaRPr lang="en-US" altLang="en-US" b="1" u="sng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91256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403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5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403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72" grpId="0" autoUpdateAnimBg="0"/>
      <p:bldP spid="40347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9933"/>
            </a:gs>
            <a:gs pos="100000">
              <a:srgbClr val="00FFC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1219200"/>
          </a:xfrm>
        </p:spPr>
        <p:txBody>
          <a:bodyPr/>
          <a:lstStyle/>
          <a:p>
            <a:r>
              <a:rPr lang="en-US" altLang="en-US" sz="6000" b="1"/>
              <a:t>Chapter 6 Prices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200400"/>
            <a:ext cx="7543800" cy="2057400"/>
          </a:xfrm>
        </p:spPr>
        <p:txBody>
          <a:bodyPr/>
          <a:lstStyle/>
          <a:p>
            <a:r>
              <a:rPr lang="en-US" altLang="en-US" sz="4000" dirty="0"/>
              <a:t>1.) Combining Supply &amp; </a:t>
            </a:r>
            <a:r>
              <a:rPr lang="en-US" altLang="en-US" sz="4000" dirty="0" smtClean="0"/>
              <a:t>Demand</a:t>
            </a:r>
            <a:endParaRPr lang="en-US" altLang="en-US" sz="4000" dirty="0"/>
          </a:p>
        </p:txBody>
      </p:sp>
    </p:spTree>
    <p:extLst>
      <p:ext uri="{BB962C8B-B14F-4D97-AF65-F5344CB8AC3E}">
        <p14:creationId xmlns:p14="http://schemas.microsoft.com/office/powerpoint/2010/main" val="94343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5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1" grpId="0" build="p" autoUpdateAnimBg="0" advAuto="500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382000" cy="1143000"/>
          </a:xfrm>
        </p:spPr>
        <p:txBody>
          <a:bodyPr/>
          <a:lstStyle/>
          <a:p>
            <a:r>
              <a:rPr lang="en-US" altLang="en-US"/>
              <a:t>Combining Supply &amp; Demand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114800" y="1981200"/>
            <a:ext cx="4419600" cy="4114800"/>
          </a:xfrm>
        </p:spPr>
        <p:txBody>
          <a:bodyPr/>
          <a:lstStyle/>
          <a:p>
            <a:r>
              <a:rPr lang="en-US" altLang="en-US" sz="3600" dirty="0">
                <a:solidFill>
                  <a:srgbClr val="FF0000"/>
                </a:solidFill>
              </a:rPr>
              <a:t>Demand Schedule</a:t>
            </a:r>
          </a:p>
          <a:p>
            <a:r>
              <a:rPr lang="en-US" altLang="en-US" sz="3600" dirty="0">
                <a:solidFill>
                  <a:schemeClr val="accent2"/>
                </a:solidFill>
              </a:rPr>
              <a:t>Supply Schedule</a:t>
            </a:r>
          </a:p>
          <a:p>
            <a:r>
              <a:rPr lang="en-US" altLang="en-US" sz="3600" dirty="0"/>
              <a:t>Point of Equilibrium - Point of Balance </a:t>
            </a:r>
            <a:r>
              <a:rPr lang="en-US" altLang="en-US" sz="3600" dirty="0" smtClean="0"/>
              <a:t>between Quantity Demanded &amp; Quantity Supplied</a:t>
            </a:r>
            <a:endParaRPr lang="en-US" altLang="en-US" sz="3600" dirty="0"/>
          </a:p>
          <a:p>
            <a:endParaRPr lang="en-US" altLang="en-US" sz="2800" dirty="0"/>
          </a:p>
        </p:txBody>
      </p:sp>
      <p:graphicFrame>
        <p:nvGraphicFramePr>
          <p:cNvPr id="5199" name="Group 79"/>
          <p:cNvGraphicFramePr>
            <a:graphicFrameLocks noGrp="1"/>
          </p:cNvGraphicFramePr>
          <p:nvPr>
            <p:ph type="chart" sz="half" idx="1"/>
          </p:nvPr>
        </p:nvGraphicFramePr>
        <p:xfrm>
          <a:off x="685800" y="1981200"/>
          <a:ext cx="3200400" cy="4148139"/>
        </p:xfrm>
        <a:graphic>
          <a:graphicData uri="http://schemas.openxmlformats.org/drawingml/2006/table">
            <a:tbl>
              <a:tblPr/>
              <a:tblGrid>
                <a:gridCol w="1270000"/>
                <a:gridCol w="939800"/>
                <a:gridCol w="990600"/>
              </a:tblGrid>
              <a:tr h="587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Price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QD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QS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 .50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 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$1.00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 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$1.50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$2.00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 250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$2.50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 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$3.00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 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 350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216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75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Balancing the Market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1981200"/>
            <a:ext cx="3962400" cy="4114800"/>
          </a:xfrm>
        </p:spPr>
        <p:txBody>
          <a:bodyPr/>
          <a:lstStyle/>
          <a:p>
            <a:r>
              <a:rPr lang="en-US" altLang="en-US" sz="3600">
                <a:solidFill>
                  <a:srgbClr val="FF0000"/>
                </a:solidFill>
              </a:rPr>
              <a:t>Demand Schedule</a:t>
            </a:r>
          </a:p>
          <a:p>
            <a:r>
              <a:rPr lang="en-US" altLang="en-US" sz="3600">
                <a:solidFill>
                  <a:schemeClr val="accent2"/>
                </a:solidFill>
              </a:rPr>
              <a:t>Supply Schedule</a:t>
            </a:r>
          </a:p>
          <a:p>
            <a:r>
              <a:rPr lang="en-US" altLang="en-US" sz="3600"/>
              <a:t>Graphing Equilibrium – </a:t>
            </a:r>
            <a:r>
              <a:rPr lang="en-US" altLang="en-US"/>
              <a:t>Point where Supply Meets Demand</a:t>
            </a:r>
          </a:p>
        </p:txBody>
      </p:sp>
      <p:graphicFrame>
        <p:nvGraphicFramePr>
          <p:cNvPr id="6149" name="Object 5"/>
          <p:cNvGraphicFramePr>
            <a:graphicFrameLocks noGrp="1" noChangeAspect="1"/>
          </p:cNvGraphicFramePr>
          <p:nvPr>
            <p:ph type="chart" sz="half" idx="1"/>
          </p:nvPr>
        </p:nvGraphicFramePr>
        <p:xfrm>
          <a:off x="228600" y="1828800"/>
          <a:ext cx="4953000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Chart" r:id="rId3" imgW="3771884" imgH="4114867" progId="MSGraph.Chart.8">
                  <p:embed followColorScheme="full"/>
                </p:oleObj>
              </mc:Choice>
              <mc:Fallback>
                <p:oleObj name="Chart" r:id="rId3" imgW="3771884" imgH="411486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828800"/>
                        <a:ext cx="4953000" cy="464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583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4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8" grpId="0" build="p" autoUpdateAnimBg="0" advAuto="1000"/>
      <p:bldOleChart spid="6149" grpId="0" bld="series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Balancing the Market</a:t>
            </a:r>
          </a:p>
        </p:txBody>
      </p:sp>
      <p:graphicFrame>
        <p:nvGraphicFramePr>
          <p:cNvPr id="4100" name="Object 4"/>
          <p:cNvGraphicFramePr>
            <a:graphicFrameLocks noGrp="1" noChangeAspect="1"/>
          </p:cNvGraphicFramePr>
          <p:nvPr>
            <p:ph type="chart" sz="half" idx="2"/>
            <p:extLst>
              <p:ext uri="{D42A27DB-BD31-4B8C-83A1-F6EECF244321}">
                <p14:modId xmlns:p14="http://schemas.microsoft.com/office/powerpoint/2010/main" val="2207446855"/>
              </p:ext>
            </p:extLst>
          </p:nvPr>
        </p:nvGraphicFramePr>
        <p:xfrm>
          <a:off x="4078287" y="1793875"/>
          <a:ext cx="5065713" cy="506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Chart" r:id="rId3" imgW="3771884" imgH="4114867" progId="MSGraph.Chart.8">
                  <p:embed followColorScheme="full"/>
                </p:oleObj>
              </mc:Choice>
              <mc:Fallback>
                <p:oleObj name="Chart" r:id="rId3" imgW="3771884" imgH="411486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8287" y="1793875"/>
                        <a:ext cx="5065713" cy="506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0" name="Group 1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567376"/>
              </p:ext>
            </p:extLst>
          </p:nvPr>
        </p:nvGraphicFramePr>
        <p:xfrm>
          <a:off x="127000" y="1787237"/>
          <a:ext cx="3124200" cy="4089400"/>
        </p:xfrm>
        <a:graphic>
          <a:graphicData uri="http://schemas.openxmlformats.org/drawingml/2006/table">
            <a:tbl>
              <a:tblPr/>
              <a:tblGrid>
                <a:gridCol w="1041400"/>
                <a:gridCol w="1041400"/>
                <a:gridCol w="1041400"/>
              </a:tblGrid>
              <a:tr h="584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Price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QD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QS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 .50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$1.00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$1.50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$2.00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250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$2.50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$3.00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350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722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OleChart spid="4100" grpId="0" bld="series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Disequilibrium - Shortage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b="1"/>
              <a:t>Excess Demand</a:t>
            </a:r>
          </a:p>
          <a:p>
            <a:pPr lvl="1"/>
            <a:r>
              <a:rPr lang="en-US" altLang="en-US"/>
              <a:t>When Price is too low</a:t>
            </a:r>
          </a:p>
          <a:p>
            <a:pPr lvl="1"/>
            <a:r>
              <a:rPr lang="en-US" altLang="en-US"/>
              <a:t>Quantity  Demanded exceeds Quantity Supplied</a:t>
            </a:r>
          </a:p>
          <a:p>
            <a:pPr lvl="1"/>
            <a:r>
              <a:rPr lang="en-US" altLang="en-US" b="1"/>
              <a:t>Shortage</a:t>
            </a:r>
          </a:p>
        </p:txBody>
      </p:sp>
      <p:graphicFrame>
        <p:nvGraphicFramePr>
          <p:cNvPr id="7173" name="Object 5"/>
          <p:cNvGraphicFramePr>
            <a:graphicFrameLocks noGrp="1" noChangeAspect="1"/>
          </p:cNvGraphicFramePr>
          <p:nvPr>
            <p:ph type="chart" sz="half" idx="2"/>
          </p:nvPr>
        </p:nvGraphicFramePr>
        <p:xfrm>
          <a:off x="3962400" y="1295400"/>
          <a:ext cx="4819650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Chart" r:id="rId3" imgW="3771884" imgH="4114867" progId="MSGraph.Chart.8">
                  <p:embed followColorScheme="full"/>
                </p:oleObj>
              </mc:Choice>
              <mc:Fallback>
                <p:oleObj name="Chart" r:id="rId3" imgW="3771884" imgH="411486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295400"/>
                        <a:ext cx="4819650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351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0" nodeType="with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grpId="0" nodeType="with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grpId="0" nodeType="with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25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1" grpId="0" build="p" autoUpdateAnimBg="0" advAuto="2000"/>
      <p:bldOleChart spid="7173" grpId="0" bld="series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defRPr/>
            </a:pPr>
            <a:fld id="{6D0D15C2-0D23-4327-9416-B9891714DE0C}" type="slidenum">
              <a:rPr lang="en-US" altLang="en-US" smtClean="0">
                <a:solidFill>
                  <a:srgbClr val="FFFFFF"/>
                </a:solidFill>
              </a:rPr>
              <a:pPr fontAlgn="base">
                <a:defRPr/>
              </a:pPr>
              <a:t>8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Section 2-13 </a:t>
            </a:r>
          </a:p>
        </p:txBody>
      </p:sp>
      <p:pic>
        <p:nvPicPr>
          <p:cNvPr id="58372" name="Picture 8" descr="S2_he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762875" y="0"/>
            <a:ext cx="13795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8058" name="Text Box 26"/>
          <p:cNvSpPr txBox="1">
            <a:spLocks noChangeArrowheads="1"/>
          </p:cNvSpPr>
          <p:nvPr/>
        </p:nvSpPr>
        <p:spPr bwMode="auto">
          <a:xfrm>
            <a:off x="1484313" y="433388"/>
            <a:ext cx="6910387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39725" indent="-3397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200" b="1" smtClean="0">
                <a:solidFill>
                  <a:srgbClr val="FFFFFF"/>
                </a:solidFill>
              </a:rPr>
              <a:t>The Price Adjustment Process </a:t>
            </a:r>
            <a:r>
              <a:rPr lang="en-US" altLang="en-US" sz="1800" b="1" smtClean="0">
                <a:solidFill>
                  <a:srgbClr val="FFFFFF"/>
                </a:solidFill>
              </a:rPr>
              <a:t>(cont.)</a:t>
            </a:r>
          </a:p>
        </p:txBody>
      </p:sp>
      <p:sp>
        <p:nvSpPr>
          <p:cNvPr id="428059" name="Text Box 27"/>
          <p:cNvSpPr txBox="1">
            <a:spLocks noChangeArrowheads="1"/>
          </p:cNvSpPr>
          <p:nvPr/>
        </p:nvSpPr>
        <p:spPr bwMode="auto">
          <a:xfrm>
            <a:off x="1484313" y="1066800"/>
            <a:ext cx="7126287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39725" indent="-3397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altLang="en-US" sz="2800" smtClean="0">
                <a:solidFill>
                  <a:srgbClr val="FFFFFF"/>
                </a:solidFill>
              </a:rPr>
              <a:t>Shortages occur when demand exceeds supply. </a:t>
            </a:r>
            <a:r>
              <a:rPr lang="en-US" altLang="en-US" sz="1800" b="1" smtClean="0">
                <a:solidFill>
                  <a:srgbClr val="FFFF99"/>
                </a:solidFill>
                <a:sym typeface="Wingdings" pitchFamily="2" charset="2"/>
              </a:rPr>
              <a:t></a:t>
            </a:r>
          </a:p>
        </p:txBody>
      </p:sp>
      <p:pic>
        <p:nvPicPr>
          <p:cNvPr id="58375" name="Picture 39" descr="4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752600"/>
            <a:ext cx="4356100" cy="4356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829960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428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428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58" grpId="0" autoUpdateAnimBg="0"/>
      <p:bldP spid="42805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defRPr/>
            </a:pPr>
            <a:fld id="{D76D72F8-ABF8-4288-B492-DB2381705971}" type="slidenum">
              <a:rPr lang="en-US" altLang="en-US" smtClean="0">
                <a:solidFill>
                  <a:srgbClr val="FFFFFF"/>
                </a:solidFill>
              </a:rPr>
              <a:pPr fontAlgn="base">
                <a:defRPr/>
              </a:pPr>
              <a:t>9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Section 2-Assessment 1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1484313" y="436563"/>
            <a:ext cx="4257675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39725" indent="-3397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200" b="1" smtClean="0">
                <a:solidFill>
                  <a:srgbClr val="FFFFFF"/>
                </a:solidFill>
              </a:rPr>
              <a:t>Discussion Question</a:t>
            </a:r>
            <a:endParaRPr lang="en-US" altLang="en-US" sz="2000" b="1" smtClean="0">
              <a:solidFill>
                <a:srgbClr val="FFFFFF"/>
              </a:solidFill>
            </a:endParaRPr>
          </a:p>
        </p:txBody>
      </p:sp>
      <p:sp>
        <p:nvSpPr>
          <p:cNvPr id="56371" name="Text Box 51"/>
          <p:cNvSpPr txBox="1">
            <a:spLocks noChangeArrowheads="1"/>
          </p:cNvSpPr>
          <p:nvPr/>
        </p:nvSpPr>
        <p:spPr bwMode="auto">
          <a:xfrm>
            <a:off x="2398713" y="1285875"/>
            <a:ext cx="4840287" cy="3927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dirty="0" smtClean="0">
                <a:solidFill>
                  <a:srgbClr val="FFFFFF"/>
                </a:solidFill>
              </a:rPr>
              <a:t>Imagine that you want to go to </a:t>
            </a:r>
            <a:r>
              <a:rPr lang="en-US" altLang="en-US" sz="2800" dirty="0" smtClean="0">
                <a:solidFill>
                  <a:srgbClr val="FFFFFF"/>
                </a:solidFill>
              </a:rPr>
              <a:t>the World Series</a:t>
            </a:r>
            <a:r>
              <a:rPr lang="en-US" altLang="en-US" sz="2800" dirty="0" smtClean="0">
                <a:solidFill>
                  <a:srgbClr val="FFFFFF"/>
                </a:solidFill>
              </a:rPr>
              <a:t> </a:t>
            </a:r>
            <a:r>
              <a:rPr lang="en-US" altLang="en-US" sz="2800" dirty="0" smtClean="0">
                <a:solidFill>
                  <a:srgbClr val="FFFFFF"/>
                </a:solidFill>
              </a:rPr>
              <a:t>but you find it is sold out at ticket outlets.  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endParaRPr lang="en-US" altLang="en-US" sz="2800" dirty="0" smtClean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dirty="0" smtClean="0">
                <a:solidFill>
                  <a:srgbClr val="FFFFFF"/>
                </a:solidFill>
              </a:rPr>
              <a:t>What effect will this shortage of tickets have on the price of any remaining </a:t>
            </a:r>
            <a:r>
              <a:rPr lang="en-US" altLang="en-US" sz="2800" dirty="0" smtClean="0">
                <a:solidFill>
                  <a:srgbClr val="FFFFFF"/>
                </a:solidFill>
              </a:rPr>
              <a:t>World Series </a:t>
            </a:r>
            <a:r>
              <a:rPr lang="en-US" altLang="en-US" sz="2800" dirty="0" smtClean="0">
                <a:solidFill>
                  <a:srgbClr val="FFFFFF"/>
                </a:solidFill>
              </a:rPr>
              <a:t>tickets</a:t>
            </a:r>
            <a:r>
              <a:rPr lang="en-US" altLang="en-US" sz="2800" dirty="0" smtClean="0">
                <a:solidFill>
                  <a:srgbClr val="FFFFFF"/>
                </a:solidFill>
              </a:rPr>
              <a:t>?</a:t>
            </a:r>
          </a:p>
        </p:txBody>
      </p:sp>
      <p:pic>
        <p:nvPicPr>
          <p:cNvPr id="56373" name="Picture 53" descr="ques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1739900" y="1323975"/>
            <a:ext cx="6492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63" descr="S2_he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762875" y="0"/>
            <a:ext cx="13795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91946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6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56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9" grpId="0" autoUpdateAnimBg="0"/>
      <p:bldP spid="56371" grpId="0" autoUpdateAnimBg="0"/>
    </p:bldLst>
  </p:timing>
</p:sld>
</file>

<file path=ppt/theme/theme1.xml><?xml version="1.0" encoding="utf-8"?>
<a:theme xmlns:a="http://schemas.openxmlformats.org/drawingml/2006/main" name="12_TP03000403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2_TP03000403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lank Presenta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CC"/>
      </a:accent2>
      <a:accent3>
        <a:srgbClr val="AAAAAA"/>
      </a:accent3>
      <a:accent4>
        <a:srgbClr val="DADADA"/>
      </a:accent4>
      <a:accent5>
        <a:srgbClr val="CAAAAA"/>
      </a:accent5>
      <a:accent6>
        <a:srgbClr val="2D2DB9"/>
      </a:accent6>
      <a:hlink>
        <a:srgbClr val="FFFF99"/>
      </a:hlink>
      <a:folHlink>
        <a:srgbClr val="FFFF99"/>
      </a:folHlink>
    </a:clrScheme>
    <a:fontScheme name="Blank Presentation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20000"/>
          </a:spcAft>
          <a:buClrTx/>
          <a:buSzTx/>
          <a:buFontTx/>
          <a:buNone/>
          <a:tabLst/>
          <a:defRPr kumimoji="0" lang="en-US" altLang="en-US" sz="3200" b="1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20000"/>
          </a:spcAft>
          <a:buClrTx/>
          <a:buSzTx/>
          <a:buFontTx/>
          <a:buNone/>
          <a:tabLst/>
          <a:defRPr kumimoji="0" lang="en-US" altLang="en-US" sz="3200" b="1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Blank Presenta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CC"/>
      </a:accent2>
      <a:accent3>
        <a:srgbClr val="AAAAAA"/>
      </a:accent3>
      <a:accent4>
        <a:srgbClr val="DADADA"/>
      </a:accent4>
      <a:accent5>
        <a:srgbClr val="CAAAAA"/>
      </a:accent5>
      <a:accent6>
        <a:srgbClr val="2D2DB9"/>
      </a:accent6>
      <a:hlink>
        <a:srgbClr val="FFFF99"/>
      </a:hlink>
      <a:folHlink>
        <a:srgbClr val="FFFF99"/>
      </a:folHlink>
    </a:clrScheme>
    <a:fontScheme name="Blank Presentation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20000"/>
          </a:spcAft>
          <a:buClrTx/>
          <a:buSzTx/>
          <a:buFontTx/>
          <a:buNone/>
          <a:tabLst/>
          <a:defRPr kumimoji="0" lang="en-US" altLang="en-US" sz="3200" b="1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20000"/>
          </a:spcAft>
          <a:buClrTx/>
          <a:buSzTx/>
          <a:buFontTx/>
          <a:buNone/>
          <a:tabLst/>
          <a:defRPr kumimoji="0" lang="en-US" altLang="en-US" sz="3200" b="1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3356</TotalTime>
  <Words>711</Words>
  <Application>Microsoft Office PowerPoint</Application>
  <PresentationFormat>On-screen Show (4:3)</PresentationFormat>
  <Paragraphs>128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12_TP030004031</vt:lpstr>
      <vt:lpstr>Default Design</vt:lpstr>
      <vt:lpstr>1_Default Design</vt:lpstr>
      <vt:lpstr>Blank Presentation</vt:lpstr>
      <vt:lpstr>1_Blank Presentation</vt:lpstr>
      <vt:lpstr>Chart</vt:lpstr>
      <vt:lpstr>Monday October 20, 2014 Mr. Goblirsch – Economics</vt:lpstr>
      <vt:lpstr>Section 1-12</vt:lpstr>
      <vt:lpstr>Chapter 6 Prices</vt:lpstr>
      <vt:lpstr>Combining Supply &amp; Demand</vt:lpstr>
      <vt:lpstr>Balancing the Market</vt:lpstr>
      <vt:lpstr>Balancing the Market</vt:lpstr>
      <vt:lpstr>Disequilibrium - Shortage</vt:lpstr>
      <vt:lpstr>Section 2-13 </vt:lpstr>
      <vt:lpstr>Section 2-Assessment 1</vt:lpstr>
      <vt:lpstr>Disequilibrium - Surplus</vt:lpstr>
      <vt:lpstr>Section 2-11 </vt:lpstr>
      <vt:lpstr>Section 1-12</vt:lpstr>
      <vt:lpstr>THE DOW STOCK SIMULATION</vt:lpstr>
      <vt:lpstr>Econ Class Jobs</vt:lpstr>
    </vt:vector>
  </TitlesOfParts>
  <Company>Modesto City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5:  Supply</dc:title>
  <dc:creator>Muncrief.d</dc:creator>
  <cp:lastModifiedBy>cgoblirsch</cp:lastModifiedBy>
  <cp:revision>73</cp:revision>
  <cp:lastPrinted>2014-10-20T14:14:57Z</cp:lastPrinted>
  <dcterms:created xsi:type="dcterms:W3CDTF">2007-02-19T20:43:44Z</dcterms:created>
  <dcterms:modified xsi:type="dcterms:W3CDTF">2014-10-20T19:26:01Z</dcterms:modified>
</cp:coreProperties>
</file>