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sldIdLst>
    <p:sldId id="289" r:id="rId3"/>
    <p:sldId id="277" r:id="rId4"/>
    <p:sldId id="257" r:id="rId5"/>
    <p:sldId id="258" r:id="rId6"/>
    <p:sldId id="272" r:id="rId7"/>
    <p:sldId id="259" r:id="rId8"/>
    <p:sldId id="273" r:id="rId9"/>
    <p:sldId id="274" r:id="rId10"/>
    <p:sldId id="283" r:id="rId11"/>
    <p:sldId id="284" r:id="rId12"/>
    <p:sldId id="287" r:id="rId13"/>
    <p:sldId id="28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39C1A-43F9-45F9-AF42-CFB22459E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8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2FA12-41DE-4FEA-8B3D-2EAB6746B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52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BAC1D-4547-4B2D-A796-1B5EB01BAC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10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732379-2C73-418A-A291-1B36FFE2D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327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AA4DC9-1853-4131-8A99-80D912DEF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849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53F752B-9124-4FA7-A0E3-0FFA4A22A8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892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86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11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95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14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6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EA0C0-6C7C-4B27-888E-25DCA379A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15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09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30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50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370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8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7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138C4-64AB-485E-8BD0-6040FE160D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86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01F6D-DE20-4161-8A7A-0E71C3D47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90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B938A-E9EE-48AC-928B-562C4A3DE0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4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133A4-DA6B-457B-A96B-1CE353E48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67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D7E66-8C7D-414C-B82A-E9C1BA0033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51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E6AE3-E173-48C1-B760-BBD1EDFEAD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97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AA028-A035-4C0E-B9BD-F32481623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97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447117-F5AD-436C-B9F9-3DBD7B54C6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8/18/2014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7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rds.yahoo.com/_ylt=A0Je5xdOyLNFA3EA_qKJzbkF;_ylu=X3oDMTBwZjZqM2hiBHBvcwMxBHNlYwNzcgR2dGlkA0k5OThfNjg-/SIG=1ea0p52og/EXP=1169496526/**http:/images.search.yahoo.com/search/images/view?back=http://images.search.yahoo.com/search/images?p%3Dcars%26ei%3DUTF-8%26fr%3Dsbcfp-imp%26x%3Dwrt&amp;w=1024&amp;h=768&amp;imgurl=cabrio92.free.fr/cars_mc-laren_004.jpg&amp;rurl=http://cabrio92.free.fr/?D%3DA&amp;size=165.5kB&amp;name=cars_mc-laren_004.jpg&amp;p=cars&amp;type=jpeg&amp;no=1&amp;tt=7,687,956&amp;oid=f5e1c8689bb8b440&amp;ei=UTF-8" TargetMode="External"/><Relationship Id="rId7" Type="http://schemas.openxmlformats.org/officeDocument/2006/relationships/hyperlink" Target="http://rds.yahoo.com/_ylt=A0Je5m3aybNFZFABATWjzbkF;_ylu=X3oDMTBsa2tpN29tBHNlYwNwcm9mBHZ0aWQDSTk5OF82OA--/SIG=1260gqmri/EXP=1169496922/**http:/www.95north.co.uk/demo/images/grey_suit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hyperlink" Target="http://rds.yahoo.com/_ylt=A0Je5xesybNFL3cAzCmjzbkF;_ylu=X3oDMTBsa2tpN29tBHNlYwNwcm9mBHZ0aWQDSTk5OF82OA--/SIG=134lptnv8/EXP=1169496876/**http:/cache.boston.com/bonzai-fba/Original_Photo/2005/01/18/1106058097_1367.jpg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rds.yahoo.com/_ylt=A0Je5xdOyLNFA3EA_qKJzbkF;_ylu=X3oDMTBwZjZqM2hiBHBvcwMxBHNlYwNzcgR2dGlkA0k5OThfNjg-/SIG=1ea0p52og/EXP=1169496526/**http:/images.search.yahoo.com/search/images/view?back=http://images.search.yahoo.com/search/images?p%3Dcars%26ei%3DUTF-8%26fr%3Dsbcfp-imp%26x%3Dwrt&amp;w=1024&amp;h=768&amp;imgurl=cabrio92.free.fr/cars_mc-laren_004.jpg&amp;rurl=http://cabrio92.free.fr/?D%3DA&amp;size=165.5kB&amp;name=cars_mc-laren_004.jpg&amp;p=cars&amp;type=jpeg&amp;no=1&amp;tt=7,687,956&amp;oid=f5e1c8689bb8b440&amp;ei=UTF-8" TargetMode="External"/><Relationship Id="rId7" Type="http://schemas.openxmlformats.org/officeDocument/2006/relationships/hyperlink" Target="http://rds.yahoo.com/_ylt=A0Je5m3aybNFZFABATWjzbkF;_ylu=X3oDMTBsa2tpN29tBHNlYwNwcm9mBHZ0aWQDSTk5OF82OA--/SIG=1260gqmri/EXP=1169496922/**http:/www.95north.co.uk/demo/images/grey_suit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hyperlink" Target="http://rds.yahoo.com/_ylt=A0Je5xesybNFL3cAzCmjzbkF;_ylu=X3oDMTBsa2tpN29tBHNlYwNwcm9mBHZ0aWQDSTk5OF82OA--/SIG=134lptnv8/EXP=1169496876/**http:/cache.boston.com/bonzai-fba/Original_Photo/2005/01/18/1106058097_1367.jpg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Monday August 18,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Explain the relationship between the fundamental economic problem of scarcity and making choices.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Choices Journal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INSTRUCTION: Scarcity &amp; Choices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ACTIVITY: Needs vs. Wants &amp; Goods vs. Services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CLOSURE: Scarcity Exit Ticket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***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HW: Class Syllabus Signature DUE WEDNESDAY 8/20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Choices Journal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We all make choices on a daily basis.  Write a ½ page journal entry about a choice you have made recently (within the last month).  Expand on the other possible options and why you made the choice you made.</a:t>
            </a:r>
          </a:p>
        </p:txBody>
      </p:sp>
    </p:spTree>
    <p:extLst>
      <p:ext uri="{BB962C8B-B14F-4D97-AF65-F5344CB8AC3E}">
        <p14:creationId xmlns:p14="http://schemas.microsoft.com/office/powerpoint/2010/main" val="39707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/>
          <a:lstStyle/>
          <a:p>
            <a:r>
              <a:rPr lang="en-US" altLang="en-US" sz="3600" b="1" dirty="0" smtClean="0"/>
              <a:t>Full Definition of Economics</a:t>
            </a:r>
            <a:endParaRPr lang="en-US" altLang="en-US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b="1" dirty="0"/>
              <a:t>Economics:</a:t>
            </a:r>
            <a:r>
              <a:rPr lang="en-US" altLang="en-US" sz="2800" dirty="0"/>
              <a:t>  The study of how people make choices to try to satisfy what appears to be seemingly unlimited &amp; competing wants and needs through the careful use of relatively scarce resources</a:t>
            </a:r>
          </a:p>
        </p:txBody>
      </p:sp>
      <p:pic>
        <p:nvPicPr>
          <p:cNvPr id="3084" name="Picture 12" descr="wtredroofhous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1219200"/>
            <a:ext cx="2819400" cy="2114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15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Image Preview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200"/>
            <a:ext cx="9715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Image Preview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05200"/>
            <a:ext cx="1143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classic-luxury-hawaii-resort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572125"/>
            <a:ext cx="56388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6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altLang="en-US" sz="4000" b="1" dirty="0" smtClean="0"/>
              <a:t>CHOICES:</a:t>
            </a:r>
            <a:endParaRPr lang="en-US" altLang="en-US" sz="40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6" y="914400"/>
            <a:ext cx="9137374" cy="5334000"/>
          </a:xfrm>
        </p:spPr>
        <p:txBody>
          <a:bodyPr/>
          <a:lstStyle/>
          <a:p>
            <a:pPr>
              <a:lnSpc>
                <a:spcPct val="135000"/>
              </a:lnSpc>
              <a:buFontTx/>
              <a:buNone/>
            </a:pPr>
            <a:r>
              <a:rPr lang="en-US" altLang="en-US" sz="2800" b="1" u="sng" dirty="0"/>
              <a:t>Trade-Offs</a:t>
            </a:r>
            <a:r>
              <a:rPr lang="en-US" altLang="en-US" sz="2800" b="1" dirty="0"/>
              <a:t>:</a:t>
            </a:r>
            <a:r>
              <a:rPr lang="en-US" altLang="en-US" sz="2800" dirty="0"/>
              <a:t>  making alternative choices</a:t>
            </a:r>
          </a:p>
          <a:p>
            <a:pPr>
              <a:lnSpc>
                <a:spcPct val="135000"/>
              </a:lnSpc>
              <a:buFont typeface="Wingdings" pitchFamily="2" charset="2"/>
              <a:buChar char="Ø"/>
            </a:pPr>
            <a:r>
              <a:rPr lang="en-US" altLang="en-US" sz="2800" dirty="0">
                <a:sym typeface="Wingdings" pitchFamily="2" charset="2"/>
              </a:rPr>
              <a:t> A or B</a:t>
            </a:r>
          </a:p>
          <a:p>
            <a:pPr>
              <a:lnSpc>
                <a:spcPct val="135000"/>
              </a:lnSpc>
              <a:buFont typeface="Wingdings" pitchFamily="2" charset="2"/>
              <a:buChar char="Ø"/>
            </a:pPr>
            <a:r>
              <a:rPr lang="en-US" altLang="en-US" sz="2800" dirty="0"/>
              <a:t> Left or right</a:t>
            </a:r>
          </a:p>
          <a:p>
            <a:pPr>
              <a:lnSpc>
                <a:spcPct val="135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 </a:t>
            </a:r>
            <a:r>
              <a:rPr lang="en-US" altLang="en-US" sz="2800" dirty="0"/>
              <a:t>Go to college or go into the workforce</a:t>
            </a:r>
          </a:p>
          <a:p>
            <a:pPr>
              <a:lnSpc>
                <a:spcPct val="135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</a:t>
            </a:r>
            <a:r>
              <a:rPr lang="en-US" altLang="en-US" sz="2800" dirty="0"/>
              <a:t> Do your homework or take a zero</a:t>
            </a:r>
          </a:p>
          <a:p>
            <a:pPr>
              <a:lnSpc>
                <a:spcPct val="135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</a:t>
            </a:r>
            <a:r>
              <a:rPr lang="en-US" altLang="en-US" sz="2800" dirty="0"/>
              <a:t> Mexican Food or Chinese</a:t>
            </a:r>
          </a:p>
          <a:p>
            <a:pPr>
              <a:lnSpc>
                <a:spcPct val="135000"/>
              </a:lnSpc>
              <a:buFont typeface="Wingdings"/>
              <a:buChar char="Ø"/>
            </a:pPr>
            <a:r>
              <a:rPr lang="en-US" altLang="en-US" sz="2800" dirty="0" smtClean="0"/>
              <a:t>Hershey’s </a:t>
            </a:r>
            <a:r>
              <a:rPr lang="en-US" altLang="en-US" sz="2800" dirty="0"/>
              <a:t>with almonds or plain </a:t>
            </a:r>
            <a:r>
              <a:rPr lang="en-US" altLang="en-US" sz="2800" dirty="0" smtClean="0"/>
              <a:t>chocolate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altLang="en-US" sz="2800" b="1" dirty="0" smtClean="0"/>
              <a:t>Structured Academic Discussion: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altLang="en-US" sz="2800" dirty="0" smtClean="0"/>
              <a:t>Today I made (or will make) a trade-off of ______ for _____.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5304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CLOSURE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Describe the fundamental economic problem and it’s relationship to choices.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What is the difference between a good and a service?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Provide </a:t>
            </a:r>
            <a:r>
              <a:rPr lang="en-US" sz="2600" dirty="0">
                <a:solidFill>
                  <a:srgbClr val="000000"/>
                </a:solidFill>
              </a:rPr>
              <a:t>an example </a:t>
            </a:r>
            <a:r>
              <a:rPr lang="en-US" sz="2600" dirty="0" smtClean="0">
                <a:solidFill>
                  <a:srgbClr val="000000"/>
                </a:solidFill>
              </a:rPr>
              <a:t>from your life of a good that is a need, good that is a want, service that is a need, and a service that is a want.</a:t>
            </a:r>
            <a:endParaRPr lang="en-US" dirty="0"/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Define the terms: need, want, and trade-off in your own words </a:t>
            </a:r>
            <a:r>
              <a:rPr lang="en-US" sz="2600" b="1" dirty="0" smtClean="0">
                <a:solidFill>
                  <a:srgbClr val="000000"/>
                </a:solidFill>
              </a:rPr>
              <a:t>AND </a:t>
            </a:r>
            <a:r>
              <a:rPr lang="en-US" sz="2600" dirty="0" smtClean="0">
                <a:solidFill>
                  <a:srgbClr val="000000"/>
                </a:solidFill>
              </a:rPr>
              <a:t>draw a picture to represent each term.</a:t>
            </a:r>
            <a:endParaRPr lang="en-US" sz="2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Daily 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Students will be able to (SWBAT):</a:t>
            </a:r>
          </a:p>
          <a:p>
            <a:pPr marL="0" indent="0">
              <a:buNone/>
            </a:pPr>
            <a:r>
              <a:rPr lang="en-US" dirty="0" smtClean="0"/>
              <a:t>Explain the relationship between the fundamental economic problem of scarcity and making choices.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6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/>
          <a:lstStyle/>
          <a:p>
            <a:r>
              <a:rPr lang="en-US" altLang="en-US" sz="3600" b="1" dirty="0" smtClean="0"/>
              <a:t>CHAPTER 1 Section </a:t>
            </a:r>
            <a:r>
              <a:rPr lang="en-US" altLang="en-US" sz="3600" b="1" dirty="0"/>
              <a:t>1:  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>Scarcity</a:t>
            </a:r>
            <a:endParaRPr lang="en-US" altLang="en-US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b="1" dirty="0"/>
              <a:t>Economics:</a:t>
            </a:r>
            <a:r>
              <a:rPr lang="en-US" altLang="en-US" sz="2800" dirty="0"/>
              <a:t>  The study </a:t>
            </a:r>
            <a:r>
              <a:rPr lang="en-US" altLang="en-US" sz="2800" dirty="0" smtClean="0"/>
              <a:t>	of </a:t>
            </a:r>
            <a:r>
              <a:rPr lang="en-US" altLang="en-US" sz="2800" dirty="0"/>
              <a:t>how people </a:t>
            </a:r>
            <a:r>
              <a:rPr lang="en-US" altLang="en-US" sz="2800" dirty="0" smtClean="0"/>
              <a:t>	make choices</a:t>
            </a:r>
            <a:endParaRPr lang="en-US" altLang="en-US" sz="2800" dirty="0"/>
          </a:p>
        </p:txBody>
      </p:sp>
      <p:pic>
        <p:nvPicPr>
          <p:cNvPr id="3084" name="Picture 12" descr="wtredroofhous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1219200"/>
            <a:ext cx="2819400" cy="2114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15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Image Preview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200"/>
            <a:ext cx="9715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Image Preview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05200"/>
            <a:ext cx="1143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classic-luxury-hawaii-resort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572125"/>
            <a:ext cx="56388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724400" y="304800"/>
            <a:ext cx="4267200" cy="2895600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04813" indent="-404813" algn="ctr">
              <a:buFontTx/>
              <a:buNone/>
            </a:pPr>
            <a:r>
              <a:rPr lang="en-US" altLang="en-US" sz="3600" b="1" u="sng"/>
              <a:t>Wants</a:t>
            </a:r>
          </a:p>
          <a:p>
            <a:pPr marL="404813" indent="-404813" algn="ctr">
              <a:buFontTx/>
              <a:buNone/>
            </a:pPr>
            <a:endParaRPr lang="en-US" altLang="en-US" sz="1400" b="1" u="sng"/>
          </a:p>
          <a:p>
            <a:pPr marL="404813" indent="-404813">
              <a:buFontTx/>
              <a:buNone/>
            </a:pPr>
            <a:r>
              <a:rPr lang="en-US" altLang="en-US">
                <a:sym typeface="Wingdings" pitchFamily="2" charset="2"/>
              </a:rPr>
              <a:t> </a:t>
            </a:r>
            <a:r>
              <a:rPr lang="en-US" altLang="en-US"/>
              <a:t>A way of expressing a need.  </a:t>
            </a:r>
          </a:p>
          <a:p>
            <a:pPr marL="404813" indent="-404813">
              <a:buFontTx/>
              <a:buNone/>
            </a:pPr>
            <a:r>
              <a:rPr lang="en-US" altLang="en-US">
                <a:sym typeface="Wingdings" pitchFamily="2" charset="2"/>
              </a:rPr>
              <a:t></a:t>
            </a:r>
            <a:r>
              <a:rPr lang="en-US" altLang="en-US"/>
              <a:t> Something we desire.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228600" y="304800"/>
            <a:ext cx="4267200" cy="2895600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b="1" u="sng" dirty="0"/>
              <a:t>Needs</a:t>
            </a:r>
          </a:p>
          <a:p>
            <a:pPr marL="0" indent="0" algn="ctr">
              <a:buFontTx/>
              <a:buNone/>
            </a:pPr>
            <a:r>
              <a:rPr lang="en-US" altLang="en-US" dirty="0"/>
              <a:t>A basic requirement </a:t>
            </a:r>
          </a:p>
          <a:p>
            <a:pPr marL="0" indent="0" algn="ctr">
              <a:buFontTx/>
              <a:buNone/>
            </a:pPr>
            <a:r>
              <a:rPr lang="en-US" altLang="en-US" dirty="0"/>
              <a:t>for </a:t>
            </a:r>
            <a:r>
              <a:rPr lang="en-US" altLang="en-US" dirty="0" smtClean="0"/>
              <a:t>survival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724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Structured Academic Discussion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difference between a need and want is 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407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Examples</a:t>
            </a:r>
            <a:endParaRPr lang="en-US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3887" y="914400"/>
            <a:ext cx="4040188" cy="639762"/>
          </a:xfrm>
        </p:spPr>
        <p:txBody>
          <a:bodyPr/>
          <a:lstStyle/>
          <a:p>
            <a:pPr algn="ctr"/>
            <a:r>
              <a:rPr lang="en-US" u="sng" dirty="0" smtClean="0"/>
              <a:t>NEED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3887" y="1405903"/>
            <a:ext cx="4040188" cy="3951288"/>
          </a:xfrm>
        </p:spPr>
        <p:txBody>
          <a:bodyPr/>
          <a:lstStyle/>
          <a:p>
            <a:r>
              <a:rPr lang="en-US" dirty="0" smtClean="0"/>
              <a:t>Water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Clothing</a:t>
            </a:r>
          </a:p>
          <a:p>
            <a:r>
              <a:rPr lang="en-US" dirty="0" smtClean="0"/>
              <a:t>Shelter</a:t>
            </a:r>
          </a:p>
          <a:p>
            <a:r>
              <a:rPr lang="en-US" dirty="0" smtClean="0"/>
              <a:t>Car (depending on where you live)</a:t>
            </a:r>
          </a:p>
          <a:p>
            <a:r>
              <a:rPr lang="en-US" dirty="0" smtClean="0"/>
              <a:t>________________</a:t>
            </a:r>
          </a:p>
          <a:p>
            <a:r>
              <a:rPr lang="en-US" dirty="0" smtClean="0"/>
              <a:t>________________</a:t>
            </a:r>
          </a:p>
          <a:p>
            <a:r>
              <a:rPr lang="en-US" dirty="0" smtClean="0"/>
              <a:t>________________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4887" y="914400"/>
            <a:ext cx="4041775" cy="639762"/>
          </a:xfrm>
        </p:spPr>
        <p:txBody>
          <a:bodyPr/>
          <a:lstStyle/>
          <a:p>
            <a:pPr algn="ctr"/>
            <a:r>
              <a:rPr lang="en-US" u="sng" dirty="0" smtClean="0"/>
              <a:t>WANT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8261" y="1447800"/>
            <a:ext cx="4041775" cy="3951288"/>
          </a:xfrm>
        </p:spPr>
        <p:txBody>
          <a:bodyPr/>
          <a:lstStyle/>
          <a:p>
            <a:r>
              <a:rPr lang="en-US" dirty="0" smtClean="0"/>
              <a:t>Xbox, PlayStation</a:t>
            </a:r>
          </a:p>
          <a:p>
            <a:r>
              <a:rPr lang="en-US" dirty="0" smtClean="0"/>
              <a:t>Cell phone (could be a need depending on situation)</a:t>
            </a:r>
          </a:p>
          <a:p>
            <a:r>
              <a:rPr lang="en-US" dirty="0" smtClean="0"/>
              <a:t>Movie</a:t>
            </a:r>
          </a:p>
          <a:p>
            <a:r>
              <a:rPr lang="en-US" dirty="0" smtClean="0"/>
              <a:t>Computer</a:t>
            </a:r>
            <a:r>
              <a:rPr lang="en-US" sz="2000" dirty="0" smtClean="0"/>
              <a:t> (could be a need depending on job/profession)</a:t>
            </a:r>
          </a:p>
          <a:p>
            <a:r>
              <a:rPr lang="en-US" dirty="0" smtClean="0"/>
              <a:t>__________________</a:t>
            </a:r>
          </a:p>
          <a:p>
            <a:r>
              <a:rPr lang="en-US" dirty="0" smtClean="0"/>
              <a:t>__________________</a:t>
            </a:r>
          </a:p>
          <a:p>
            <a:r>
              <a:rPr lang="en-US" dirty="0" smtClean="0"/>
              <a:t>__________________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3887" y="5334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Structured Academic Discussion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________ is an example of a need because ________________.</a:t>
            </a:r>
          </a:p>
          <a:p>
            <a:r>
              <a:rPr lang="en-US" dirty="0" smtClean="0"/>
              <a:t>________ is an example of a want because ________________.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685800"/>
            <a:ext cx="4267200" cy="2514600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b="1" u="sng" dirty="0"/>
              <a:t>Goods</a:t>
            </a:r>
            <a:endParaRPr lang="en-US" altLang="en-US" sz="1400" b="1" u="sng" dirty="0"/>
          </a:p>
          <a:p>
            <a:pPr marL="0" indent="0" algn="ctr">
              <a:buFontTx/>
              <a:buNone/>
            </a:pPr>
            <a:r>
              <a:rPr lang="en-US" altLang="en-US" sz="3000" dirty="0"/>
              <a:t>Physical/Tangible objects that are bought &amp; sold (shirt/car/machine/road)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685800"/>
            <a:ext cx="4191000" cy="2514600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b="1" u="sng"/>
              <a:t>Services</a:t>
            </a:r>
            <a:endParaRPr lang="en-US" altLang="en-US" sz="1400" b="1" u="sng"/>
          </a:p>
          <a:p>
            <a:pPr marL="0" indent="0" algn="ctr">
              <a:buFontTx/>
              <a:buNone/>
            </a:pPr>
            <a:r>
              <a:rPr lang="en-US" altLang="en-US" sz="2800"/>
              <a:t>Intangible Actions that a person performs someone</a:t>
            </a:r>
          </a:p>
          <a:p>
            <a:pPr marL="0" indent="0" algn="ctr">
              <a:buFontTx/>
              <a:buNone/>
            </a:pPr>
            <a:r>
              <a:rPr lang="en-US" altLang="en-US" sz="2800"/>
              <a:t>(medical care /movie experience, legal advice)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739" y="5029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Structured Academic Discussion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difference between a good and a service is 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  <p:bldP spid="5124" grpId="0" animBg="1" autoUpdateAnimBg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3887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Examples</a:t>
            </a:r>
            <a:endParaRPr lang="en-US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3887" y="838200"/>
            <a:ext cx="4040188" cy="639762"/>
          </a:xfrm>
        </p:spPr>
        <p:txBody>
          <a:bodyPr/>
          <a:lstStyle/>
          <a:p>
            <a:pPr algn="ctr"/>
            <a:r>
              <a:rPr lang="en-US" u="sng" dirty="0" smtClean="0"/>
              <a:t>GOOD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3887" y="1382712"/>
            <a:ext cx="4040188" cy="3951288"/>
          </a:xfrm>
        </p:spPr>
        <p:txBody>
          <a:bodyPr/>
          <a:lstStyle/>
          <a:p>
            <a:r>
              <a:rPr lang="en-US" dirty="0" smtClean="0"/>
              <a:t>Food</a:t>
            </a:r>
          </a:p>
          <a:p>
            <a:r>
              <a:rPr lang="en-US" dirty="0" smtClean="0"/>
              <a:t>Shirt/Jeans</a:t>
            </a:r>
          </a:p>
          <a:p>
            <a:r>
              <a:rPr lang="en-US" dirty="0" smtClean="0"/>
              <a:t>House</a:t>
            </a:r>
          </a:p>
          <a:p>
            <a:r>
              <a:rPr lang="en-US" dirty="0" smtClean="0"/>
              <a:t>Car</a:t>
            </a:r>
          </a:p>
          <a:p>
            <a:r>
              <a:rPr lang="en-US" dirty="0" smtClean="0"/>
              <a:t>Computer</a:t>
            </a:r>
          </a:p>
          <a:p>
            <a:r>
              <a:rPr lang="en-US" dirty="0" smtClean="0"/>
              <a:t>__________________</a:t>
            </a:r>
          </a:p>
          <a:p>
            <a:r>
              <a:rPr lang="en-US" dirty="0" smtClean="0"/>
              <a:t>__________________</a:t>
            </a:r>
          </a:p>
          <a:p>
            <a:r>
              <a:rPr lang="en-US" dirty="0" smtClean="0"/>
              <a:t>__________________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28322" y="914400"/>
            <a:ext cx="4041775" cy="639762"/>
          </a:xfrm>
        </p:spPr>
        <p:txBody>
          <a:bodyPr/>
          <a:lstStyle/>
          <a:p>
            <a:pPr algn="ctr"/>
            <a:r>
              <a:rPr lang="en-US" u="sng" dirty="0" smtClean="0"/>
              <a:t>SERVICE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4887" y="1419155"/>
            <a:ext cx="4041775" cy="3951288"/>
          </a:xfrm>
        </p:spPr>
        <p:txBody>
          <a:bodyPr/>
          <a:lstStyle/>
          <a:p>
            <a:r>
              <a:rPr lang="en-US" dirty="0" smtClean="0"/>
              <a:t>Waiter/Waitress</a:t>
            </a:r>
          </a:p>
          <a:p>
            <a:r>
              <a:rPr lang="en-US" dirty="0" smtClean="0"/>
              <a:t>Dry cleaning</a:t>
            </a:r>
          </a:p>
          <a:p>
            <a:r>
              <a:rPr lang="en-US" dirty="0" smtClean="0"/>
              <a:t>Plumber</a:t>
            </a:r>
          </a:p>
          <a:p>
            <a:r>
              <a:rPr lang="en-US" dirty="0" smtClean="0"/>
              <a:t>Oil Change from shop</a:t>
            </a:r>
          </a:p>
          <a:p>
            <a:r>
              <a:rPr lang="en-US" dirty="0" smtClean="0"/>
              <a:t>Geek squad at Best Buy</a:t>
            </a:r>
          </a:p>
          <a:p>
            <a:r>
              <a:rPr lang="en-US" dirty="0" smtClean="0"/>
              <a:t>___________________</a:t>
            </a:r>
          </a:p>
          <a:p>
            <a:r>
              <a:rPr lang="en-US" dirty="0" smtClean="0"/>
              <a:t>___________________</a:t>
            </a:r>
          </a:p>
          <a:p>
            <a:r>
              <a:rPr lang="en-US" dirty="0" smtClean="0"/>
              <a:t>___________________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3887" y="5334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Structured Academic Discussion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________ is an example of a good because ________________.</a:t>
            </a:r>
          </a:p>
          <a:p>
            <a:r>
              <a:rPr lang="en-US" dirty="0" smtClean="0"/>
              <a:t>________ is an example of a service because ________________.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1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HOW THIS APPLIES TO ME?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4419600" cy="2819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Good that is a need</a:t>
            </a:r>
            <a:endParaRPr lang="en-US" u="sng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"/>
          </p:nvPr>
        </p:nvSpPr>
        <p:spPr>
          <a:xfrm>
            <a:off x="4572000" y="1143000"/>
            <a:ext cx="4495800" cy="2819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Service that is a need</a:t>
            </a:r>
            <a:endParaRPr lang="en-US" u="sng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3"/>
          </p:nvPr>
        </p:nvSpPr>
        <p:spPr>
          <a:xfrm>
            <a:off x="152400" y="3962400"/>
            <a:ext cx="4419600" cy="2743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Good that is a want</a:t>
            </a:r>
            <a:endParaRPr lang="en-US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572000" y="3962400"/>
            <a:ext cx="4495800" cy="2743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Service that is a want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8741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4197626"/>
            <a:ext cx="9144000" cy="2034785"/>
          </a:xfrm>
        </p:spPr>
        <p:txBody>
          <a:bodyPr/>
          <a:lstStyle/>
          <a:p>
            <a:pPr lvl="0"/>
            <a:r>
              <a:rPr lang="en-US" sz="2800" dirty="0">
                <a:solidFill>
                  <a:srgbClr val="000000"/>
                </a:solidFill>
              </a:rPr>
              <a:t>Limited resources = we can’t have everything</a:t>
            </a:r>
          </a:p>
          <a:p>
            <a:r>
              <a:rPr lang="en-US" sz="2800" dirty="0" smtClean="0"/>
              <a:t>Goods &amp; Services; Needs vs. Wants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= </a:t>
            </a:r>
            <a:r>
              <a:rPr lang="en-US" sz="2800" u="sng" dirty="0" smtClean="0"/>
              <a:t>CHOICES</a:t>
            </a:r>
            <a:r>
              <a:rPr lang="en-US" sz="2800" dirty="0" smtClean="0"/>
              <a:t> to make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Structured Academic Discussion: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The fundamental economic problem is _____ because ______.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0" y="6626"/>
            <a:ext cx="4267200" cy="2209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en-US" sz="3600" b="1" u="sng" kern="0" dirty="0" smtClean="0"/>
              <a:t>Scarcity</a:t>
            </a:r>
          </a:p>
          <a:p>
            <a:pPr marL="0" indent="0" algn="ctr">
              <a:buFontTx/>
              <a:buNone/>
            </a:pPr>
            <a:r>
              <a:rPr lang="en-US" altLang="en-US" kern="0" dirty="0" smtClean="0"/>
              <a:t>Limited Resources to fulfill Unlimited wants and needs</a:t>
            </a:r>
            <a:endParaRPr lang="en-US" altLang="en-US" kern="0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228600" y="6626"/>
            <a:ext cx="4267200" cy="2209800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en-US" sz="3600" b="1" u="sng" kern="0" smtClean="0"/>
              <a:t>Scarcity</a:t>
            </a:r>
          </a:p>
          <a:p>
            <a:pPr marL="0" indent="0" algn="ctr">
              <a:buFontTx/>
              <a:buNone/>
            </a:pPr>
            <a:r>
              <a:rPr lang="en-US" altLang="en-US" sz="3600" kern="0" smtClean="0"/>
              <a:t>The fundamental economic problem</a:t>
            </a:r>
            <a:endParaRPr lang="en-US" altLang="en-US" sz="3600" kern="0" dirty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228600" y="2216426"/>
            <a:ext cx="8610600" cy="1981200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40000"/>
              </a:lnSpc>
              <a:buFontTx/>
              <a:buNone/>
            </a:pPr>
            <a:r>
              <a:rPr lang="en-US" altLang="en-US" sz="2400" b="1" kern="0" dirty="0" smtClean="0"/>
              <a:t>Scarcity:</a:t>
            </a:r>
            <a:r>
              <a:rPr lang="en-US" altLang="en-US" sz="2000" kern="0" dirty="0" smtClean="0"/>
              <a:t>  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2400" kern="0" dirty="0" smtClean="0"/>
              <a:t> When there are not enough G &amp; S to meet peoples W &amp; N.  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2400" kern="0" dirty="0" smtClean="0"/>
              <a:t>  It may be temporary or it may be long term.</a:t>
            </a:r>
            <a:endParaRPr lang="en-US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12944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build="p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613</Words>
  <Application>Microsoft Office PowerPoint</Application>
  <PresentationFormat>On-screen Show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12_TP030004031</vt:lpstr>
      <vt:lpstr>Monday August 18, 2014 Mr. Goblirsch – Economics</vt:lpstr>
      <vt:lpstr>Daily Objective</vt:lpstr>
      <vt:lpstr>CHAPTER 1 Section 1:   Scarcity</vt:lpstr>
      <vt:lpstr>PowerPoint Presentation</vt:lpstr>
      <vt:lpstr>Examples</vt:lpstr>
      <vt:lpstr>PowerPoint Presentation</vt:lpstr>
      <vt:lpstr>Examples</vt:lpstr>
      <vt:lpstr>HOW THIS APPLIES TO ME?</vt:lpstr>
      <vt:lpstr>PowerPoint Presentation</vt:lpstr>
      <vt:lpstr>Full Definition of Economics</vt:lpstr>
      <vt:lpstr>CHOICES:</vt:lpstr>
      <vt:lpstr>CLOSURE: Exit Ticket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Economics?</dc:title>
  <dc:creator>Clinton Goblirsch</dc:creator>
  <cp:lastModifiedBy>cgoblirsch</cp:lastModifiedBy>
  <cp:revision>35</cp:revision>
  <dcterms:created xsi:type="dcterms:W3CDTF">2007-01-21T23:05:57Z</dcterms:created>
  <dcterms:modified xsi:type="dcterms:W3CDTF">2014-08-18T19:30:42Z</dcterms:modified>
</cp:coreProperties>
</file>