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8" r:id="rId2"/>
    <p:sldMasterId id="2147483794" r:id="rId3"/>
    <p:sldMasterId id="2147483806" r:id="rId4"/>
    <p:sldMasterId id="2147483906" r:id="rId5"/>
    <p:sldMasterId id="2147483918" r:id="rId6"/>
  </p:sldMasterIdLst>
  <p:notesMasterIdLst>
    <p:notesMasterId r:id="rId20"/>
  </p:notesMasterIdLst>
  <p:handoutMasterIdLst>
    <p:handoutMasterId r:id="rId21"/>
  </p:handoutMasterIdLst>
  <p:sldIdLst>
    <p:sldId id="283" r:id="rId7"/>
    <p:sldId id="290" r:id="rId8"/>
    <p:sldId id="282" r:id="rId9"/>
    <p:sldId id="288" r:id="rId10"/>
    <p:sldId id="286" r:id="rId11"/>
    <p:sldId id="285" r:id="rId12"/>
    <p:sldId id="289" r:id="rId13"/>
    <p:sldId id="260" r:id="rId14"/>
    <p:sldId id="261" r:id="rId15"/>
    <p:sldId id="280" r:id="rId16"/>
    <p:sldId id="287" r:id="rId17"/>
    <p:sldId id="284" r:id="rId18"/>
    <p:sldId id="279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D1AD0-7A22-4E15-8DFF-71C29FEE0273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8FB6C-A12C-46A5-8400-96C8760E3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21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FCB49-41A7-466D-BDF7-14202483BD2A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C71F8-1A24-4991-8A5B-5CBE9BD54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05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C71F8-1A24-4991-8A5B-5CBE9BD546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3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679FEEC-EBE8-4C1D-8ADA-7F80D254080F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4EE427C-30FB-44F9-AD3A-F14D4CDD10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00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1081590-C4C6-4208-BED8-B11ED400BEAA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93447A0-1CB9-4B23-8985-738C9E431A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72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2E071DC-12AF-45A7-B956-D141348A62F9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A6EE726-22AD-42FC-8B76-D8BF319EEA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246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23D147-8C3C-4E9A-BC12-88AAB1EBF0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933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C862F-6F85-4563-B349-B9DD321743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591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0423E-75BD-49F9-8F27-43B4B53C7A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18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1AD22-BAB0-4810-8FAB-3DDB4AD20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593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851E7-303D-4088-974C-BE040EFDAD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68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364D2-F48A-4177-875B-13C8181CAF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54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02925-226C-4255-9709-3B743B6278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23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BACFD-8DD7-4DF2-A8EC-32A6055944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11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EE62076-C46D-4B81-9593-A3C0F6E767BB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512C59A-ADEC-4AF5-BF7B-9F31DC228D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623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DC06A-15B0-40AE-B863-69E6879124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70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91D38-D778-4031-A386-DC56D8E94D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92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FDB91-0D6A-4159-95A2-9562D48471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11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4315DE3-063C-4435-A9B3-3966F27DA17E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8F17999-74D6-48F7-950B-BEF34102ED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6006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7BFA4A0-2946-4C93-8FD2-8B497CF7ADCB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6B0B8E4-F52A-42BE-8D28-3FC7BDA47E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63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273748C-4128-4223-BEC0-D9C99D59F2CD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B5DF118-620B-4383-97D6-56DFB9CFEA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656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6295FAD-725A-4FFE-9FAA-64B74A042441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0582454-F198-4281-9A47-69A567DE83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63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BE44BE4-5FAA-4B89-A129-B18195362FA2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C9B04FBC-2C78-4190-A9D5-AA71EA6E6F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652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6559775-679F-4073-8DB2-A626689022D0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658B99E-6F92-424F-AB65-72416B44DA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97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DF60CD5-E58D-4BF9-ADD4-931A267E8DA9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ADCD851-3B81-43A9-824F-3F924F865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5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6BC7D4F-7777-4882-841B-0E8221A8988B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C8EC3525-C3A2-4CAF-AAF1-DF3A822DF6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112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0070EAA-1357-4FB7-9152-12C9EF30DAF3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B260DD1-6EE4-46F7-B36C-96355330F2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381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32CDC9B-F1F6-408F-A2A9-DDAF5051E1CD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5CAD180-9512-4501-9C55-DA417809F2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9105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F1FDF5D-01F0-47BC-84E9-C937ED3FC8B4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D6027B3-CFE1-40E1-A718-EAC7F7D164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157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FD7CD6C-A4A9-431A-8B02-6153BD72108E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CAFF392-637A-4329-B585-CBC1B9A7BE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768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469B914-499F-4E30-B66A-313BE553F442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802B193-406F-4290-AC3D-96112A6769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81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D47A348-0167-4739-BFDD-FFC2F1606776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048609B-2151-4F50-B99E-D9CDDA3035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19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27E3742-A7BB-448E-86FC-80AC8CCADE74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9A4F932-B8CB-4DE1-8EFF-80E5A42E85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177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B17EEEA-00A7-4EB1-B699-373CEF9BE67E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7717DE8-8BDB-4E31-AB13-C815A880E7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4503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15FB454-DDF0-415C-9DE3-0714F807C3E1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B86434B-DFB1-4A09-9CDE-6B03B26BD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914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A035294-0DAF-420C-B329-10A31E145B62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596B8FC-CF67-4F30-AE67-5EF9C8AA47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81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3852C39-F3FD-4261-9E02-BE6131EC07E5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30BBC64-D503-47A7-B072-E6C9A37F61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409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EC5DAB9-2498-4181-B2A8-8D3122C13100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C1C27B4-2633-44F6-B37D-22E7CA5162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2752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E675799-3422-4686-97F0-3950EBDCDEA5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4A02DEC-315B-4E2C-BE67-54CEBE64C2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9216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79B1EB1-4EAD-46DE-B4EC-00F4CED1CEAB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A7C81B5-8784-4645-B266-FD96F85D05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564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48102E-C648-4D0F-ACBA-D7CC99A12E24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2A44F84-4177-4974-8461-87895934AF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262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7EA61B3-8916-4176-830E-99281ABB855E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02591A8-71C9-427D-A848-F920478C0F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069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F40CA-2512-4A76-8123-B35D60052AB4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90FBD-4EC8-40FC-9420-1BDFD6892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4639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92529-47E9-4C1F-AE4A-800218AE981D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1B6E6-D02B-442D-8DF2-091B8CB4E9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5733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5F5E-8AD9-4410-82C9-5F3DA0F949FC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87DBE-CA2F-4EB1-B01D-0EEDE5260F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355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B4A21-3148-407D-8339-EA92E72B9A7D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71A2D-303A-4718-8E79-C227FF795E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74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3EEE8-2F4D-4EF0-AD54-30B1DFD1577F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1C870-CFB4-4084-8159-0CDEDB1543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00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3A5677A-065F-47BC-87F9-2D8B15E2ED58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464A126-07AF-4254-84D8-C68A0BA71C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0379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37C02-06FB-43B4-B3F1-05711966F92D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81B54-3D19-48CC-ACF7-5CF1A0DA47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5642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6E85A-88D8-457D-A93A-4FB4D51DC493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3ABE5-7644-422A-837F-8278BDDCAE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30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329E4-90F3-40E6-A498-8E91362A66E4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16F8F-9D93-4514-9FAE-60E03DE673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8919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CA070-DE4F-43B0-8D2D-47C65B5DF375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67456-EEE2-431E-ACDE-3783894D51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8584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67A3F-792C-460F-84AC-79B1A9F30512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91764-AC51-4AD8-BCAD-546A32A33E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822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02B71-433A-4497-8886-CFB9C1654EB5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2A0EA-F827-454A-8DA3-75B4AC86DC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012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334E23A-3BDF-479E-847C-B1AB201B500D}" type="datetimeFigureOut">
              <a:rPr lang="en-US"/>
              <a:pPr>
                <a:defRPr/>
              </a:pPr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B78D603-9AF7-4A8B-9287-05DD3A16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228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5743970-EB6C-4FF2-BE3D-13E3CA6BA4B7}" type="datetimeFigureOut">
              <a:rPr lang="en-US"/>
              <a:pPr>
                <a:defRPr/>
              </a:pPr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5C91E8A-90B5-4AEA-B894-2AE7A9A14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004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DDC2FD4-0B8A-4B4F-8208-9AA83C812604}" type="datetimeFigureOut">
              <a:rPr lang="en-US"/>
              <a:pPr>
                <a:defRPr/>
              </a:pPr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729D4DE-40BC-444A-B418-6DAC85F23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815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A61FC1A-FE8E-4CD2-A327-976C0BC2C465}" type="datetimeFigureOut">
              <a:rPr lang="en-US"/>
              <a:pPr>
                <a:defRPr/>
              </a:pPr>
              <a:t>1/10/2015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C4528EF-8F74-4A86-96E1-40EF1178E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6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EE7C331-8696-461C-B3FC-0B78A29A79D3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DCBE2BD-4789-46DE-AC05-CBD0E880B6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9285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C34C3A3-BB5A-4E59-9302-585998514784}" type="datetimeFigureOut">
              <a:rPr lang="en-US"/>
              <a:pPr>
                <a:defRPr/>
              </a:pPr>
              <a:t>1/10/2015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9DBFA96-8CCF-48DD-99A5-77D98BCD3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742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9A579FE-9098-441A-BB62-50961085B598}" type="datetimeFigureOut">
              <a:rPr lang="en-US"/>
              <a:pPr>
                <a:defRPr/>
              </a:pPr>
              <a:t>1/10/2015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B58FF76-7538-4FE9-B430-BFB182ECE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413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707767C-155E-4560-9970-14125E40AB7C}" type="datetimeFigureOut">
              <a:rPr lang="en-US"/>
              <a:pPr>
                <a:defRPr/>
              </a:pPr>
              <a:t>1/10/2015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159642-69CE-44AA-8B4E-D136203AD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90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F89034E-EBB9-40DD-BA48-31EFAF81FEAC}" type="datetimeFigureOut">
              <a:rPr lang="en-US"/>
              <a:pPr>
                <a:defRPr/>
              </a:pPr>
              <a:t>1/10/2015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C102C37-F13E-42F2-BA39-818392774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991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9CE7C50-2A3C-4D3C-808A-88DACBC34BFC}" type="datetimeFigureOut">
              <a:rPr lang="en-US"/>
              <a:pPr>
                <a:defRPr/>
              </a:pPr>
              <a:t>1/10/2015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CB6B1C6-F464-4CB4-B8DB-DA5F9744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019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33FB273-C1F4-41CA-B423-75DE9FF798EE}" type="datetimeFigureOut">
              <a:rPr lang="en-US"/>
              <a:pPr>
                <a:defRPr/>
              </a:pPr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DC4069A-CCB5-4AE8-A1B0-A18329E1C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986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E90CEA8-4A3A-4F30-8597-D40F12A16B46}" type="datetimeFigureOut">
              <a:rPr lang="en-US"/>
              <a:pPr>
                <a:defRPr/>
              </a:pPr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F0FA2BC-DCDC-476F-B952-FBAD10BB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7785382-37CC-430C-A50D-FA8E1BCAC4BD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E330D39-488B-4C4E-AC97-B47CA20565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46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4D7C7CD-7B1E-48BB-9E46-858E400E3D63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10A4E87-21F5-4DA9-8389-FC4F06581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1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D854E04-5FA2-4DEB-AC4F-8060F9AC4714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7FC1C30-2AE9-4D9E-ACCE-0F8C88F016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888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0DAB7A85-0C81-48EA-91C2-7784D9C8C597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AD142E2B-1085-4D89-BFCB-78D8AED9EF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5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rgbClr val="696464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rgbClr val="696464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52E1DC4D-F4E6-469D-8575-AEC5EC6613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3334EC49-B18E-487F-9876-4D33EBA0E0BC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4C966DFF-7EDF-440B-B52E-C108429C90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FAF32870-3CE8-4FE9-BB66-69F840335EA6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7CE1198E-5052-417F-8C19-1C211290A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000726-DFC4-4959-81F8-461E2C2848F7}" type="datetimeFigureOut">
              <a:rPr lang="en-US"/>
              <a:pPr>
                <a:defRPr/>
              </a:pPr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98BC3D-9703-4A7C-8D8F-F2BABB95C0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AB81C17-337F-4E10-AB08-129457F3C484}" type="datetimeFigureOut">
              <a:rPr lang="en-US"/>
              <a:pPr>
                <a:defRPr/>
              </a:pPr>
              <a:t>1/10/2015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40231D5-5E41-4DF7-930C-D6699A461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5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Friday January 9,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American Government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OBJECTIVE – </a:t>
            </a:r>
            <a:r>
              <a:rPr lang="en-US" sz="2800" b="1" u="sng" dirty="0" smtClean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tudents </a:t>
            </a:r>
            <a:r>
              <a:rPr lang="en-US" sz="2800" b="1" u="sng" dirty="0" smtClean="0">
                <a:solidFill>
                  <a:schemeClr val="tx2"/>
                </a:solidFill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</a:rPr>
              <a:t>ill </a:t>
            </a:r>
            <a:r>
              <a:rPr lang="en-US" sz="2800" b="1" u="sng" dirty="0" smtClean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e </a:t>
            </a:r>
            <a:r>
              <a:rPr lang="en-US" sz="2800" b="1" u="sng" dirty="0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ble </a:t>
            </a:r>
            <a:r>
              <a:rPr lang="en-US" sz="2800" b="1" u="sng" dirty="0" smtClean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o – SWBAT:</a:t>
            </a:r>
            <a:endParaRPr lang="en-US" sz="28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- Participate in a mock election and determine their role as a member of our mock Congress.</a:t>
            </a: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dirty="0" smtClean="0"/>
              <a:t> - Identify the purpose of government according to Enlightenment thinker John Locke.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0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AGENDA:</a:t>
            </a:r>
            <a:endParaRPr lang="en-US" sz="24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WARM-UP: Tax Day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Section Leader Vote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Selecting States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Congressional Name Tags</a:t>
            </a: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>
                <a:solidFill>
                  <a:prstClr val="black"/>
                </a:solidFill>
              </a:rPr>
              <a:t>DISCUSSION: Analyzing Primary Document</a:t>
            </a:r>
          </a:p>
          <a:p>
            <a:pPr marL="1009650" lvl="1" indent="-6096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</a:rPr>
              <a:t>2</a:t>
            </a:r>
            <a:r>
              <a:rPr lang="en-US" sz="2000" baseline="30000" dirty="0">
                <a:solidFill>
                  <a:prstClr val="black"/>
                </a:solidFill>
              </a:rPr>
              <a:t>nd</a:t>
            </a:r>
            <a:r>
              <a:rPr lang="en-US" sz="2000" dirty="0">
                <a:solidFill>
                  <a:prstClr val="black"/>
                </a:solidFill>
              </a:rPr>
              <a:t> Treatise of </a:t>
            </a:r>
            <a:r>
              <a:rPr lang="en-US" sz="2000" dirty="0" smtClean="0">
                <a:solidFill>
                  <a:prstClr val="black"/>
                </a:solidFill>
              </a:rPr>
              <a:t>Government</a:t>
            </a:r>
            <a:endParaRPr lang="en-US" sz="1000" b="1" dirty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000" b="1" dirty="0" smtClean="0"/>
          </a:p>
          <a:p>
            <a:pPr marL="609600" indent="-609600">
              <a:spcBef>
                <a:spcPct val="0"/>
              </a:spcBef>
              <a:buFont typeface="Arial" charset="0"/>
              <a:buNone/>
              <a:defRPr/>
            </a:pPr>
            <a:r>
              <a:rPr lang="en-US" sz="2800" b="1" dirty="0" smtClean="0">
                <a:solidFill>
                  <a:srgbClr val="1F497D"/>
                </a:solidFill>
              </a:rPr>
              <a:t>Tax Day WARM-UP</a:t>
            </a:r>
            <a:r>
              <a:rPr lang="en-US" sz="2800" dirty="0">
                <a:solidFill>
                  <a:srgbClr val="1F497D"/>
                </a:solidFill>
              </a:rPr>
              <a:t>: </a:t>
            </a:r>
            <a:r>
              <a:rPr lang="en-US" sz="1050" dirty="0">
                <a:solidFill>
                  <a:srgbClr val="000000"/>
                </a:solidFill>
              </a:rPr>
              <a:t>(Follow the directions below)</a:t>
            </a:r>
            <a:endParaRPr lang="en-US" sz="2400" dirty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***</a:t>
            </a:r>
            <a:r>
              <a:rPr lang="en-US" sz="2400" dirty="0">
                <a:solidFill>
                  <a:prstClr val="black"/>
                </a:solidFill>
              </a:rPr>
              <a:t>5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minutes***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Calculate weekly taxes</a:t>
            </a:r>
            <a:endParaRPr lang="en-US" sz="2000" dirty="0">
              <a:solidFill>
                <a:prstClr val="black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We will be walking through the steps of calculating your weekly taxes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0" y="14288"/>
            <a:ext cx="9144000" cy="1128712"/>
          </a:xfrm>
        </p:spPr>
        <p:txBody>
          <a:bodyPr/>
          <a:lstStyle/>
          <a:p>
            <a:r>
              <a:rPr lang="en-US" altLang="en-US" sz="3200" dirty="0" smtClean="0"/>
              <a:t>	Rm 410 Political Ideology Spectrum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>BY THE NUMBERS: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76200" y="1219200"/>
            <a:ext cx="1828800" cy="646331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1" u="sng" dirty="0" smtClean="0">
                <a:solidFill>
                  <a:srgbClr val="000000"/>
                </a:solidFill>
                <a:latin typeface="Arial" charset="0"/>
                <a:cs typeface="+mn-cs"/>
              </a:rPr>
              <a:t>LIBERAL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  <a:cs typeface="+mn-cs"/>
              </a:rPr>
              <a:t>Score 10 – 26</a:t>
            </a: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17282" y="4648200"/>
            <a:ext cx="1905000" cy="615553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b="1" u="sng" dirty="0" smtClean="0">
                <a:solidFill>
                  <a:srgbClr val="000000"/>
                </a:solidFill>
                <a:latin typeface="Arial" charset="0"/>
                <a:cs typeface="+mn-cs"/>
              </a:rPr>
              <a:t>CONSERVATIVE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  <a:cs typeface="+mn-cs"/>
              </a:rPr>
              <a:t>Score = 34 – </a:t>
            </a:r>
            <a:r>
              <a:rPr lang="en-US" altLang="en-US" sz="1800" b="1" dirty="0">
                <a:solidFill>
                  <a:srgbClr val="000000"/>
                </a:solidFill>
                <a:latin typeface="Arial" charset="0"/>
                <a:cs typeface="+mn-cs"/>
              </a:rPr>
              <a:t>5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3346088"/>
              </p:ext>
            </p:extLst>
          </p:nvPr>
        </p:nvGraphicFramePr>
        <p:xfrm>
          <a:off x="1907749" y="1143000"/>
          <a:ext cx="7124700" cy="2028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40151"/>
                <a:gridCol w="498049"/>
                <a:gridCol w="457200"/>
                <a:gridCol w="340151"/>
                <a:gridCol w="574249"/>
              </a:tblGrid>
              <a:tr h="596469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Survey</a:t>
                      </a:r>
                    </a:p>
                    <a:p>
                      <a:r>
                        <a:rPr lang="en-US" sz="1300" dirty="0" smtClean="0"/>
                        <a:t>Score</a:t>
                      </a:r>
                      <a:endParaRPr lang="en-US" sz="1300" dirty="0"/>
                    </a:p>
                  </a:txBody>
                  <a:tcPr marT="33137" marB="3313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17</a:t>
                      </a:r>
                      <a:endParaRPr lang="en-US" sz="1200" b="0" dirty="0"/>
                    </a:p>
                  </a:txBody>
                  <a:tcPr marT="33137" marB="3313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19</a:t>
                      </a:r>
                      <a:endParaRPr lang="en-US" sz="1200" b="0" dirty="0"/>
                    </a:p>
                  </a:txBody>
                  <a:tcPr marT="33137" marB="3313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20</a:t>
                      </a:r>
                      <a:endParaRPr lang="en-US" sz="1200" b="0" dirty="0"/>
                    </a:p>
                  </a:txBody>
                  <a:tcPr marT="33137" marB="3313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21</a:t>
                      </a:r>
                    </a:p>
                  </a:txBody>
                  <a:tcPr marT="33137" marB="3313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22</a:t>
                      </a:r>
                      <a:endParaRPr lang="en-US" sz="1200" b="0" dirty="0"/>
                    </a:p>
                  </a:txBody>
                  <a:tcPr marT="33137" marB="3313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23</a:t>
                      </a:r>
                      <a:endParaRPr lang="en-US" sz="1200" b="0" dirty="0"/>
                    </a:p>
                  </a:txBody>
                  <a:tcPr marT="33137" marB="3313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24</a:t>
                      </a:r>
                      <a:endParaRPr lang="en-US" sz="1200" b="0" dirty="0"/>
                    </a:p>
                  </a:txBody>
                  <a:tcPr marT="33137" marB="3313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25</a:t>
                      </a:r>
                      <a:endParaRPr lang="en-US" sz="1200" b="0" dirty="0"/>
                    </a:p>
                  </a:txBody>
                  <a:tcPr marT="33137" marB="3313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26</a:t>
                      </a:r>
                      <a:endParaRPr lang="en-US" sz="1200" b="0" dirty="0"/>
                    </a:p>
                  </a:txBody>
                  <a:tcPr marT="33137" marB="3313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27</a:t>
                      </a:r>
                      <a:endParaRPr lang="en-US" sz="1200" b="0" dirty="0"/>
                    </a:p>
                  </a:txBody>
                  <a:tcPr marT="33137" marB="3313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28</a:t>
                      </a:r>
                      <a:endParaRPr lang="en-US" sz="1200" b="0" dirty="0"/>
                    </a:p>
                  </a:txBody>
                  <a:tcPr marT="33137" marB="3313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29</a:t>
                      </a:r>
                      <a:endParaRPr lang="en-US" sz="1200" b="0" dirty="0"/>
                    </a:p>
                  </a:txBody>
                  <a:tcPr marT="33137" marB="3313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30</a:t>
                      </a:r>
                      <a:endParaRPr lang="en-US" sz="1200" b="0" dirty="0"/>
                    </a:p>
                  </a:txBody>
                  <a:tcPr marT="33137" marB="33137">
                    <a:solidFill>
                      <a:schemeClr val="tx1"/>
                    </a:solidFill>
                  </a:tcPr>
                </a:tc>
              </a:tr>
              <a:tr h="268779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# of Students</a:t>
                      </a:r>
                      <a:endParaRPr lang="en-US" sz="1300" dirty="0"/>
                    </a:p>
                  </a:txBody>
                  <a:tcPr marT="33137" marB="3313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 marT="33137" marB="3313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 marT="33137" marB="3313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</a:t>
                      </a:r>
                      <a:endParaRPr lang="en-US" sz="1300" dirty="0"/>
                    </a:p>
                  </a:txBody>
                  <a:tcPr marT="33137" marB="3313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3</a:t>
                      </a:r>
                      <a:endParaRPr lang="en-US" sz="1300" dirty="0"/>
                    </a:p>
                  </a:txBody>
                  <a:tcPr marT="33137" marB="3313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 marT="33137" marB="3313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5</a:t>
                      </a:r>
                      <a:endParaRPr lang="en-US" sz="1300" dirty="0"/>
                    </a:p>
                  </a:txBody>
                  <a:tcPr marT="33137" marB="3313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7</a:t>
                      </a:r>
                      <a:endParaRPr lang="en-US" sz="1300" dirty="0"/>
                    </a:p>
                  </a:txBody>
                  <a:tcPr marT="33137" marB="3313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6</a:t>
                      </a:r>
                      <a:endParaRPr lang="en-US" sz="1300" dirty="0"/>
                    </a:p>
                  </a:txBody>
                  <a:tcPr marT="33137" marB="3313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7</a:t>
                      </a:r>
                      <a:endParaRPr lang="en-US" sz="1300" dirty="0"/>
                    </a:p>
                  </a:txBody>
                  <a:tcPr marT="33137" marB="3313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12</a:t>
                      </a:r>
                      <a:endParaRPr lang="en-US" sz="1300" dirty="0"/>
                    </a:p>
                  </a:txBody>
                  <a:tcPr marT="33137" marB="3313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7</a:t>
                      </a:r>
                      <a:endParaRPr lang="en-US" sz="1300" dirty="0"/>
                    </a:p>
                  </a:txBody>
                  <a:tcPr marT="33137" marB="3313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11</a:t>
                      </a:r>
                      <a:endParaRPr lang="en-US" sz="1300" dirty="0"/>
                    </a:p>
                  </a:txBody>
                  <a:tcPr marT="33137" marB="3313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13</a:t>
                      </a:r>
                      <a:endParaRPr lang="en-US" sz="1300" dirty="0"/>
                    </a:p>
                  </a:txBody>
                  <a:tcPr marT="33137" marB="33137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6039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Blue = Liberal</a:t>
                      </a:r>
                    </a:p>
                    <a:p>
                      <a:r>
                        <a:rPr lang="en-US" sz="1300" dirty="0" smtClean="0"/>
                        <a:t>Red = Conservative</a:t>
                      </a:r>
                    </a:p>
                    <a:p>
                      <a:r>
                        <a:rPr lang="en-US" sz="1300" dirty="0" smtClean="0"/>
                        <a:t>Purple = Moderate</a:t>
                      </a:r>
                      <a:endParaRPr lang="en-US" sz="1300" dirty="0"/>
                    </a:p>
                  </a:txBody>
                  <a:tcPr marT="33137" marB="33137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33 LIBERALS</a:t>
                      </a:r>
                      <a:endParaRPr lang="en-US" sz="2400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27 %</a:t>
                      </a:r>
                    </a:p>
                  </a:txBody>
                  <a:tcPr marT="33137" marB="33137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T="33137" marB="33137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T="33137" marB="33137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T="33137" marB="33137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T="33137" marB="33137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T="33137" marB="33137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T="33137" marB="33137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T="33137" marB="33137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T="33137" marB="33137"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30 MODERATE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LIBERALS</a:t>
                      </a: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25%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33137" marB="33137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T="33137" marB="33137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T="33137" marB="3313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  <a:p>
                      <a:pPr algn="ctr"/>
                      <a:endParaRPr lang="en-US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10%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33137" marB="33137"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24659" name="TextBox 7"/>
          <p:cNvSpPr txBox="1">
            <a:spLocks noChangeArrowheads="1"/>
          </p:cNvSpPr>
          <p:nvPr/>
        </p:nvSpPr>
        <p:spPr bwMode="auto">
          <a:xfrm>
            <a:off x="76200" y="1981200"/>
            <a:ext cx="1828800" cy="92333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1" u="sng" dirty="0" smtClean="0">
                <a:solidFill>
                  <a:srgbClr val="000000"/>
                </a:solidFill>
                <a:latin typeface="Arial" charset="0"/>
                <a:cs typeface="+mn-cs"/>
              </a:rPr>
              <a:t>MODERATE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1" u="sng" dirty="0" smtClean="0">
                <a:solidFill>
                  <a:srgbClr val="000000"/>
                </a:solidFill>
                <a:latin typeface="Arial" charset="0"/>
                <a:cs typeface="+mn-cs"/>
              </a:rPr>
              <a:t>LIBERAL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  <a:cs typeface="+mn-cs"/>
              </a:rPr>
              <a:t>Score 27 – 29</a:t>
            </a:r>
          </a:p>
        </p:txBody>
      </p:sp>
      <p:sp>
        <p:nvSpPr>
          <p:cNvPr id="24660" name="TextBox 8"/>
          <p:cNvSpPr txBox="1">
            <a:spLocks noChangeArrowheads="1"/>
          </p:cNvSpPr>
          <p:nvPr/>
        </p:nvSpPr>
        <p:spPr bwMode="auto">
          <a:xfrm>
            <a:off x="19639" y="3718082"/>
            <a:ext cx="1905000" cy="8617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b="1" u="sng" dirty="0" smtClean="0">
                <a:solidFill>
                  <a:srgbClr val="000000"/>
                </a:solidFill>
                <a:latin typeface="Arial" charset="0"/>
                <a:cs typeface="+mn-cs"/>
              </a:rPr>
              <a:t>MODERATE CONSERVATIVE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  <a:cs typeface="+mn-cs"/>
              </a:rPr>
              <a:t>Score = 31 - 33</a:t>
            </a:r>
          </a:p>
        </p:txBody>
      </p:sp>
      <p:sp>
        <p:nvSpPr>
          <p:cNvPr id="24661" name="TextBox 9"/>
          <p:cNvSpPr txBox="1">
            <a:spLocks noChangeArrowheads="1"/>
          </p:cNvSpPr>
          <p:nvPr/>
        </p:nvSpPr>
        <p:spPr bwMode="auto">
          <a:xfrm>
            <a:off x="58525" y="2971800"/>
            <a:ext cx="1828800" cy="646113"/>
          </a:xfrm>
          <a:prstGeom prst="rect">
            <a:avLst/>
          </a:prstGeom>
          <a:solidFill>
            <a:srgbClr val="7030A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1" u="sng" dirty="0" smtClean="0">
                <a:solidFill>
                  <a:srgbClr val="000000"/>
                </a:solidFill>
                <a:latin typeface="Arial" charset="0"/>
                <a:cs typeface="+mn-cs"/>
              </a:rPr>
              <a:t>MODERATE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  <a:cs typeface="+mn-cs"/>
              </a:rPr>
              <a:t>Score = 30</a:t>
            </a:r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3239505"/>
              </p:ext>
            </p:extLst>
          </p:nvPr>
        </p:nvGraphicFramePr>
        <p:xfrm>
          <a:off x="1923068" y="3352800"/>
          <a:ext cx="6210300" cy="1998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457200"/>
                <a:gridCol w="457200"/>
              </a:tblGrid>
              <a:tr h="596469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Survey</a:t>
                      </a:r>
                    </a:p>
                    <a:p>
                      <a:r>
                        <a:rPr lang="en-US" sz="1300" dirty="0" smtClean="0"/>
                        <a:t>Score</a:t>
                      </a:r>
                      <a:endParaRPr lang="en-US" sz="1300" dirty="0"/>
                    </a:p>
                  </a:txBody>
                  <a:tcPr marT="33137" marB="3313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31</a:t>
                      </a:r>
                      <a:endParaRPr lang="en-US" sz="1200" b="0" dirty="0"/>
                    </a:p>
                  </a:txBody>
                  <a:tcPr marT="33137" marB="3313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32</a:t>
                      </a:r>
                      <a:endParaRPr lang="en-US" sz="1200" b="0" dirty="0"/>
                    </a:p>
                  </a:txBody>
                  <a:tcPr marT="33137" marB="3313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33</a:t>
                      </a:r>
                      <a:endParaRPr lang="en-US" sz="1200" b="0" dirty="0"/>
                    </a:p>
                  </a:txBody>
                  <a:tcPr marT="33137" marB="3313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34</a:t>
                      </a:r>
                    </a:p>
                  </a:txBody>
                  <a:tcPr marT="33137" marB="3313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35</a:t>
                      </a:r>
                      <a:endParaRPr lang="en-US" sz="1200" b="0" dirty="0"/>
                    </a:p>
                  </a:txBody>
                  <a:tcPr marT="33137" marB="3313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36</a:t>
                      </a:r>
                      <a:endParaRPr lang="en-US" sz="1200" b="0" dirty="0"/>
                    </a:p>
                  </a:txBody>
                  <a:tcPr marT="33137" marB="3313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37</a:t>
                      </a:r>
                      <a:endParaRPr lang="en-US" sz="1200" b="0" dirty="0"/>
                    </a:p>
                  </a:txBody>
                  <a:tcPr marT="33137" marB="3313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38</a:t>
                      </a:r>
                      <a:endParaRPr lang="en-US" sz="1200" b="0" dirty="0"/>
                    </a:p>
                  </a:txBody>
                  <a:tcPr marT="33137" marB="3313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39</a:t>
                      </a:r>
                      <a:endParaRPr lang="en-US" sz="1200" b="0" dirty="0"/>
                    </a:p>
                  </a:txBody>
                  <a:tcPr marT="33137" marB="3313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40</a:t>
                      </a:r>
                      <a:endParaRPr lang="en-US" sz="1200" b="0" dirty="0"/>
                    </a:p>
                  </a:txBody>
                  <a:tcPr marT="33137" marB="3313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/>
                        <a:t>44</a:t>
                      </a:r>
                      <a:endParaRPr lang="en-US" sz="1200" b="0" dirty="0"/>
                    </a:p>
                  </a:txBody>
                  <a:tcPr marT="33137" marB="33137">
                    <a:solidFill>
                      <a:schemeClr val="tx1"/>
                    </a:solidFill>
                  </a:tcPr>
                </a:tc>
              </a:tr>
              <a:tr h="268779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# of Students</a:t>
                      </a:r>
                      <a:endParaRPr lang="en-US" sz="1300" dirty="0"/>
                    </a:p>
                  </a:txBody>
                  <a:tcPr marT="33137" marB="3313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12</a:t>
                      </a:r>
                      <a:endParaRPr lang="en-US" sz="1300" dirty="0"/>
                    </a:p>
                  </a:txBody>
                  <a:tcPr marT="33137" marB="3313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7</a:t>
                      </a:r>
                      <a:endParaRPr lang="en-US" sz="1300" dirty="0"/>
                    </a:p>
                  </a:txBody>
                  <a:tcPr marT="33137" marB="3313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8</a:t>
                      </a:r>
                      <a:endParaRPr lang="en-US" sz="1300" dirty="0"/>
                    </a:p>
                  </a:txBody>
                  <a:tcPr marT="33137" marB="3313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 marT="33137" marB="3313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5</a:t>
                      </a:r>
                      <a:endParaRPr lang="en-US" sz="1300" dirty="0"/>
                    </a:p>
                  </a:txBody>
                  <a:tcPr marT="33137" marB="3313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4</a:t>
                      </a:r>
                      <a:endParaRPr lang="en-US" sz="1300" dirty="0"/>
                    </a:p>
                  </a:txBody>
                  <a:tcPr marT="33137" marB="3313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</a:t>
                      </a:r>
                      <a:endParaRPr lang="en-US" sz="1300" dirty="0"/>
                    </a:p>
                  </a:txBody>
                  <a:tcPr marT="33137" marB="3313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3</a:t>
                      </a:r>
                      <a:endParaRPr lang="en-US" sz="1300" dirty="0"/>
                    </a:p>
                  </a:txBody>
                  <a:tcPr marT="33137" marB="3313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</a:t>
                      </a:r>
                      <a:endParaRPr lang="en-US" sz="1300" dirty="0"/>
                    </a:p>
                  </a:txBody>
                  <a:tcPr marT="33137" marB="3313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 marT="33137" marB="3313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 marT="33137" marB="33137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6039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Blue = Liberal</a:t>
                      </a:r>
                    </a:p>
                    <a:p>
                      <a:r>
                        <a:rPr lang="en-US" sz="1300" dirty="0" smtClean="0"/>
                        <a:t>Red = Conservative</a:t>
                      </a:r>
                    </a:p>
                    <a:p>
                      <a:r>
                        <a:rPr lang="en-US" sz="1300" dirty="0" smtClean="0"/>
                        <a:t>Purple = Moderate</a:t>
                      </a:r>
                      <a:endParaRPr lang="en-US" sz="1300" dirty="0"/>
                    </a:p>
                  </a:txBody>
                  <a:tcPr marT="33137" marB="33137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27 MODERATE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CONSER-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VATIVES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22 %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33137" marB="33137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T="33137" marB="33137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T="33137" marB="33137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19 CONSERVATIVES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16%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T="33137" marB="33137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T="33137" marB="33137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T="33137" marB="33137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T="33137" marB="33137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T="33137" marB="33137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T="33137" marB="33137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T="33137" marB="33137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33137" marB="33137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887325" y="5486400"/>
            <a:ext cx="2684675" cy="923330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1" u="sng" dirty="0" smtClean="0">
                <a:solidFill>
                  <a:srgbClr val="000000"/>
                </a:solidFill>
                <a:latin typeface="Arial" charset="0"/>
                <a:cs typeface="+mn-cs"/>
              </a:rPr>
              <a:t>Total Liberals / Democratic Leaners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  <a:cs typeface="+mn-cs"/>
              </a:rPr>
              <a:t>63 = 52%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5105400" y="5545647"/>
            <a:ext cx="2362200" cy="861774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b="1" u="sng" dirty="0" smtClean="0">
                <a:solidFill>
                  <a:srgbClr val="000000"/>
                </a:solidFill>
                <a:latin typeface="Arial" charset="0"/>
                <a:cs typeface="+mn-cs"/>
              </a:rPr>
              <a:t>Total Conservatives / Republican Leaners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  <a:cs typeface="+mn-cs"/>
              </a:rPr>
              <a:t>46 = 38%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FFFFFF"/>
            </a:gs>
            <a:gs pos="30000">
              <a:srgbClr val="E6E6E6"/>
            </a:gs>
            <a:gs pos="0">
              <a:srgbClr val="7D8496"/>
            </a:gs>
            <a:gs pos="70000">
              <a:srgbClr val="E6E6E6"/>
            </a:gs>
            <a:gs pos="100000">
              <a:srgbClr val="7D8496"/>
            </a:gs>
            <a:gs pos="9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618"/>
            <a:ext cx="9144000" cy="914400"/>
          </a:xfrm>
        </p:spPr>
        <p:txBody>
          <a:bodyPr/>
          <a:lstStyle/>
          <a:p>
            <a:r>
              <a:rPr lang="en-US" altLang="en-US" sz="3200" b="1" dirty="0" smtClean="0">
                <a:solidFill>
                  <a:srgbClr val="FF0000"/>
                </a:solidFill>
              </a:rPr>
              <a:t>CLOSE READING: PRIMARY SOURCE</a:t>
            </a:r>
            <a:br>
              <a:rPr lang="en-US" altLang="en-US" sz="3200" b="1" dirty="0" smtClean="0">
                <a:solidFill>
                  <a:srgbClr val="FF0000"/>
                </a:solidFill>
              </a:rPr>
            </a:br>
            <a:r>
              <a:rPr lang="en-US" altLang="en-US" sz="3200" b="1" dirty="0" smtClean="0">
                <a:solidFill>
                  <a:srgbClr val="FF0000"/>
                </a:solidFill>
              </a:rPr>
              <a:t>Second Treatise of Government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855" y="838200"/>
            <a:ext cx="9144000" cy="762000"/>
          </a:xfrm>
        </p:spPr>
        <p:txBody>
          <a:bodyPr/>
          <a:lstStyle/>
          <a:p>
            <a:r>
              <a:rPr lang="en-US" sz="2000" b="1" dirty="0" smtClean="0"/>
              <a:t>DIRECTIONS</a:t>
            </a:r>
            <a:r>
              <a:rPr lang="en-US" sz="2000" dirty="0" smtClean="0"/>
              <a:t>:  Read through the document with your partner.  Make 	annotations based on the chart below.</a:t>
            </a:r>
            <a:endParaRPr lang="en-US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046475"/>
              </p:ext>
            </p:extLst>
          </p:nvPr>
        </p:nvGraphicFramePr>
        <p:xfrm>
          <a:off x="103591" y="1447800"/>
          <a:ext cx="5345864" cy="4525963"/>
        </p:xfrm>
        <a:graphic>
          <a:graphicData uri="http://schemas.openxmlformats.org/drawingml/2006/table">
            <a:tbl>
              <a:tblPr firstRow="1" firstCol="1" bandRow="1"/>
              <a:tblGrid>
                <a:gridCol w="1359118"/>
                <a:gridCol w="1993373"/>
                <a:gridCol w="1993373"/>
              </a:tblGrid>
              <a:tr h="4842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Symbol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65" marR="54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What this symbol </a:t>
                      </a:r>
                      <a:r>
                        <a:rPr lang="en-US" sz="1300" b="1" i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represents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65" marR="54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What to </a:t>
                      </a:r>
                      <a:r>
                        <a:rPr lang="en-US" sz="1300" b="1" i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write</a:t>
                      </a:r>
                      <a:r>
                        <a:rPr lang="en-US" sz="13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in your annotation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65" marR="54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P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65" marR="54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This is a </a:t>
                      </a: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POLITICAL</a:t>
                      </a:r>
                      <a:r>
                        <a:rPr lang="en-US" sz="11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statement/argument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65" marR="54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Explain</a:t>
                      </a:r>
                      <a:r>
                        <a:rPr lang="en-US" sz="11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i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why</a:t>
                      </a:r>
                      <a:r>
                        <a:rPr lang="en-US" sz="11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you feel this is a </a:t>
                      </a:r>
                      <a:r>
                        <a:rPr lang="en-US" sz="1100" u="sng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political</a:t>
                      </a:r>
                      <a:r>
                        <a:rPr lang="en-US" sz="11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statement/argument.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65" marR="54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5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65" marR="54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This is an </a:t>
                      </a: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ECONOMICAL</a:t>
                      </a:r>
                      <a:r>
                        <a:rPr lang="en-US" sz="11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statement/argument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65" marR="54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Explain</a:t>
                      </a:r>
                      <a:r>
                        <a:rPr lang="en-US" sz="11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i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why</a:t>
                      </a:r>
                      <a:r>
                        <a:rPr lang="en-US" sz="11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you feel this is an </a:t>
                      </a:r>
                      <a:r>
                        <a:rPr lang="en-US" sz="1100" u="sng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economical </a:t>
                      </a:r>
                      <a:r>
                        <a:rPr lang="en-US" sz="11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statement/argument.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65" marR="54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65" marR="54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This is a </a:t>
                      </a: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SOCIAL</a:t>
                      </a:r>
                      <a:r>
                        <a:rPr lang="en-US" sz="11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argument/statement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65" marR="54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Explain</a:t>
                      </a:r>
                      <a:r>
                        <a:rPr lang="en-US" sz="11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i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why</a:t>
                      </a:r>
                      <a:r>
                        <a:rPr lang="en-US" sz="11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you feel this is a </a:t>
                      </a:r>
                      <a:r>
                        <a:rPr lang="en-US" sz="1100" u="sng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social</a:t>
                      </a:r>
                      <a:r>
                        <a:rPr lang="en-US" sz="11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statement/argument.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65" marR="54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9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B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65" marR="54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Potential </a:t>
                      </a: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BIAS</a:t>
                      </a:r>
                      <a:r>
                        <a:rPr lang="en-US" sz="11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within statement/argument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65" marR="54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Reflect/Explain</a:t>
                      </a:r>
                      <a:r>
                        <a:rPr lang="en-US" sz="11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(on) which information may contain a </a:t>
                      </a:r>
                      <a:r>
                        <a:rPr lang="en-US" sz="1100" u="sng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bias</a:t>
                      </a:r>
                      <a:r>
                        <a:rPr lang="en-US" sz="11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viewpoint.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65" marR="54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?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65" marR="54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Information you are </a:t>
                      </a: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confused</a:t>
                      </a:r>
                      <a:r>
                        <a:rPr lang="en-US" sz="11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about or doesn’t make sense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65" marR="54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Compose</a:t>
                      </a:r>
                      <a:r>
                        <a:rPr lang="en-US" sz="11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a question to express what confuses you.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65" marR="54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4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*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65" marR="54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IMPORTANT</a:t>
                      </a:r>
                      <a:r>
                        <a:rPr lang="en-US" sz="11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information, key idea/concept 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65" marR="54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Summarize</a:t>
                      </a:r>
                      <a:r>
                        <a:rPr lang="en-US" sz="11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or paraphrase the important information, key ideas/concept. 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65" marR="54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65" marR="54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Put a circle around </a:t>
                      </a:r>
                      <a:r>
                        <a:rPr lang="en-US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words</a:t>
                      </a:r>
                      <a:r>
                        <a:rPr lang="en-US" sz="11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you with which you are unfamiliar.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65" marR="54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Look up</a:t>
                      </a:r>
                      <a:r>
                        <a:rPr lang="en-US" sz="11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the word and write a (brief) definition in the margin.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65" marR="54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2670175" y="7651750"/>
            <a:ext cx="1371600" cy="533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1219200"/>
            <a:ext cx="3581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alibri" pitchFamily="34" charset="0"/>
              </a:rPr>
              <a:t>POLITICAL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 – relating to 	politics/government 	(ex - voting, political 	issues, branches, etc.)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Calibri" pitchFamily="34" charset="0"/>
              </a:rPr>
              <a:t>ECONOMIC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 – relating to the 	economy (ex - business, 	regulation, money, etc.)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Calibri" pitchFamily="34" charset="0"/>
              </a:rPr>
              <a:t>SOCIAL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 – relating to society, the 	people (ex - 	rights/liberties, 	interactions between 	people, etc.)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Calibri" pitchFamily="34" charset="0"/>
              </a:rPr>
              <a:t>***It is possible (and quite often) that a statement could fall into more than one area.  Use your annotation to make you case for the one you labeled it as.</a:t>
            </a:r>
            <a:endParaRPr lang="en-US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28600" y="5412509"/>
            <a:ext cx="9906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60960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prstClr val="black"/>
                </a:solidFill>
                <a:latin typeface="Calibri" pitchFamily="34" charset="0"/>
              </a:rPr>
              <a:t>FOCUS QUESTION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:  What is the purpose of government? </a:t>
            </a:r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1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9060"/>
            <a:ext cx="9329499" cy="701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45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0" y="14288"/>
            <a:ext cx="9144000" cy="823912"/>
          </a:xfrm>
        </p:spPr>
        <p:txBody>
          <a:bodyPr/>
          <a:lstStyle/>
          <a:p>
            <a:r>
              <a:rPr lang="en-US" altLang="en-US" sz="3600" dirty="0" smtClean="0"/>
              <a:t>	Rm 410 Political Ideology Spectrum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40270762"/>
              </p:ext>
            </p:extLst>
          </p:nvPr>
        </p:nvGraphicFramePr>
        <p:xfrm>
          <a:off x="152400" y="1143000"/>
          <a:ext cx="8839200" cy="5091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00"/>
                <a:gridCol w="1473200"/>
                <a:gridCol w="1473200"/>
                <a:gridCol w="1473200"/>
                <a:gridCol w="1473200"/>
                <a:gridCol w="1473200"/>
              </a:tblGrid>
              <a:tr h="832316"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u="sng" dirty="0" smtClean="0"/>
                        <a:t>ISSUE</a:t>
                      </a:r>
                    </a:p>
                    <a:p>
                      <a:pPr algn="ctr"/>
                      <a:r>
                        <a:rPr lang="en-US" sz="1600" u="sng" dirty="0" smtClean="0"/>
                        <a:t>122 Surveys</a:t>
                      </a:r>
                      <a:endParaRPr lang="en-US" sz="1600" u="sng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 – Strong</a:t>
                      </a:r>
                    </a:p>
                    <a:p>
                      <a:pPr algn="ctr"/>
                      <a:r>
                        <a:rPr lang="en-US" sz="1600" dirty="0" smtClean="0"/>
                        <a:t>Agree</a:t>
                      </a:r>
                      <a:endParaRPr lang="en-US" sz="1600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2 - Agree</a:t>
                      </a:r>
                      <a:endParaRPr lang="en-US" sz="1600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 – On</a:t>
                      </a:r>
                      <a:r>
                        <a:rPr lang="en-US" sz="1600" baseline="0" dirty="0" smtClean="0"/>
                        <a:t> the Fence</a:t>
                      </a:r>
                      <a:endParaRPr lang="en-US" sz="1600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4 - Disagree</a:t>
                      </a:r>
                      <a:endParaRPr lang="en-US" sz="1600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 – Strongly</a:t>
                      </a:r>
                    </a:p>
                    <a:p>
                      <a:pPr algn="ctr"/>
                      <a:r>
                        <a:rPr lang="en-US" sz="1600" dirty="0" smtClean="0"/>
                        <a:t>Disagree</a:t>
                      </a:r>
                      <a:endParaRPr lang="en-US" sz="1600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329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Abortion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 – 11.5%</a:t>
                      </a:r>
                      <a:endParaRPr lang="en-US" sz="1600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33 – 27%</a:t>
                      </a:r>
                      <a:endParaRPr lang="en-US" sz="1600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 – 13.1%</a:t>
                      </a:r>
                      <a:endParaRPr lang="en-US" sz="1600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35 – 28.7%</a:t>
                      </a:r>
                      <a:endParaRPr lang="en-US" sz="1600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 – 19.7%</a:t>
                      </a:r>
                      <a:endParaRPr lang="en-US" sz="1600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7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Death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Penalty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 – 9%</a:t>
                      </a:r>
                      <a:endParaRPr lang="en-US" sz="1600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 – 11.5%</a:t>
                      </a:r>
                      <a:endParaRPr lang="en-US" sz="1600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23 -18.9%</a:t>
                      </a:r>
                      <a:endParaRPr lang="en-US" sz="1600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 – 41%</a:t>
                      </a:r>
                      <a:endParaRPr lang="en-US" sz="1600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24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19.7%</a:t>
                      </a:r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Homosexual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Rights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35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28.7%</a:t>
                      </a:r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 – 27.9%</a:t>
                      </a:r>
                      <a:endParaRPr lang="en-US" sz="1600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38 – 31.1%</a:t>
                      </a:r>
                      <a:endParaRPr lang="en-US" sz="1600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 – 4.9%</a:t>
                      </a:r>
                      <a:endParaRPr lang="en-US" sz="1600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 – 7.4%</a:t>
                      </a:r>
                      <a:endParaRPr lang="en-US" sz="1600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9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Taxing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 – 14.8%</a:t>
                      </a:r>
                      <a:endParaRPr lang="en-US" sz="1600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35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28.7%</a:t>
                      </a:r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31 - 25.4%</a:t>
                      </a:r>
                      <a:endParaRPr lang="en-US" sz="1600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29 – 23.8%</a:t>
                      </a:r>
                      <a:endParaRPr lang="en-US" sz="1600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9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7.4%</a:t>
                      </a:r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39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Welfare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Programs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 – 23%</a:t>
                      </a:r>
                      <a:endParaRPr lang="en-US" sz="1600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49</a:t>
                      </a:r>
                      <a:r>
                        <a:rPr lang="en-US" sz="1600" baseline="0" dirty="0" smtClean="0"/>
                        <a:t> – 40.1%</a:t>
                      </a:r>
                      <a:endParaRPr lang="en-US" sz="1600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</a:t>
                      </a:r>
                      <a:r>
                        <a:rPr lang="en-US" sz="1600" baseline="0" dirty="0" smtClean="0"/>
                        <a:t> – 20.5%</a:t>
                      </a:r>
                      <a:endParaRPr lang="en-US" sz="1600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</a:t>
                      </a:r>
                      <a:r>
                        <a:rPr lang="en-US" sz="1600" baseline="0" dirty="0" smtClean="0"/>
                        <a:t> – 11.5%</a:t>
                      </a:r>
                      <a:endParaRPr lang="en-US" sz="1600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4.9%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9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Gun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Rights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14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11.5%</a:t>
                      </a:r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 – 18%</a:t>
                      </a:r>
                      <a:endParaRPr lang="en-US" sz="1600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 – 22.1%</a:t>
                      </a:r>
                      <a:endParaRPr lang="en-US" sz="1600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 – 21.3%</a:t>
                      </a:r>
                      <a:endParaRPr lang="en-US" sz="1600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33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27%</a:t>
                      </a:r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5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Marijuana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Legalization</a:t>
                      </a:r>
                      <a:endParaRPr lang="en-US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23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-18.9%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</a:t>
                      </a:r>
                      <a:r>
                        <a:rPr lang="en-US" sz="1600" baseline="0" dirty="0" smtClean="0"/>
                        <a:t> – 17.2%</a:t>
                      </a:r>
                      <a:endParaRPr lang="en-US" sz="1600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38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31.1%</a:t>
                      </a:r>
                      <a:endParaRPr lang="en-US" sz="1600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</a:t>
                      </a:r>
                      <a:r>
                        <a:rPr lang="en-US" sz="1600" baseline="0" dirty="0" smtClean="0"/>
                        <a:t> – 14.8%</a:t>
                      </a:r>
                      <a:endParaRPr lang="en-US" sz="1600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22 – 18%</a:t>
                      </a:r>
                      <a:endParaRPr lang="en-US" sz="1600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4612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Public 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Prayer</a:t>
                      </a:r>
                      <a:endParaRPr lang="en-US" sz="160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13.1%</a:t>
                      </a:r>
                      <a:endParaRPr lang="en-US" sz="1600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29</a:t>
                      </a:r>
                      <a:endParaRPr lang="en-US" sz="1600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33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27%</a:t>
                      </a:r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</a:t>
                      </a:r>
                      <a:endParaRPr lang="en-US" sz="1600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9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Healthcare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13.1%</a:t>
                      </a:r>
                      <a:endParaRPr lang="en-US" sz="1600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35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28.7%</a:t>
                      </a:r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35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28.7%</a:t>
                      </a:r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</a:t>
                      </a:r>
                      <a:endParaRPr lang="en-US" sz="1600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9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7.4%</a:t>
                      </a:r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182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Immigration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23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-18.9%</a:t>
                      </a:r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34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27.9%</a:t>
                      </a:r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42</a:t>
                      </a:r>
                      <a:endParaRPr lang="en-US" sz="1600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9%</a:t>
                      </a:r>
                      <a:endParaRPr lang="en-US" sz="1600" dirty="0"/>
                    </a:p>
                  </a:txBody>
                  <a:tcPr marT="41616" marB="416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3641" name="TextBox 4"/>
          <p:cNvSpPr txBox="1">
            <a:spLocks noChangeArrowheads="1"/>
          </p:cNvSpPr>
          <p:nvPr/>
        </p:nvSpPr>
        <p:spPr bwMode="auto">
          <a:xfrm>
            <a:off x="1676400" y="711200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1" u="sng" dirty="0" smtClean="0">
                <a:solidFill>
                  <a:prstClr val="black"/>
                </a:solidFill>
                <a:latin typeface="Arial" charset="0"/>
                <a:cs typeface="+mn-cs"/>
              </a:rPr>
              <a:t>LIBERAL</a:t>
            </a:r>
          </a:p>
        </p:txBody>
      </p:sp>
      <p:sp>
        <p:nvSpPr>
          <p:cNvPr id="23642" name="TextBox 5"/>
          <p:cNvSpPr txBox="1">
            <a:spLocks noChangeArrowheads="1"/>
          </p:cNvSpPr>
          <p:nvPr/>
        </p:nvSpPr>
        <p:spPr bwMode="auto">
          <a:xfrm>
            <a:off x="6019800" y="730250"/>
            <a:ext cx="2819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1" u="sng" dirty="0" smtClean="0">
                <a:solidFill>
                  <a:prstClr val="black"/>
                </a:solidFill>
                <a:latin typeface="Arial" charset="0"/>
                <a:cs typeface="+mn-cs"/>
              </a:rPr>
              <a:t>CONSERVATIVE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 DAY 1/9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24000"/>
            <a:ext cx="4040188" cy="639762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/>
              <a:t>$7.25 House Member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209800"/>
            <a:ext cx="4040188" cy="4530725"/>
          </a:xfrm>
          <a:ln>
            <a:solidFill>
              <a:schemeClr val="tx1"/>
            </a:solidFill>
          </a:ln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 smtClean="0"/>
              <a:t>Gross Income =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$7.25 x 4 = $29.00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Weekly Taxes =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$29.00 x 0.28 (28% tax rate) = $8.12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Net Income =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$29.00 - $8.12 = $20.88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Weekly Deposit = </a:t>
            </a:r>
            <a:r>
              <a:rPr lang="en-US" b="1" u="sng" dirty="0" smtClean="0">
                <a:solidFill>
                  <a:srgbClr val="00B050"/>
                </a:solidFill>
              </a:rPr>
              <a:t>$20.88</a:t>
            </a:r>
            <a:endParaRPr lang="en-US" b="1" u="sng" dirty="0">
              <a:solidFill>
                <a:srgbClr val="00B05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524000"/>
            <a:ext cx="4041775" cy="639762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/>
              <a:t>$10.25 Senate Member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209800"/>
            <a:ext cx="4040188" cy="4530725"/>
          </a:xfrm>
          <a:ln>
            <a:solidFill>
              <a:schemeClr val="tx1"/>
            </a:solidFill>
          </a:ln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 smtClean="0"/>
              <a:t>Gross Income =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$10.25 x 4 = $41.00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Weekly Taxes =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$41.00 x 0.33 (33% tax rate) = $13.53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Net Income =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$41.00 - $13.53 = $27.47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Weekly Deposit = </a:t>
            </a:r>
            <a:r>
              <a:rPr lang="en-US" b="1" u="sng" dirty="0" smtClean="0">
                <a:solidFill>
                  <a:srgbClr val="00B050"/>
                </a:solidFill>
              </a:rPr>
              <a:t>$27.47</a:t>
            </a:r>
            <a:endParaRPr lang="en-US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9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673096"/>
              </p:ext>
            </p:extLst>
          </p:nvPr>
        </p:nvGraphicFramePr>
        <p:xfrm>
          <a:off x="152400" y="152400"/>
          <a:ext cx="8534400" cy="6599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066800"/>
                <a:gridCol w="1066800"/>
                <a:gridCol w="1066800"/>
                <a:gridCol w="1066800"/>
                <a:gridCol w="1066800"/>
                <a:gridCol w="1066800"/>
                <a:gridCol w="1066800"/>
              </a:tblGrid>
              <a:tr h="701074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Goblirsch’s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Desk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Projector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Screen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7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1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55352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8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2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55352"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18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13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5535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27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23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19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14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9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3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5535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28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24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20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15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10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4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55352"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21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16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5535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29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25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22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17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11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5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5535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30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26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12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6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55352"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5535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36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35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34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33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32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31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299" name="TextBox 6"/>
          <p:cNvSpPr txBox="1">
            <a:spLocks noChangeArrowheads="1"/>
          </p:cNvSpPr>
          <p:nvPr/>
        </p:nvSpPr>
        <p:spPr bwMode="auto">
          <a:xfrm>
            <a:off x="8686800" y="11113"/>
            <a:ext cx="4572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00"/>
                </a:solidFill>
              </a:rPr>
              <a:t>DOOR</a:t>
            </a:r>
          </a:p>
          <a:p>
            <a:pPr eaLnBrk="1" hangingPunct="1"/>
            <a:endParaRPr lang="en-US" altLang="en-US" sz="2400" b="1">
              <a:solidFill>
                <a:srgbClr val="000000"/>
              </a:solidFill>
            </a:endParaRPr>
          </a:p>
          <a:p>
            <a:pPr eaLnBrk="1" hangingPunct="1"/>
            <a:endParaRPr lang="en-US" altLang="en-US" sz="2400" b="1">
              <a:solidFill>
                <a:srgbClr val="000000"/>
              </a:solidFill>
            </a:endParaRPr>
          </a:p>
          <a:p>
            <a:pPr eaLnBrk="1" hangingPunct="1"/>
            <a:endParaRPr lang="en-US" altLang="en-US" sz="2400" b="1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400" b="1">
                <a:solidFill>
                  <a:srgbClr val="000000"/>
                </a:solidFill>
              </a:rPr>
              <a:t>CABINETS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Leader Responsibilities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Take daily attendance</a:t>
            </a:r>
          </a:p>
          <a:p>
            <a:r>
              <a:rPr lang="en-US" dirty="0" smtClean="0"/>
              <a:t>Call on members for participation</a:t>
            </a:r>
          </a:p>
          <a:p>
            <a:r>
              <a:rPr lang="en-US" dirty="0" smtClean="0"/>
              <a:t>Keeping track of restroom visits</a:t>
            </a:r>
          </a:p>
          <a:p>
            <a:r>
              <a:rPr lang="en-US" dirty="0" smtClean="0"/>
              <a:t>Assign section jobs (Books, Clean-Up, Collection, Voting Monitor)</a:t>
            </a:r>
          </a:p>
          <a:p>
            <a:r>
              <a:rPr lang="en-US" dirty="0" smtClean="0"/>
              <a:t>Conducting all votes needed</a:t>
            </a:r>
          </a:p>
          <a:p>
            <a:r>
              <a:rPr lang="en-US" dirty="0" smtClean="0"/>
              <a:t>Monitoring behavior of your section</a:t>
            </a:r>
          </a:p>
          <a:p>
            <a:r>
              <a:rPr lang="en-US" dirty="0" smtClean="0"/>
              <a:t>Rearranging seating assignment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Distribute bonus pay for </a:t>
            </a:r>
            <a:r>
              <a:rPr lang="en-US" dirty="0" smtClean="0">
                <a:solidFill>
                  <a:prstClr val="black"/>
                </a:solidFill>
              </a:rPr>
              <a:t>section ($5 a day)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9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ensus.gov/population/apportionment/files/2010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38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799"/>
            <a:ext cx="9144000" cy="617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76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STATE SELECTION OPTIONS:</a:t>
            </a:r>
          </a:p>
          <a:p>
            <a:r>
              <a:rPr lang="en-US" b="1" dirty="0" smtClean="0"/>
              <a:t>Big State = 15 – 53          Medium State = 5 – 14          Small State = 1 – 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704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45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Congressional Name Tag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DIRECTIONS</a:t>
            </a:r>
            <a:r>
              <a:rPr lang="en-US" dirty="0" smtClean="0"/>
              <a:t>:  Create your identification tag for our class Congress.  It must include your House (ex. – Rep or Sen), First &amp; Last Name, your Political Party, and your state.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EXAMPLES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Rep. Mr. Goblirsch (R – CA)</a:t>
            </a:r>
          </a:p>
          <a:p>
            <a:pPr marL="0" indent="0">
              <a:buNone/>
            </a:pPr>
            <a:r>
              <a:rPr lang="en-US" dirty="0" smtClean="0"/>
              <a:t>Sen. Mr. Goblirsch (D – TX)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SYMBOLS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House of Reps Member = Rep.		***Use the Map</a:t>
            </a:r>
          </a:p>
          <a:p>
            <a:pPr marL="0" indent="0">
              <a:buNone/>
            </a:pPr>
            <a:r>
              <a:rPr lang="en-US" dirty="0" smtClean="0"/>
              <a:t>Senate Member = Sen.				to find State</a:t>
            </a:r>
          </a:p>
          <a:p>
            <a:pPr marL="0" indent="0">
              <a:buNone/>
            </a:pPr>
            <a:r>
              <a:rPr lang="en-US" dirty="0" smtClean="0"/>
              <a:t>Democrat = D					abbreviation</a:t>
            </a:r>
          </a:p>
          <a:p>
            <a:pPr marL="0" indent="0">
              <a:buNone/>
            </a:pPr>
            <a:r>
              <a:rPr lang="en-US" dirty="0" smtClean="0"/>
              <a:t>Republican = R</a:t>
            </a:r>
          </a:p>
          <a:p>
            <a:pPr marL="0" indent="0">
              <a:buNone/>
            </a:pPr>
            <a:r>
              <a:rPr lang="en-US" dirty="0" smtClean="0"/>
              <a:t>Independent =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5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50000">
              <a:srgbClr val="FFFFFF"/>
            </a:gs>
            <a:gs pos="100000">
              <a:srgbClr val="00206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b="1" u="sng" dirty="0" smtClean="0">
                <a:latin typeface="Arial" pitchFamily="34" charset="0"/>
              </a:rPr>
              <a:t>Voter Turnout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National – Presidential Elections 50-60%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2000 – 54%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2004 – 60%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2008 – 62%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2012 – 57%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Congressional Elections 25-30%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Local Elections 10-15%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Greek for a person who doesn’t vote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… “idiot”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50000">
              <a:srgbClr val="FFFFFF"/>
            </a:gs>
            <a:gs pos="100000">
              <a:srgbClr val="00206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b="1" u="sng" dirty="0" smtClean="0">
                <a:latin typeface="Arial" pitchFamily="34" charset="0"/>
              </a:rPr>
              <a:t>Party Affiliation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</a:rPr>
              <a:t>According to a Gallup poll (March 2014) 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latin typeface="Arial" pitchFamily="34" charset="0"/>
              </a:rPr>
              <a:t>“In politics, as of today, do you consider yourself a Democrat, Republican, or Independent?”  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latin typeface="Arial" pitchFamily="34" charset="0"/>
              </a:rPr>
              <a:t>“If independent, which party do you lean towards?”</a:t>
            </a:r>
          </a:p>
          <a:p>
            <a:endParaRPr lang="en-US" altLang="en-US" dirty="0" smtClean="0">
              <a:latin typeface="Arial" pitchFamily="34" charset="0"/>
            </a:endParaRPr>
          </a:p>
          <a:p>
            <a:r>
              <a:rPr lang="en-US" altLang="en-US" dirty="0" smtClean="0">
                <a:latin typeface="Arial" pitchFamily="34" charset="0"/>
              </a:rPr>
              <a:t>Republicans: 25%</a:t>
            </a:r>
          </a:p>
          <a:p>
            <a:r>
              <a:rPr lang="en-US" altLang="en-US" dirty="0" smtClean="0">
                <a:latin typeface="Arial" pitchFamily="34" charset="0"/>
              </a:rPr>
              <a:t>Democrats: 30%</a:t>
            </a:r>
          </a:p>
          <a:p>
            <a:r>
              <a:rPr lang="en-US" altLang="en-US" dirty="0" smtClean="0">
                <a:latin typeface="Arial" pitchFamily="34" charset="0"/>
              </a:rPr>
              <a:t>Independents: 42%</a:t>
            </a:r>
          </a:p>
          <a:p>
            <a:r>
              <a:rPr lang="en-US" altLang="en-US" dirty="0" smtClean="0">
                <a:latin typeface="Arial" pitchFamily="34" charset="0"/>
              </a:rPr>
              <a:t>Republicans w/ “leaners” – 42%</a:t>
            </a:r>
          </a:p>
          <a:p>
            <a:r>
              <a:rPr lang="en-US" altLang="en-US" dirty="0" smtClean="0">
                <a:latin typeface="Arial" pitchFamily="34" charset="0"/>
              </a:rPr>
              <a:t>Democrats w/ “leaners” – 47%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2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3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4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5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2025</TotalTime>
  <Words>1027</Words>
  <Application>Microsoft Office PowerPoint</Application>
  <PresentationFormat>On-screen Show (4:3)</PresentationFormat>
  <Paragraphs>339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12_TP030004031</vt:lpstr>
      <vt:lpstr>Equity</vt:lpstr>
      <vt:lpstr>13_TP030004031</vt:lpstr>
      <vt:lpstr>14_TP030004031</vt:lpstr>
      <vt:lpstr>2_Office Theme</vt:lpstr>
      <vt:lpstr>15_TP030004031</vt:lpstr>
      <vt:lpstr>Friday January 9, 2015 Mr. Goblirsch – American Government</vt:lpstr>
      <vt:lpstr>TAX DAY 1/9</vt:lpstr>
      <vt:lpstr>PowerPoint Presentation</vt:lpstr>
      <vt:lpstr>Section Leader Responsibilities</vt:lpstr>
      <vt:lpstr>PowerPoint Presentation</vt:lpstr>
      <vt:lpstr>PowerPoint Presentation</vt:lpstr>
      <vt:lpstr>Congressional Name Tag</vt:lpstr>
      <vt:lpstr>Voter Turnout</vt:lpstr>
      <vt:lpstr>Party Affiliation</vt:lpstr>
      <vt:lpstr> Rm 410 Political Ideology Spectrum BY THE NUMBERS:</vt:lpstr>
      <vt:lpstr>CLOSE READING: PRIMARY SOURCE Second Treatise of Government</vt:lpstr>
      <vt:lpstr>PowerPoint Presentation</vt:lpstr>
      <vt:lpstr> Rm 410 Political Ideology Spectrum</vt:lpstr>
    </vt:vector>
  </TitlesOfParts>
  <Company>Manteca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September 30, 2013 Mr. Goblirsch – American Government</dc:title>
  <dc:creator>Windows User</dc:creator>
  <cp:lastModifiedBy>cusd</cp:lastModifiedBy>
  <cp:revision>67</cp:revision>
  <cp:lastPrinted>2015-01-09T15:04:31Z</cp:lastPrinted>
  <dcterms:created xsi:type="dcterms:W3CDTF">2013-09-30T13:16:32Z</dcterms:created>
  <dcterms:modified xsi:type="dcterms:W3CDTF">2015-01-10T20:28:58Z</dcterms:modified>
</cp:coreProperties>
</file>