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9" r:id="rId3"/>
    <p:sldMasterId id="2147483715" r:id="rId4"/>
    <p:sldMasterId id="2147483751" r:id="rId5"/>
    <p:sldMasterId id="2147483763" r:id="rId6"/>
    <p:sldMasterId id="2147483775" r:id="rId7"/>
  </p:sldMasterIdLst>
  <p:notesMasterIdLst>
    <p:notesMasterId r:id="rId21"/>
  </p:notesMasterIdLst>
  <p:handoutMasterIdLst>
    <p:handoutMasterId r:id="rId22"/>
  </p:handoutMasterIdLst>
  <p:sldIdLst>
    <p:sldId id="342" r:id="rId8"/>
    <p:sldId id="275" r:id="rId9"/>
    <p:sldId id="333" r:id="rId10"/>
    <p:sldId id="307" r:id="rId11"/>
    <p:sldId id="334" r:id="rId12"/>
    <p:sldId id="335" r:id="rId13"/>
    <p:sldId id="336" r:id="rId14"/>
    <p:sldId id="337" r:id="rId15"/>
    <p:sldId id="339" r:id="rId16"/>
    <p:sldId id="338" r:id="rId17"/>
    <p:sldId id="340" r:id="rId18"/>
    <p:sldId id="341" r:id="rId19"/>
    <p:sldId id="306" r:id="rId2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00CC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7551-5111-4BE2-B146-08B9CDBB02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8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95EF-1757-4964-9490-532D1C499E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6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1F6-00EF-46E0-8DE6-240EFD992E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0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3584-5FAC-4519-A03A-F2A2DF4E23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8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CD6F-67F6-48B3-982F-FCA0351D8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5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FA7D-5C44-4E18-BF81-CBA92A0989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8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1873-1532-4DC0-807E-2475876598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35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B844-01EA-4743-ADA1-2D0F302135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0962-3C45-4876-9772-8EC5B4C517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5690-F3E7-4BEB-B88B-2F7013ACF9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46B6-01DA-4C3C-BFB5-763451E3C4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08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55A5CA-D461-4FF6-AB2D-39C98CD363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0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6258C7-38D4-467E-8144-3B5DF4514F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55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A333C-EF4B-4690-AFB5-45768B0043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3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F42D-7B9A-4E18-9493-A7C3301DDA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52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EE646-B05E-4E70-9BAE-B6896A1715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1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D31AC-AAC5-457F-ADC6-B10DD671C2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6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AD78-F21D-4872-9BBB-27F1055534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7B158-FCAF-459B-BF92-6890BE664D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47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BA30A-61DD-43CC-A479-6B443E378D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235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893C0-68E8-4807-AA8B-D22F40EEF7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14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4C3BF-FD45-4ABD-B2B7-D85C82C6DC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814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E38CC-0C57-459F-B96F-B7A18D6068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50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59D1D-E874-4114-B26B-94A65E3926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73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042AE7-55F9-4BC0-BC3B-ECA40861CD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74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3160E1-D876-4D1C-AD02-196E61667C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85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F3EC29-F61A-4D14-97E5-C1AE287380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58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BC3B96-4D6F-4011-9B03-C020D44F769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43EF5E7-D66E-4CA9-8020-33D04AB64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085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C52E7006-A3F3-41F1-ADE2-06860CADC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6919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EC08740-04C5-4CC2-A364-5C56B245B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8870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A2DE5F7-B8F7-4E97-8C5D-D92C90DFE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9412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E4D2B4F-638D-4681-8328-9D0EEE289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55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5DA9E7DE-13BE-43D1-985C-7FBD57B49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585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FC53F33-E18B-43ED-BCFC-642AA7837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6640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03771E6-E16F-4CC0-AE7C-E859DDBF3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4804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B11EB086-AFD6-4D08-875B-0B39988FB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1067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F8D2DCF-11B7-4D1D-83E3-C6F80FDFB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52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3606840-3011-4193-8517-BEB05A2FA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551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2F2A24F5-09D7-44BA-912D-2B81FA264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058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968EF42B-7103-4A48-B0A6-28334C3DD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987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C6A1BD77-D398-447D-9CED-65FDE8339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6328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1AC697BB-F242-4B0F-A20F-9C451A61C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26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2B93F136-4E73-485E-AE01-97DD26FFE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145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CD110F6-DFE4-4FD5-A764-67C880FCC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6430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B8954B8A-0C27-4795-996E-8DF6D7FC0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515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66A42F7-E1AA-4E00-B1B8-040A9E52B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8715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0740E4E-2006-4107-9F2F-ADA782874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64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8896BF20-EF32-4E3D-B155-4753A0D11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7928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7FAFDD08-490B-4B4F-B547-3978F7BC5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47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215B91-0011-4CDC-B5A3-4B4606D7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9930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6243B0-861F-497B-B926-9CA133ABF7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641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A0B655-9AB8-4B00-9604-62E9F2C8E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3566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FEF56-DB39-4BBF-B787-7625B302B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3508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91FC5E-0DBE-49EF-9F6C-C2B699EDD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2231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925AAD-00D2-4E85-A557-DB560902F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7678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3790690-9569-4290-B8F5-5D6F443D4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0986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E2E6626-009A-4280-939F-10D5A4184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758A506-3A5F-48B1-BDA4-D6BAA5480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5580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7EC9D7-E9D8-4BF9-8A6D-9DD3E2C38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8297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7E966C9-CF8E-4F68-A347-16867B235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7136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4A164-EED3-40B8-B1DF-3CBD5E66ED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516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E480-7236-4B1A-AD33-37607D948AB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87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2E572-990F-484B-806A-4C80EFD205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82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87F0-033A-432E-8BD9-D4776FD31B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0079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6C161-48C3-4FC1-9549-D740E7954A8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50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0C69C-114A-4003-8AE6-82585E64D3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528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1B46-54BE-4E22-9656-C5AFA21C36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1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73D85-2675-4A65-8357-0FF8F70CA9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50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1967D-1F4A-4584-A7CE-68A27E6922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8782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A026F-3FF0-45F6-82A7-77CAA2EC0A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094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9B60D-41C5-4CF5-9DE6-5773C9BC27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603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25C02-59D0-4AF9-959D-4D9FA62715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473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065377-7F7A-4690-9105-D7F7C8331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018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30E0D0-1638-425C-8AED-0DF93B30F2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39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1D55EB-6C05-4DF6-A0C1-CCC8750E5B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9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E16DC-F1BE-48CF-AF27-9ADA5C5983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46EC7F-2875-42A0-AC3D-858D0F1876DE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5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80D811-5269-4BD5-A19B-40F416891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2052" name="Picture 26" descr="c0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439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32F3B9-A8F9-4081-B563-42DD65AAA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3076" name="Picture 26" descr="c0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5330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0935C5-B972-41F4-A807-DF9170B950D6}" type="slidenum">
              <a:rPr lang="en-US" altLang="en-US"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4100" name="Picture 26" descr="c0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7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1622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048688-9C1E-4F87-9AAF-027377712436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0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lirsch.weebly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October 22,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how the government sometimes intervenes with price ceilings &amp; floors.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 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Interpreting Market Equilibrium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VIDEO CLIP: Market Equilibrium (5 min)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</a:t>
            </a:r>
            <a:r>
              <a:rPr lang="en-US" sz="2200" dirty="0" smtClean="0">
                <a:solidFill>
                  <a:prstClr val="black"/>
                </a:solidFill>
              </a:rPr>
              <a:t>: Government Intervention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GUIDED PRACTICE: Ceiling &amp; Floors Chart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HW Demonstration on Phones</a:t>
            </a:r>
            <a:endParaRPr lang="en-US" sz="2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*****HW: Examples of Shortage &amp; Surplus DUE FRIDAY*****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Interpreting Market Equilibrium </a:t>
            </a:r>
            <a:r>
              <a:rPr lang="en-US" sz="2400" b="1" dirty="0" smtClean="0">
                <a:solidFill>
                  <a:srgbClr val="1F497D"/>
                </a:solidFill>
              </a:rPr>
              <a:t>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Analyze the curve to the right.  Identify each point.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A, the market would be at _____ because …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B, the market would be at a ___ because …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C, the market would be at a ___ because …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65600"/>
            <a:ext cx="2667000" cy="292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386458"/>
            <a:ext cx="21907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077" y="4776931"/>
            <a:ext cx="21907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223"/>
          <p:cNvSpPr>
            <a:spLocks noChangeArrowheads="1"/>
          </p:cNvSpPr>
          <p:nvPr/>
        </p:nvSpPr>
        <p:spPr bwMode="auto">
          <a:xfrm>
            <a:off x="7307190" y="6019078"/>
            <a:ext cx="207962" cy="187325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kern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4655127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$5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7354" y="5280294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$3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6999" y="595885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$1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3106" y="4469154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29575" y="5321947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5946" y="5963469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3568" y="662709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10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2609" y="662709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20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39267" y="6627090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30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6BC2D18C-B356-417A-AA9B-2930C0F35833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2-Assessment 7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1371600" y="1371600"/>
            <a:ext cx="7467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 dirty="0" smtClean="0">
                <a:solidFill>
                  <a:srgbClr val="FFFFCC"/>
                </a:solidFill>
              </a:rPr>
              <a:t>DIRECTIONS: Read P. 128 - 131.  Complete the chart below in your notebook.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2463800" y="704850"/>
            <a:ext cx="52832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Ceilings &amp; Floors Reading</a:t>
            </a:r>
            <a:endParaRPr lang="en-US" altLang="en-US" sz="2000" b="1" smtClean="0">
              <a:solidFill>
                <a:srgbClr val="FFCC00"/>
              </a:solidFill>
            </a:endParaRPr>
          </a:p>
        </p:txBody>
      </p:sp>
      <p:pic>
        <p:nvPicPr>
          <p:cNvPr id="68614" name="Picture 64" descr="S2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2875" y="0"/>
            <a:ext cx="13795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39963"/>
          <a:ext cx="8839200" cy="4465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1324"/>
                <a:gridCol w="2408480"/>
                <a:gridCol w="2794494"/>
                <a:gridCol w="2014902"/>
              </a:tblGrid>
              <a:tr h="114477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BENEFICIAL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IMPACT</a:t>
                      </a:r>
                      <a:endParaRPr lang="en-US" sz="1800" dirty="0" smtClean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NEGATIVE</a:t>
                      </a:r>
                    </a:p>
                    <a:p>
                      <a:pPr algn="ctr"/>
                      <a:r>
                        <a:rPr lang="en-US" sz="1800" dirty="0" smtClean="0"/>
                        <a:t>IMPACT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EXAMPLE(S)</a:t>
                      </a:r>
                    </a:p>
                    <a:p>
                      <a:pPr algn="ctr"/>
                      <a:r>
                        <a:rPr lang="en-US" sz="1800" dirty="0" smtClean="0"/>
                        <a:t>FROM</a:t>
                      </a:r>
                      <a:r>
                        <a:rPr lang="en-US" sz="1800" baseline="0" dirty="0" smtClean="0"/>
                        <a:t> THE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BOOK</a:t>
                      </a:r>
                      <a:endParaRPr lang="en-US" sz="1800" dirty="0" smtClean="0"/>
                    </a:p>
                  </a:txBody>
                  <a:tcPr marT="45716" marB="45716"/>
                </a:tc>
              </a:tr>
              <a:tr h="1660433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CEILINGS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6" marB="45716"/>
                </a:tc>
              </a:tr>
              <a:tr h="1660433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en-US" sz="1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FLOORS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3540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23" grpId="0" autoUpdateAnimBg="0"/>
      <p:bldP spid="584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Price Ceiling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Shortage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Maximum Legal  Price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Examples –   Rent Control in New York</a:t>
            </a:r>
          </a:p>
          <a:p>
            <a:endParaRPr lang="en-US" altLang="en-US" sz="2800"/>
          </a:p>
        </p:txBody>
      </p:sp>
      <p:graphicFrame>
        <p:nvGraphicFramePr>
          <p:cNvPr id="10245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3657600" y="990600"/>
          <a:ext cx="5099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Chart" r:id="rId3" imgW="3771884" imgH="4114867" progId="MSGraph.Chart.8">
                  <p:embed followColorScheme="full"/>
                </p:oleObj>
              </mc:Choice>
              <mc:Fallback>
                <p:oleObj name="Chart" r:id="rId3" imgW="3771884" imgH="411486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990600"/>
                        <a:ext cx="50990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84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44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94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44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94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OleChart spid="10245" grpId="0" bld="series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Price Floor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Surplus</a:t>
            </a:r>
          </a:p>
          <a:p>
            <a:r>
              <a:rPr lang="en-US" altLang="en-US" sz="2800"/>
              <a:t>Lowest Legal Price</a:t>
            </a:r>
          </a:p>
          <a:p>
            <a:endParaRPr lang="en-US" altLang="en-US" sz="2800"/>
          </a:p>
          <a:p>
            <a:r>
              <a:rPr lang="en-US" altLang="en-US" sz="2800"/>
              <a:t>Examples:     Minimum Wage     and Agriculture Price Support </a:t>
            </a:r>
          </a:p>
        </p:txBody>
      </p:sp>
      <p:graphicFrame>
        <p:nvGraphicFramePr>
          <p:cNvPr id="11269" name="Object 5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3759200" y="990600"/>
          <a:ext cx="51689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Chart" r:id="rId3" imgW="3771884" imgH="4114867" progId="MSGraph.Chart.8">
                  <p:embed followColorScheme="full"/>
                </p:oleObj>
              </mc:Choice>
              <mc:Fallback>
                <p:oleObj name="Chart" r:id="rId3" imgW="3771884" imgH="411486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990600"/>
                        <a:ext cx="51689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981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9" grpId="0" bld="series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THE DOW STOCK SIMULATION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b="1" dirty="0" smtClean="0"/>
              <a:t>IF YOU WANT TO KEEP YOUR STOCKS, THE PRICE &amp; SHARES DO NOT CHANGE ON YOUR NEW STOCK SHEET</a:t>
            </a:r>
          </a:p>
          <a:p>
            <a:pPr marL="0" indent="0">
              <a:buNone/>
            </a:pPr>
            <a:r>
              <a:rPr lang="en-US" dirty="0" smtClean="0"/>
              <a:t>IF YOU WANT TO CHANGE YOUR STOCKS:</a:t>
            </a:r>
            <a:endParaRPr lang="en-US" dirty="0"/>
          </a:p>
          <a:p>
            <a:r>
              <a:rPr lang="en-US" dirty="0" smtClean="0"/>
              <a:t>You have your $$$ to invest in the stock market.  </a:t>
            </a:r>
            <a:r>
              <a:rPr lang="en-US" b="1" dirty="0" smtClean="0"/>
              <a:t>***You cannot spend over what you have left***</a:t>
            </a:r>
          </a:p>
          <a:p>
            <a:r>
              <a:rPr lang="en-US" dirty="0" smtClean="0"/>
              <a:t>Select 5 stocks from The Dow Jones Industrial Average to invest your money in.</a:t>
            </a:r>
          </a:p>
          <a:p>
            <a:r>
              <a:rPr lang="en-US" dirty="0" smtClean="0"/>
              <a:t>How many shares you buy of each stock is up to you.</a:t>
            </a:r>
          </a:p>
          <a:p>
            <a:r>
              <a:rPr lang="en-US" dirty="0" smtClean="0"/>
              <a:t>Multiply the # of shares you want by the Last trade amount to calculate the Total Worth of that stock.</a:t>
            </a:r>
          </a:p>
          <a:p>
            <a:pPr lvl="1"/>
            <a:r>
              <a:rPr lang="en-US" sz="3200" u="sng" dirty="0" smtClean="0"/>
              <a:t># shares</a:t>
            </a:r>
            <a:r>
              <a:rPr lang="en-US" sz="3200" dirty="0" smtClean="0"/>
              <a:t>   X   </a:t>
            </a:r>
            <a:r>
              <a:rPr lang="en-US" sz="3200" u="sng" dirty="0" smtClean="0"/>
              <a:t>Last Trade $</a:t>
            </a:r>
            <a:r>
              <a:rPr lang="en-US" sz="3200" dirty="0" smtClean="0"/>
              <a:t>  =  </a:t>
            </a:r>
            <a:r>
              <a:rPr lang="en-US" sz="3200" u="sng" dirty="0" smtClean="0"/>
              <a:t>Total Worth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0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October 22,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how the government sometimes intervenes with price ceilings &amp; floors.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 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Interpreting Market Equilibrium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VIDEO CLIP: Market Equilibrium (5 min)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</a:t>
            </a:r>
            <a:r>
              <a:rPr lang="en-US" sz="2200" dirty="0" smtClean="0">
                <a:solidFill>
                  <a:prstClr val="black"/>
                </a:solidFill>
              </a:rPr>
              <a:t>: Government Intervention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GUIDED PRACTICE: Ceiling &amp; Floors Chart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GO TO COMP LAB: HW Demonstration</a:t>
            </a:r>
            <a:endParaRPr lang="en-US" sz="2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*****HW: Examples of Shortage &amp; Surplus DUE FRIDAY*****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Interpreting Market Equilibrium </a:t>
            </a:r>
            <a:r>
              <a:rPr lang="en-US" sz="2400" b="1" dirty="0" smtClean="0">
                <a:solidFill>
                  <a:srgbClr val="1F497D"/>
                </a:solidFill>
              </a:rPr>
              <a:t>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Analyze the curve to the right.  Identify each point.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A, the market would be at _____ because …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B, the market would be at a ___ because …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At point C, the market would be at a ___ because …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65600"/>
            <a:ext cx="2667000" cy="292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386458"/>
            <a:ext cx="21907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077" y="4776931"/>
            <a:ext cx="21907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223"/>
          <p:cNvSpPr>
            <a:spLocks noChangeArrowheads="1"/>
          </p:cNvSpPr>
          <p:nvPr/>
        </p:nvSpPr>
        <p:spPr bwMode="auto">
          <a:xfrm>
            <a:off x="7307190" y="6019078"/>
            <a:ext cx="207962" cy="187325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4655127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$5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7354" y="5280294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$3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6999" y="595885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$1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13106" y="4469154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29575" y="5321947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5946" y="5963469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03568" y="662709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10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22609" y="6627091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39267" y="6627090"/>
            <a:ext cx="404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1-12</a:t>
            </a:r>
          </a:p>
        </p:txBody>
      </p:sp>
      <p:pic>
        <p:nvPicPr>
          <p:cNvPr id="61444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1447800" y="1582161"/>
            <a:ext cx="7391400" cy="481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Visit a shopping mall, grocery store, Target, Wal-Mart, or another store (online store works also).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Find 3 examples of surplus and 3 examples of shortage (sales = surplus, out of stock/rain checks = shortage)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Identify the items and describe WHY you think the items were at a surplus or shortage.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Post your responses on the Economics Forum of my website.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  <a:hlinkClick r:id="rId3"/>
              </a:rPr>
              <a:t>www.goblirsch.weebly.com</a:t>
            </a:r>
            <a:endParaRPr lang="en-US" altLang="en-US" b="1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 smtClean="0">
                <a:solidFill>
                  <a:srgbClr val="FFC000"/>
                </a:solidFill>
                <a:sym typeface="Wingdings" pitchFamily="2" charset="2"/>
              </a:rPr>
              <a:t>DUE FRIDAY</a:t>
            </a:r>
          </a:p>
        </p:txBody>
      </p:sp>
      <p:sp>
        <p:nvSpPr>
          <p:cNvPr id="403475" name="Text Box 19"/>
          <p:cNvSpPr txBox="1">
            <a:spLocks noChangeArrowheads="1"/>
          </p:cNvSpPr>
          <p:nvPr/>
        </p:nvSpPr>
        <p:spPr bwMode="auto">
          <a:xfrm>
            <a:off x="1447800" y="375083"/>
            <a:ext cx="7391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HOMEWORK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 u="sng" dirty="0" smtClean="0">
                <a:solidFill>
                  <a:srgbClr val="FFCC00"/>
                </a:solidFill>
              </a:rPr>
              <a:t>EXAMPLES OF SURPLUS &amp; SHORTAGE</a:t>
            </a:r>
            <a:endParaRPr lang="en-US" altLang="en-US" b="1" u="sng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125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72" grpId="0" autoUpdateAnimBg="0"/>
      <p:bldP spid="4034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33"/>
            </a:gs>
            <a:gs pos="100000">
              <a:srgbClr val="00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219200"/>
          </a:xfrm>
        </p:spPr>
        <p:txBody>
          <a:bodyPr/>
          <a:lstStyle/>
          <a:p>
            <a:r>
              <a:rPr lang="en-US" altLang="en-US" sz="6000" b="1"/>
              <a:t>Chapter 6 Prices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00400"/>
            <a:ext cx="7543800" cy="2057400"/>
          </a:xfrm>
        </p:spPr>
        <p:txBody>
          <a:bodyPr/>
          <a:lstStyle/>
          <a:p>
            <a:r>
              <a:rPr lang="en-US" altLang="en-US" sz="4000" dirty="0" smtClean="0"/>
              <a:t>Government Intervention:</a:t>
            </a:r>
          </a:p>
          <a:p>
            <a:r>
              <a:rPr lang="en-US" altLang="en-US" sz="4000" dirty="0" smtClean="0"/>
              <a:t>Ceilings &amp; Floors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434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4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5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93B7DE26-57CF-4005-AF0A-F035B099AD76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2-30 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484313" y="433388"/>
            <a:ext cx="60821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The Competitive Price Theory</a:t>
            </a:r>
            <a:endParaRPr lang="en-US" altLang="en-US" sz="1800" b="1" dirty="0" smtClean="0">
              <a:solidFill>
                <a:srgbClr val="FFCC00"/>
              </a:solidFill>
            </a:endParaRP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1484313" y="1108075"/>
            <a:ext cx="74310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The theory of competitive pricing represents </a:t>
            </a:r>
            <a:r>
              <a:rPr lang="en-US" altLang="en-US" sz="2800" smtClean="0">
                <a:solidFill>
                  <a:srgbClr val="FFC000"/>
                </a:solidFill>
              </a:rPr>
              <a:t>a set of ideal conditions and outcomes</a:t>
            </a:r>
            <a:r>
              <a:rPr lang="en-US" altLang="en-US" sz="2800" smtClean="0">
                <a:solidFill>
                  <a:srgbClr val="FFFFFF"/>
                </a:solidFill>
              </a:rPr>
              <a:t>; it serves as a model to measure market performance. </a:t>
            </a:r>
            <a:endParaRPr lang="en-US" altLang="en-US" sz="1800" b="1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1484313" y="2784475"/>
            <a:ext cx="72786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In theory, a competitive market allocates resources efficiently. 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484313" y="3813175"/>
            <a:ext cx="72786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C000"/>
                </a:solidFill>
              </a:rPr>
              <a:t>To be competitive, sellers are forced to lower prices, which makes them find ways to keep their costs down. </a:t>
            </a:r>
            <a:endParaRPr lang="en-US" altLang="en-US" sz="2800" smtClean="0">
              <a:solidFill>
                <a:srgbClr val="FFFFFF"/>
              </a:solidFill>
            </a:endParaRP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1484313" y="5221288"/>
            <a:ext cx="72786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C000"/>
                </a:solidFill>
              </a:rPr>
              <a:t>Competition among buyers keeps prices from falling too far.</a:t>
            </a:r>
          </a:p>
        </p:txBody>
      </p:sp>
    </p:spTree>
    <p:extLst>
      <p:ext uri="{BB962C8B-B14F-4D97-AF65-F5344CB8AC3E}">
        <p14:creationId xmlns:p14="http://schemas.microsoft.com/office/powerpoint/2010/main" val="3236472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6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69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6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56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9" grpId="0" autoUpdateAnimBg="0"/>
      <p:bldP spid="569361" grpId="0" autoUpdateAnimBg="0"/>
      <p:bldP spid="569362" grpId="0" build="p" autoUpdateAnimBg="0"/>
      <p:bldP spid="569363" grpId="0" build="p" autoUpdateAnimBg="0"/>
      <p:bldP spid="56936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A814F1-0AC7-41E6-A660-685656A76FE6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3-4</a:t>
            </a:r>
          </a:p>
        </p:txBody>
      </p:sp>
      <p:sp>
        <p:nvSpPr>
          <p:cNvPr id="71748" name="Text Box 68"/>
          <p:cNvSpPr txBox="1">
            <a:spLocks noChangeArrowheads="1"/>
          </p:cNvSpPr>
          <p:nvPr/>
        </p:nvSpPr>
        <p:spPr bwMode="auto">
          <a:xfrm>
            <a:off x="1484313" y="433388"/>
            <a:ext cx="350929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Economic Goals</a:t>
            </a:r>
            <a:endParaRPr lang="en-US" altLang="en-US" sz="3200" dirty="0" smtClean="0">
              <a:solidFill>
                <a:srgbClr val="E5E000"/>
              </a:solidFill>
            </a:endParaRPr>
          </a:p>
        </p:txBody>
      </p:sp>
      <p:sp>
        <p:nvSpPr>
          <p:cNvPr id="71749" name="Text Box 69"/>
          <p:cNvSpPr txBox="1">
            <a:spLocks noChangeArrowheads="1"/>
          </p:cNvSpPr>
          <p:nvPr/>
        </p:nvSpPr>
        <p:spPr bwMode="auto">
          <a:xfrm>
            <a:off x="1484313" y="895350"/>
            <a:ext cx="69738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Chapter 2 examined seven broad economic and social goals that most people seem to share. </a:t>
            </a:r>
            <a:endParaRPr lang="en-US" altLang="en-US" sz="1800" b="1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71753" name="Text Box 73"/>
          <p:cNvSpPr txBox="1">
            <a:spLocks noChangeArrowheads="1"/>
          </p:cNvSpPr>
          <p:nvPr/>
        </p:nvSpPr>
        <p:spPr bwMode="auto">
          <a:xfrm>
            <a:off x="1484313" y="2127250"/>
            <a:ext cx="69738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We also observed that these goals, while commendable, were sometimes in conflict with one another.   </a:t>
            </a:r>
            <a:endParaRPr lang="en-US" altLang="en-US" sz="1800" b="1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71754" name="Text Box 74"/>
          <p:cNvSpPr txBox="1">
            <a:spLocks noChangeArrowheads="1"/>
          </p:cNvSpPr>
          <p:nvPr/>
        </p:nvSpPr>
        <p:spPr bwMode="auto">
          <a:xfrm>
            <a:off x="1484313" y="3371850"/>
            <a:ext cx="69738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These goals were also partially responsible for the increased role that government plays in our economy.   </a:t>
            </a:r>
            <a:endParaRPr lang="en-US" altLang="en-US" sz="1800" b="1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71755" name="Text Box 75"/>
          <p:cNvSpPr txBox="1">
            <a:spLocks noChangeArrowheads="1"/>
          </p:cNvSpPr>
          <p:nvPr/>
        </p:nvSpPr>
        <p:spPr bwMode="auto">
          <a:xfrm>
            <a:off x="1484313" y="4641850"/>
            <a:ext cx="69738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C000"/>
                </a:solidFill>
              </a:rPr>
              <a:t>The goals most compatible with a market economy are freedom, efficiency, full employment, price stability, and economic growth.</a:t>
            </a:r>
            <a:endParaRPr lang="en-US" altLang="en-US" sz="1800" b="1" smtClean="0">
              <a:solidFill>
                <a:srgbClr val="FFC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96465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7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7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8" grpId="0" autoUpdateAnimBg="0"/>
      <p:bldP spid="71749" grpId="0" autoUpdateAnimBg="0"/>
      <p:bldP spid="71753" grpId="0" autoUpdateAnimBg="0"/>
      <p:bldP spid="71754" grpId="0" autoUpdateAnimBg="0"/>
      <p:bldP spid="7175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518E4B-41FB-48B6-8AAE-CDACC867C91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3-4</a:t>
            </a:r>
          </a:p>
        </p:txBody>
      </p:sp>
      <p:sp>
        <p:nvSpPr>
          <p:cNvPr id="590862" name="Text Box 14"/>
          <p:cNvSpPr txBox="1">
            <a:spLocks noChangeArrowheads="1"/>
          </p:cNvSpPr>
          <p:nvPr/>
        </p:nvSpPr>
        <p:spPr bwMode="auto">
          <a:xfrm>
            <a:off x="1484313" y="433388"/>
            <a:ext cx="266451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Goals cont’d</a:t>
            </a:r>
            <a:endParaRPr lang="en-US" altLang="en-US" sz="1800" dirty="0" smtClean="0">
              <a:solidFill>
                <a:srgbClr val="E5E000"/>
              </a:solidFill>
            </a:endParaRPr>
          </a:p>
        </p:txBody>
      </p:sp>
      <p:sp>
        <p:nvSpPr>
          <p:cNvPr id="590863" name="Text Box 15"/>
          <p:cNvSpPr txBox="1">
            <a:spLocks noChangeArrowheads="1"/>
          </p:cNvSpPr>
          <p:nvPr/>
        </p:nvSpPr>
        <p:spPr bwMode="auto">
          <a:xfrm>
            <a:off x="1484313" y="1120775"/>
            <a:ext cx="69738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C000"/>
                </a:solidFill>
              </a:rPr>
              <a:t>Attempts to achieve the other two goals—equity and security—usually require policies that distort market outcomes.  </a:t>
            </a:r>
            <a:endParaRPr lang="en-US" altLang="en-US" sz="1800" b="1" smtClean="0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590867" name="Text Box 19"/>
          <p:cNvSpPr txBox="1">
            <a:spLocks noChangeArrowheads="1"/>
          </p:cNvSpPr>
          <p:nvPr/>
        </p:nvSpPr>
        <p:spPr bwMode="auto">
          <a:xfrm>
            <a:off x="1484313" y="2911475"/>
            <a:ext cx="69738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In other words, </a:t>
            </a:r>
            <a:r>
              <a:rPr lang="en-US" altLang="en-US" sz="2800" smtClean="0">
                <a:solidFill>
                  <a:srgbClr val="FFC000"/>
                </a:solidFill>
              </a:rPr>
              <a:t>we may have to give up a little efficiency and freedom in order to achieve equity and security. </a:t>
            </a:r>
            <a:endParaRPr lang="en-US" altLang="en-US" sz="1800" b="1" smtClean="0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590868" name="Text Box 20"/>
          <p:cNvSpPr txBox="1">
            <a:spLocks noChangeArrowheads="1"/>
          </p:cNvSpPr>
          <p:nvPr/>
        </p:nvSpPr>
        <p:spPr bwMode="auto">
          <a:xfrm>
            <a:off x="1484313" y="4321175"/>
            <a:ext cx="69738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Whether this is good or bad often depends on a person’s perspective. </a:t>
            </a:r>
            <a:endParaRPr lang="en-US" altLang="en-US" sz="1800" b="1" smtClean="0">
              <a:solidFill>
                <a:srgbClr val="FFFF99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40949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9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9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62" grpId="0" autoUpdateAnimBg="0"/>
      <p:bldP spid="590863" grpId="0" autoUpdateAnimBg="0"/>
      <p:bldP spid="590867" grpId="0" autoUpdateAnimBg="0"/>
      <p:bldP spid="5908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2F5069-6A8D-4875-8FB3-BC4E2C90CD9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3-5 </a:t>
            </a:r>
          </a:p>
        </p:txBody>
      </p:sp>
      <p:sp>
        <p:nvSpPr>
          <p:cNvPr id="72781" name="Text Box 77"/>
          <p:cNvSpPr txBox="1">
            <a:spLocks noChangeArrowheads="1"/>
          </p:cNvSpPr>
          <p:nvPr/>
        </p:nvSpPr>
        <p:spPr bwMode="auto">
          <a:xfrm>
            <a:off x="1484313" y="1028700"/>
            <a:ext cx="743108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After all, the person who receives a subsidy is more likely to support it than is the taxpayer who pays for it. </a:t>
            </a:r>
            <a:r>
              <a:rPr lang="en-US" altLang="en-US" sz="1800" b="1" smtClean="0">
                <a:solidFill>
                  <a:srgbClr val="FFFF99"/>
                </a:solidFill>
                <a:sym typeface="Wingdings" pitchFamily="2" charset="2"/>
              </a:rPr>
              <a:t></a:t>
            </a:r>
          </a:p>
        </p:txBody>
      </p:sp>
      <p:sp>
        <p:nvSpPr>
          <p:cNvPr id="72782" name="Text Box 78"/>
          <p:cNvSpPr txBox="1">
            <a:spLocks noChangeArrowheads="1"/>
          </p:cNvSpPr>
          <p:nvPr/>
        </p:nvSpPr>
        <p:spPr bwMode="auto">
          <a:xfrm>
            <a:off x="1484313" y="2352675"/>
            <a:ext cx="7431087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In general, it is usually wise to evaluate each situation on its own merits, as the benefits of a program may well exceed the costs. </a:t>
            </a:r>
            <a:r>
              <a:rPr lang="en-US" altLang="en-US" sz="1800" b="1" smtClean="0">
                <a:solidFill>
                  <a:srgbClr val="FFFF99"/>
                </a:solidFill>
                <a:sym typeface="Wingdings" pitchFamily="2" charset="2"/>
              </a:rPr>
              <a:t></a:t>
            </a:r>
            <a:endParaRPr lang="en-US" altLang="en-US" sz="280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smtClean="0">
                <a:solidFill>
                  <a:srgbClr val="FFFFFF"/>
                </a:solidFill>
              </a:rPr>
              <a:t>What is common to all of these situations, however, is that the outcomes can be achieved only at the cost of interfering with the market.</a:t>
            </a:r>
          </a:p>
        </p:txBody>
      </p:sp>
    </p:spTree>
    <p:extLst>
      <p:ext uri="{BB962C8B-B14F-4D97-AF65-F5344CB8AC3E}">
        <p14:creationId xmlns:p14="http://schemas.microsoft.com/office/powerpoint/2010/main" val="18454173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2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81" grpId="0" autoUpdateAnimBg="0"/>
      <p:bldP spid="727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Government Intervention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Government can impose a price maximum or minimum</a:t>
            </a:r>
          </a:p>
          <a:p>
            <a:r>
              <a:rPr lang="en-US" altLang="en-US"/>
              <a:t>Price Ceiling – An artificial Maximum Price (Helps some afford, but creates a shortage)</a:t>
            </a:r>
          </a:p>
          <a:p>
            <a:r>
              <a:rPr lang="en-US" altLang="en-US"/>
              <a:t>Price Floor – An artificial Minimum Price (Helps producers sell, but creates a surplus)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916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12_TP030004031</vt:lpstr>
      <vt:lpstr>Default Design</vt:lpstr>
      <vt:lpstr>1_Default Design</vt:lpstr>
      <vt:lpstr>Blank Presentation</vt:lpstr>
      <vt:lpstr>2_Blank Presentation</vt:lpstr>
      <vt:lpstr>3_Blank Presentation</vt:lpstr>
      <vt:lpstr>2_Default Design</vt:lpstr>
      <vt:lpstr>Chart</vt:lpstr>
      <vt:lpstr>Wednesday October 22, 2014 Mr. Goblirsch – Economics</vt:lpstr>
      <vt:lpstr>Wednesday October 22, 2014 Mr. Goblirsch – Economics</vt:lpstr>
      <vt:lpstr>Section 1-12</vt:lpstr>
      <vt:lpstr>Chapter 6 Prices</vt:lpstr>
      <vt:lpstr>Section 2-30 </vt:lpstr>
      <vt:lpstr>Section 3-4</vt:lpstr>
      <vt:lpstr>Section 3-4</vt:lpstr>
      <vt:lpstr>Section 3-5 </vt:lpstr>
      <vt:lpstr>Government Intervention</vt:lpstr>
      <vt:lpstr>Section 2-Assessment 7</vt:lpstr>
      <vt:lpstr>Price Ceiling</vt:lpstr>
      <vt:lpstr>Price Floor</vt:lpstr>
      <vt:lpstr>THE DOW STOCK SIMULATION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96</cp:revision>
  <cp:lastPrinted>2014-10-21T15:55:12Z</cp:lastPrinted>
  <dcterms:created xsi:type="dcterms:W3CDTF">2007-02-19T20:43:44Z</dcterms:created>
  <dcterms:modified xsi:type="dcterms:W3CDTF">2014-10-22T15:19:03Z</dcterms:modified>
</cp:coreProperties>
</file>