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 id="2147483699" r:id="rId3"/>
    <p:sldMasterId id="2147483715" r:id="rId4"/>
    <p:sldMasterId id="2147483751" r:id="rId5"/>
    <p:sldMasterId id="2147483775" r:id="rId6"/>
    <p:sldMasterId id="2147483791" r:id="rId7"/>
    <p:sldMasterId id="2147483807" r:id="rId8"/>
    <p:sldMasterId id="2147483819" r:id="rId9"/>
  </p:sldMasterIdLst>
  <p:notesMasterIdLst>
    <p:notesMasterId r:id="rId24"/>
  </p:notesMasterIdLst>
  <p:handoutMasterIdLst>
    <p:handoutMasterId r:id="rId25"/>
  </p:handoutMasterIdLst>
  <p:sldIdLst>
    <p:sldId id="275" r:id="rId10"/>
    <p:sldId id="349" r:id="rId11"/>
    <p:sldId id="347" r:id="rId12"/>
    <p:sldId id="346" r:id="rId13"/>
    <p:sldId id="338" r:id="rId14"/>
    <p:sldId id="339" r:id="rId15"/>
    <p:sldId id="340" r:id="rId16"/>
    <p:sldId id="341" r:id="rId17"/>
    <p:sldId id="307" r:id="rId18"/>
    <p:sldId id="343" r:id="rId19"/>
    <p:sldId id="344" r:id="rId20"/>
    <p:sldId id="345" r:id="rId21"/>
    <p:sldId id="306" r:id="rId22"/>
    <p:sldId id="333" r:id="rId23"/>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33CC33"/>
    <a:srgbClr val="0000CC"/>
    <a:srgbClr val="3333CC"/>
    <a:srgbClr val="0000FF"/>
    <a:srgbClr val="33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snapToGrid="0">
      <p:cViewPr varScale="1">
        <p:scale>
          <a:sx n="103" d="100"/>
          <a:sy n="103" d="100"/>
        </p:scale>
        <p:origin x="-204" y="-96"/>
      </p:cViewPr>
      <p:guideLst>
        <p:guide orient="horz" pos="2160"/>
        <p:guide pos="2880"/>
      </p:guideLst>
    </p:cSldViewPr>
  </p:slideViewPr>
  <p:outlineViewPr>
    <p:cViewPr>
      <p:scale>
        <a:sx n="33" d="100"/>
        <a:sy n="33" d="100"/>
      </p:scale>
      <p:origin x="108" y="1331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6017024E-D6A7-4A5D-900F-97FB05EC16D1}" type="datetimeFigureOut">
              <a:rPr lang="en-US" smtClean="0"/>
              <a:t>10/23/2014</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8C4E6E5C-D0BE-4865-8795-A6889FC16773}" type="slidenum">
              <a:rPr lang="en-US" smtClean="0"/>
              <a:t>‹#›</a:t>
            </a:fld>
            <a:endParaRPr lang="en-US"/>
          </a:p>
        </p:txBody>
      </p:sp>
    </p:spTree>
    <p:extLst>
      <p:ext uri="{BB962C8B-B14F-4D97-AF65-F5344CB8AC3E}">
        <p14:creationId xmlns:p14="http://schemas.microsoft.com/office/powerpoint/2010/main" val="321410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CF967C60-AF4A-487A-A9FA-578DCE7EEEF1}" type="datetimeFigureOut">
              <a:rPr lang="en-US" smtClean="0"/>
              <a:t>10/23/2014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0EE2FE3-EF1D-4961-BEAD-9D06CE462FE3}" type="slidenum">
              <a:rPr lang="en-US" smtClean="0"/>
              <a:t>‹#›</a:t>
            </a:fld>
            <a:endParaRPr lang="en-US"/>
          </a:p>
        </p:txBody>
      </p:sp>
    </p:spTree>
    <p:extLst>
      <p:ext uri="{BB962C8B-B14F-4D97-AF65-F5344CB8AC3E}">
        <p14:creationId xmlns:p14="http://schemas.microsoft.com/office/powerpoint/2010/main" val="139939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10/23/2014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53554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10/23/2014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286686378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hangingPunct="1">
              <a:defRPr/>
            </a:lvl1pPr>
          </a:lstStyle>
          <a:p>
            <a:pPr>
              <a:defRPr/>
            </a:pPr>
            <a:fld id="{61B8F743-9A7F-48F3-9A2C-93AC8C542F9A}" type="slidenum">
              <a:rPr lang="en-US" altLang="en-US"/>
              <a:pPr>
                <a:defRPr/>
              </a:pPr>
              <a:t>‹#›</a:t>
            </a:fld>
            <a:endParaRPr lang="en-US" altLang="en-US"/>
          </a:p>
        </p:txBody>
      </p:sp>
    </p:spTree>
    <p:extLst>
      <p:ext uri="{BB962C8B-B14F-4D97-AF65-F5344CB8AC3E}">
        <p14:creationId xmlns:p14="http://schemas.microsoft.com/office/powerpoint/2010/main" val="251279435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a:lvl1pPr>
          </a:lstStyle>
          <a:p>
            <a:pPr>
              <a:defRPr/>
            </a:pPr>
            <a:fld id="{B48CCEB3-78BD-4620-89C4-EE3FC6AEC1D6}" type="slidenum">
              <a:rPr lang="en-US" altLang="en-US"/>
              <a:pPr>
                <a:defRPr/>
              </a:pPr>
              <a:t>‹#›</a:t>
            </a:fld>
            <a:endParaRPr lang="en-US" altLang="en-US"/>
          </a:p>
        </p:txBody>
      </p:sp>
    </p:spTree>
    <p:extLst>
      <p:ext uri="{BB962C8B-B14F-4D97-AF65-F5344CB8AC3E}">
        <p14:creationId xmlns:p14="http://schemas.microsoft.com/office/powerpoint/2010/main" val="395215744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1600200"/>
            <a:ext cx="21717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36270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a:lvl1pPr>
          </a:lstStyle>
          <a:p>
            <a:pPr>
              <a:defRPr/>
            </a:pPr>
            <a:fld id="{B5CC6650-90F5-4A59-8961-27AE815080FC}" type="slidenum">
              <a:rPr lang="en-US" altLang="en-US"/>
              <a:pPr>
                <a:defRPr/>
              </a:pPr>
              <a:t>‹#›</a:t>
            </a:fld>
            <a:endParaRPr lang="en-US" altLang="en-US"/>
          </a:p>
        </p:txBody>
      </p:sp>
    </p:spTree>
    <p:extLst>
      <p:ext uri="{BB962C8B-B14F-4D97-AF65-F5344CB8AC3E}">
        <p14:creationId xmlns:p14="http://schemas.microsoft.com/office/powerpoint/2010/main" val="42267564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14F32712-2C32-4603-ABED-04E349D2FFBE}" type="slidenum">
              <a:rPr lang="en-US" altLang="en-US"/>
              <a:pPr>
                <a:defRPr/>
              </a:pPr>
              <a:t>‹#›</a:t>
            </a:fld>
            <a:endParaRPr lang="en-US" altLang="en-US"/>
          </a:p>
        </p:txBody>
      </p:sp>
    </p:spTree>
    <p:extLst>
      <p:ext uri="{BB962C8B-B14F-4D97-AF65-F5344CB8AC3E}">
        <p14:creationId xmlns:p14="http://schemas.microsoft.com/office/powerpoint/2010/main" val="105992747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FC6BF9B5-739F-48E5-BDB7-653FBA04735D}" type="slidenum">
              <a:rPr lang="en-US" altLang="en-US"/>
              <a:pPr>
                <a:defRPr/>
              </a:pPr>
              <a:t>‹#›</a:t>
            </a:fld>
            <a:endParaRPr lang="en-US" altLang="en-US"/>
          </a:p>
        </p:txBody>
      </p:sp>
    </p:spTree>
    <p:extLst>
      <p:ext uri="{BB962C8B-B14F-4D97-AF65-F5344CB8AC3E}">
        <p14:creationId xmlns:p14="http://schemas.microsoft.com/office/powerpoint/2010/main" val="36830750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4FB4F999-200A-4A90-A804-DB45418B7C0D}" type="slidenum">
              <a:rPr lang="en-US" altLang="en-US"/>
              <a:pPr>
                <a:defRPr/>
              </a:pPr>
              <a:t>‹#›</a:t>
            </a:fld>
            <a:endParaRPr lang="en-US" altLang="en-US"/>
          </a:p>
        </p:txBody>
      </p:sp>
    </p:spTree>
    <p:extLst>
      <p:ext uri="{BB962C8B-B14F-4D97-AF65-F5344CB8AC3E}">
        <p14:creationId xmlns:p14="http://schemas.microsoft.com/office/powerpoint/2010/main" val="133473034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19F117D6-155F-4ADC-8107-3654D00DA139}" type="slidenum">
              <a:rPr lang="en-US" altLang="en-US"/>
              <a:pPr>
                <a:defRPr/>
              </a:pPr>
              <a:t>‹#›</a:t>
            </a:fld>
            <a:endParaRPr lang="en-US" altLang="en-US"/>
          </a:p>
        </p:txBody>
      </p:sp>
    </p:spTree>
    <p:extLst>
      <p:ext uri="{BB962C8B-B14F-4D97-AF65-F5344CB8AC3E}">
        <p14:creationId xmlns:p14="http://schemas.microsoft.com/office/powerpoint/2010/main" val="293544949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fontAlgn="auto" hangingPunct="1">
              <a:defRPr/>
            </a:lvl1pPr>
          </a:lstStyle>
          <a:p>
            <a:pPr>
              <a:defRPr/>
            </a:pPr>
            <a:fld id="{36DB8747-36E9-4233-A183-A5FA57E83A2D}" type="slidenum">
              <a:rPr lang="en-US" altLang="en-US"/>
              <a:pPr>
                <a:defRPr/>
              </a:pPr>
              <a:t>‹#›</a:t>
            </a:fld>
            <a:endParaRPr lang="en-US" altLang="en-US"/>
          </a:p>
        </p:txBody>
      </p:sp>
    </p:spTree>
    <p:extLst>
      <p:ext uri="{BB962C8B-B14F-4D97-AF65-F5344CB8AC3E}">
        <p14:creationId xmlns:p14="http://schemas.microsoft.com/office/powerpoint/2010/main" val="25506028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fontAlgn="auto" hangingPunct="1">
              <a:defRPr/>
            </a:lvl1pPr>
          </a:lstStyle>
          <a:p>
            <a:pPr>
              <a:defRPr/>
            </a:pPr>
            <a:fld id="{3A214E2A-7983-4203-8491-89723117629C}" type="slidenum">
              <a:rPr lang="en-US" altLang="en-US"/>
              <a:pPr>
                <a:defRPr/>
              </a:pPr>
              <a:t>‹#›</a:t>
            </a:fld>
            <a:endParaRPr lang="en-US" altLang="en-US"/>
          </a:p>
        </p:txBody>
      </p:sp>
    </p:spTree>
    <p:extLst>
      <p:ext uri="{BB962C8B-B14F-4D97-AF65-F5344CB8AC3E}">
        <p14:creationId xmlns:p14="http://schemas.microsoft.com/office/powerpoint/2010/main" val="275874054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fontAlgn="auto" hangingPunct="1">
              <a:defRPr/>
            </a:lvl1pPr>
          </a:lstStyle>
          <a:p>
            <a:pPr>
              <a:defRPr/>
            </a:pPr>
            <a:fld id="{AFBF4D1A-891F-4DE1-9593-B7F899EFFB38}" type="slidenum">
              <a:rPr lang="en-US" altLang="en-US"/>
              <a:pPr>
                <a:defRPr/>
              </a:pPr>
              <a:t>‹#›</a:t>
            </a:fld>
            <a:endParaRPr lang="en-US" altLang="en-US"/>
          </a:p>
        </p:txBody>
      </p:sp>
    </p:spTree>
    <p:extLst>
      <p:ext uri="{BB962C8B-B14F-4D97-AF65-F5344CB8AC3E}">
        <p14:creationId xmlns:p14="http://schemas.microsoft.com/office/powerpoint/2010/main" val="74403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10/23/2014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412544407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C210C3D8-E99F-4B93-BE6D-48F0467219DA}" type="slidenum">
              <a:rPr lang="en-US" altLang="en-US"/>
              <a:pPr>
                <a:defRPr/>
              </a:pPr>
              <a:t>‹#›</a:t>
            </a:fld>
            <a:endParaRPr lang="en-US" altLang="en-US"/>
          </a:p>
        </p:txBody>
      </p:sp>
    </p:spTree>
    <p:extLst>
      <p:ext uri="{BB962C8B-B14F-4D97-AF65-F5344CB8AC3E}">
        <p14:creationId xmlns:p14="http://schemas.microsoft.com/office/powerpoint/2010/main" val="1315758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E7BFFD06-E7D2-40DC-BA30-C1795DEA9E0F}" type="slidenum">
              <a:rPr lang="en-US" altLang="en-US"/>
              <a:pPr>
                <a:defRPr/>
              </a:pPr>
              <a:t>‹#›</a:t>
            </a:fld>
            <a:endParaRPr lang="en-US" altLang="en-US"/>
          </a:p>
        </p:txBody>
      </p:sp>
    </p:spTree>
    <p:extLst>
      <p:ext uri="{BB962C8B-B14F-4D97-AF65-F5344CB8AC3E}">
        <p14:creationId xmlns:p14="http://schemas.microsoft.com/office/powerpoint/2010/main" val="245983846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DC2D6B93-C27F-4386-B2F4-25B93120A343}" type="slidenum">
              <a:rPr lang="en-US" altLang="en-US"/>
              <a:pPr>
                <a:defRPr/>
              </a:pPr>
              <a:t>‹#›</a:t>
            </a:fld>
            <a:endParaRPr lang="en-US" altLang="en-US"/>
          </a:p>
        </p:txBody>
      </p:sp>
    </p:spTree>
    <p:extLst>
      <p:ext uri="{BB962C8B-B14F-4D97-AF65-F5344CB8AC3E}">
        <p14:creationId xmlns:p14="http://schemas.microsoft.com/office/powerpoint/2010/main" val="280807604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1600200"/>
            <a:ext cx="21717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36270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3AB7122D-BDED-446C-9927-22B10BF78D82}" type="slidenum">
              <a:rPr lang="en-US" altLang="en-US"/>
              <a:pPr>
                <a:defRPr/>
              </a:pPr>
              <a:t>‹#›</a:t>
            </a:fld>
            <a:endParaRPr lang="en-US" altLang="en-US"/>
          </a:p>
        </p:txBody>
      </p:sp>
    </p:spTree>
    <p:extLst>
      <p:ext uri="{BB962C8B-B14F-4D97-AF65-F5344CB8AC3E}">
        <p14:creationId xmlns:p14="http://schemas.microsoft.com/office/powerpoint/2010/main" val="1257111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7BC7551-5111-4BE2-B146-08B9CDBB021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6780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18095EF-1757-4964-9490-532D1C499E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46163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C741F6-00EF-46E0-8DE6-240EFD992E1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3800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4913584-5FAC-4519-A03A-F2A2DF4E23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708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540CD6F-67F6-48B3-982F-FCA0351D87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34054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F32FA7D-5C44-4E18-BF81-CBA92A0989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02787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C501873-1532-4DC0-807E-24758765989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3235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1A6B844-01EA-4743-ADA1-2D0F3021352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3499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10/23/2014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2235356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B260962-3C45-4876-9772-8EC5B4C517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27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F475690-F3E7-4BEB-B88B-2F7013ACF9B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82350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DA46B6-01DA-4C3C-BFB5-763451E3C4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88808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4C55A5CA-D461-4FF6-AB2D-39C98CD3638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64045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56258C7-38D4-467E-8144-3B5DF4514F6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98555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64A333C-EF4B-4690-AFB5-45768B0043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0073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28F42D-7B9A-4E18-9493-A7C3301DDA1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866520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6EE646-B05E-4E70-9BAE-B6896A1715B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71610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ABD31AC-AAC5-457F-ADC6-B10DD671C2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03968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A7AD78-F21D-4872-9BBB-27F1055534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28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10/23/2014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92161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587B158-FCAF-459B-BF92-6890BE664D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110471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11BBA30A-61DD-43CC-A479-6B443E378D1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09235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62893C0-68E8-4807-AA8B-D22F40EEF74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872143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234C3BF-FD45-4ABD-B2B7-D85C82C6DCA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719814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6EE38CC-0C57-459F-B96F-B7A18D6068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572506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1759D1D-E874-4114-B26B-94A65E39261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309739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1042AE7-55F9-4BC0-BC3B-ECA40861CD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947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63160E1-D876-4D1C-AD02-196E61667C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62857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EF3EC29-F61A-4D14-97E5-C1AE2873803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233581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FBC3B96-4D6F-4011-9B03-C020D44F769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641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10/23/2014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16304084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443EF5E7-D66E-4CA9-8020-33D04AB64FFC}" type="slidenum">
              <a:rPr lang="en-US" altLang="en-US"/>
              <a:pPr>
                <a:defRPr/>
              </a:pPr>
              <a:t>‹#›</a:t>
            </a:fld>
            <a:endParaRPr lang="en-US" altLang="en-US"/>
          </a:p>
        </p:txBody>
      </p:sp>
    </p:spTree>
    <p:extLst>
      <p:ext uri="{BB962C8B-B14F-4D97-AF65-F5344CB8AC3E}">
        <p14:creationId xmlns:p14="http://schemas.microsoft.com/office/powerpoint/2010/main" val="34923085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C52E7006-A3F3-41F1-ADE2-06860CADC515}" type="slidenum">
              <a:rPr lang="en-US" altLang="en-US"/>
              <a:pPr>
                <a:defRPr/>
              </a:pPr>
              <a:t>‹#›</a:t>
            </a:fld>
            <a:endParaRPr lang="en-US" altLang="en-US"/>
          </a:p>
        </p:txBody>
      </p:sp>
    </p:spTree>
    <p:extLst>
      <p:ext uri="{BB962C8B-B14F-4D97-AF65-F5344CB8AC3E}">
        <p14:creationId xmlns:p14="http://schemas.microsoft.com/office/powerpoint/2010/main" val="40856919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4EC08740-04C5-4CC2-A364-5C56B245BA84}" type="slidenum">
              <a:rPr lang="en-US" altLang="en-US"/>
              <a:pPr>
                <a:defRPr/>
              </a:pPr>
              <a:t>‹#›</a:t>
            </a:fld>
            <a:endParaRPr lang="en-US" altLang="en-US"/>
          </a:p>
        </p:txBody>
      </p:sp>
    </p:spTree>
    <p:extLst>
      <p:ext uri="{BB962C8B-B14F-4D97-AF65-F5344CB8AC3E}">
        <p14:creationId xmlns:p14="http://schemas.microsoft.com/office/powerpoint/2010/main" val="38008870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FA2DE5F7-B8F7-4E97-8C5D-D92C90DFED42}" type="slidenum">
              <a:rPr lang="en-US" altLang="en-US"/>
              <a:pPr>
                <a:defRPr/>
              </a:pPr>
              <a:t>‹#›</a:t>
            </a:fld>
            <a:endParaRPr lang="en-US" altLang="en-US"/>
          </a:p>
        </p:txBody>
      </p:sp>
    </p:spTree>
    <p:extLst>
      <p:ext uri="{BB962C8B-B14F-4D97-AF65-F5344CB8AC3E}">
        <p14:creationId xmlns:p14="http://schemas.microsoft.com/office/powerpoint/2010/main" val="14469412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fontAlgn="auto" hangingPunct="1">
              <a:defRPr/>
            </a:lvl1pPr>
          </a:lstStyle>
          <a:p>
            <a:pPr>
              <a:defRPr/>
            </a:pPr>
            <a:fld id="{4E4D2B4F-638D-4681-8328-9D0EEE289B7B}" type="slidenum">
              <a:rPr lang="en-US" altLang="en-US"/>
              <a:pPr>
                <a:defRPr/>
              </a:pPr>
              <a:t>‹#›</a:t>
            </a:fld>
            <a:endParaRPr lang="en-US" altLang="en-US"/>
          </a:p>
        </p:txBody>
      </p:sp>
    </p:spTree>
    <p:extLst>
      <p:ext uri="{BB962C8B-B14F-4D97-AF65-F5344CB8AC3E}">
        <p14:creationId xmlns:p14="http://schemas.microsoft.com/office/powerpoint/2010/main" val="19820559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fontAlgn="auto" hangingPunct="1">
              <a:defRPr/>
            </a:lvl1pPr>
          </a:lstStyle>
          <a:p>
            <a:pPr>
              <a:defRPr/>
            </a:pPr>
            <a:fld id="{5DA9E7DE-13BE-43D1-985C-7FBD57B490E7}" type="slidenum">
              <a:rPr lang="en-US" altLang="en-US"/>
              <a:pPr>
                <a:defRPr/>
              </a:pPr>
              <a:t>‹#›</a:t>
            </a:fld>
            <a:endParaRPr lang="en-US" altLang="en-US"/>
          </a:p>
        </p:txBody>
      </p:sp>
    </p:spTree>
    <p:extLst>
      <p:ext uri="{BB962C8B-B14F-4D97-AF65-F5344CB8AC3E}">
        <p14:creationId xmlns:p14="http://schemas.microsoft.com/office/powerpoint/2010/main" val="8242585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fontAlgn="auto" hangingPunct="1">
              <a:defRPr/>
            </a:lvl1pPr>
          </a:lstStyle>
          <a:p>
            <a:pPr>
              <a:defRPr/>
            </a:pPr>
            <a:fld id="{6FC53F33-E18B-43ED-BCFC-642AA78377DA}" type="slidenum">
              <a:rPr lang="en-US" altLang="en-US"/>
              <a:pPr>
                <a:defRPr/>
              </a:pPr>
              <a:t>‹#›</a:t>
            </a:fld>
            <a:endParaRPr lang="en-US" altLang="en-US"/>
          </a:p>
        </p:txBody>
      </p:sp>
    </p:spTree>
    <p:extLst>
      <p:ext uri="{BB962C8B-B14F-4D97-AF65-F5344CB8AC3E}">
        <p14:creationId xmlns:p14="http://schemas.microsoft.com/office/powerpoint/2010/main" val="20366640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A03771E6-E16F-4CC0-AE7C-E859DDBF3CC2}" type="slidenum">
              <a:rPr lang="en-US" altLang="en-US"/>
              <a:pPr>
                <a:defRPr/>
              </a:pPr>
              <a:t>‹#›</a:t>
            </a:fld>
            <a:endParaRPr lang="en-US" altLang="en-US"/>
          </a:p>
        </p:txBody>
      </p:sp>
    </p:spTree>
    <p:extLst>
      <p:ext uri="{BB962C8B-B14F-4D97-AF65-F5344CB8AC3E}">
        <p14:creationId xmlns:p14="http://schemas.microsoft.com/office/powerpoint/2010/main" val="25214804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B11EB086-AFD6-4D08-875B-0B39988FBD8D}" type="slidenum">
              <a:rPr lang="en-US" altLang="en-US"/>
              <a:pPr>
                <a:defRPr/>
              </a:pPr>
              <a:t>‹#›</a:t>
            </a:fld>
            <a:endParaRPr lang="en-US" altLang="en-US"/>
          </a:p>
        </p:txBody>
      </p:sp>
    </p:spTree>
    <p:extLst>
      <p:ext uri="{BB962C8B-B14F-4D97-AF65-F5344CB8AC3E}">
        <p14:creationId xmlns:p14="http://schemas.microsoft.com/office/powerpoint/2010/main" val="6221067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FF8D2DCF-11B7-4D1D-83E3-C6F80FDFBD1A}" type="slidenum">
              <a:rPr lang="en-US" altLang="en-US"/>
              <a:pPr>
                <a:defRPr/>
              </a:pPr>
              <a:t>‹#›</a:t>
            </a:fld>
            <a:endParaRPr lang="en-US" altLang="en-US"/>
          </a:p>
        </p:txBody>
      </p:sp>
    </p:spTree>
    <p:extLst>
      <p:ext uri="{BB962C8B-B14F-4D97-AF65-F5344CB8AC3E}">
        <p14:creationId xmlns:p14="http://schemas.microsoft.com/office/powerpoint/2010/main" val="234652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10/23/2014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6176026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1600200"/>
            <a:ext cx="21717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36270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F3606840-3011-4193-8517-BEB05A2FAF7B}" type="slidenum">
              <a:rPr lang="en-US" altLang="en-US"/>
              <a:pPr>
                <a:defRPr/>
              </a:pPr>
              <a:t>‹#›</a:t>
            </a:fld>
            <a:endParaRPr lang="en-US" altLang="en-US"/>
          </a:p>
        </p:txBody>
      </p:sp>
    </p:spTree>
    <p:extLst>
      <p:ext uri="{BB962C8B-B14F-4D97-AF65-F5344CB8AC3E}">
        <p14:creationId xmlns:p14="http://schemas.microsoft.com/office/powerpoint/2010/main" val="27044551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2F2A24F5-09D7-44BA-912D-2B81FA264AF6}" type="slidenum">
              <a:rPr lang="en-US" altLang="en-US"/>
              <a:pPr>
                <a:defRPr/>
              </a:pPr>
              <a:t>‹#›</a:t>
            </a:fld>
            <a:endParaRPr lang="en-US" altLang="en-US"/>
          </a:p>
        </p:txBody>
      </p:sp>
    </p:spTree>
    <p:extLst>
      <p:ext uri="{BB962C8B-B14F-4D97-AF65-F5344CB8AC3E}">
        <p14:creationId xmlns:p14="http://schemas.microsoft.com/office/powerpoint/2010/main" val="5480587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968EF42B-7103-4A48-B0A6-28334C3DD706}" type="slidenum">
              <a:rPr lang="en-US" altLang="en-US"/>
              <a:pPr>
                <a:defRPr/>
              </a:pPr>
              <a:t>‹#›</a:t>
            </a:fld>
            <a:endParaRPr lang="en-US" altLang="en-US"/>
          </a:p>
        </p:txBody>
      </p:sp>
    </p:spTree>
    <p:extLst>
      <p:ext uri="{BB962C8B-B14F-4D97-AF65-F5344CB8AC3E}">
        <p14:creationId xmlns:p14="http://schemas.microsoft.com/office/powerpoint/2010/main" val="38038987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C6A1BD77-D398-447D-9CED-65FDE8339814}" type="slidenum">
              <a:rPr lang="en-US" altLang="en-US"/>
              <a:pPr>
                <a:defRPr/>
              </a:pPr>
              <a:t>‹#›</a:t>
            </a:fld>
            <a:endParaRPr lang="en-US" altLang="en-US"/>
          </a:p>
        </p:txBody>
      </p:sp>
    </p:spTree>
    <p:extLst>
      <p:ext uri="{BB962C8B-B14F-4D97-AF65-F5344CB8AC3E}">
        <p14:creationId xmlns:p14="http://schemas.microsoft.com/office/powerpoint/2010/main" val="19326328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1AC697BB-F242-4B0F-A20F-9C451A61C51C}" type="slidenum">
              <a:rPr lang="en-US" altLang="en-US"/>
              <a:pPr>
                <a:defRPr/>
              </a:pPr>
              <a:t>‹#›</a:t>
            </a:fld>
            <a:endParaRPr lang="en-US" altLang="en-US"/>
          </a:p>
        </p:txBody>
      </p:sp>
    </p:spTree>
    <p:extLst>
      <p:ext uri="{BB962C8B-B14F-4D97-AF65-F5344CB8AC3E}">
        <p14:creationId xmlns:p14="http://schemas.microsoft.com/office/powerpoint/2010/main" val="10558266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fontAlgn="auto" hangingPunct="1">
              <a:defRPr/>
            </a:lvl1pPr>
          </a:lstStyle>
          <a:p>
            <a:pPr>
              <a:defRPr/>
            </a:pPr>
            <a:fld id="{2B93F136-4E73-485E-AE01-97DD26FFE84C}" type="slidenum">
              <a:rPr lang="en-US" altLang="en-US"/>
              <a:pPr>
                <a:defRPr/>
              </a:pPr>
              <a:t>‹#›</a:t>
            </a:fld>
            <a:endParaRPr lang="en-US" altLang="en-US"/>
          </a:p>
        </p:txBody>
      </p:sp>
    </p:spTree>
    <p:extLst>
      <p:ext uri="{BB962C8B-B14F-4D97-AF65-F5344CB8AC3E}">
        <p14:creationId xmlns:p14="http://schemas.microsoft.com/office/powerpoint/2010/main" val="7625145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fontAlgn="auto" hangingPunct="1">
              <a:defRPr/>
            </a:lvl1pPr>
          </a:lstStyle>
          <a:p>
            <a:pPr>
              <a:defRPr/>
            </a:pPr>
            <a:fld id="{FCD110F6-DFE4-4FD5-A764-67C880FCC689}" type="slidenum">
              <a:rPr lang="en-US" altLang="en-US"/>
              <a:pPr>
                <a:defRPr/>
              </a:pPr>
              <a:t>‹#›</a:t>
            </a:fld>
            <a:endParaRPr lang="en-US" altLang="en-US"/>
          </a:p>
        </p:txBody>
      </p:sp>
    </p:spTree>
    <p:extLst>
      <p:ext uri="{BB962C8B-B14F-4D97-AF65-F5344CB8AC3E}">
        <p14:creationId xmlns:p14="http://schemas.microsoft.com/office/powerpoint/2010/main" val="33746430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fontAlgn="auto" hangingPunct="1">
              <a:defRPr/>
            </a:lvl1pPr>
          </a:lstStyle>
          <a:p>
            <a:pPr>
              <a:defRPr/>
            </a:pPr>
            <a:fld id="{B8954B8A-0C27-4795-996E-8DF6D7FC0261}" type="slidenum">
              <a:rPr lang="en-US" altLang="en-US"/>
              <a:pPr>
                <a:defRPr/>
              </a:pPr>
              <a:t>‹#›</a:t>
            </a:fld>
            <a:endParaRPr lang="en-US" altLang="en-US"/>
          </a:p>
        </p:txBody>
      </p:sp>
    </p:spTree>
    <p:extLst>
      <p:ext uri="{BB962C8B-B14F-4D97-AF65-F5344CB8AC3E}">
        <p14:creationId xmlns:p14="http://schemas.microsoft.com/office/powerpoint/2010/main" val="17042515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F66A42F7-E1AA-4E00-B1B8-040A9E52B20F}" type="slidenum">
              <a:rPr lang="en-US" altLang="en-US"/>
              <a:pPr>
                <a:defRPr/>
              </a:pPr>
              <a:t>‹#›</a:t>
            </a:fld>
            <a:endParaRPr lang="en-US" altLang="en-US"/>
          </a:p>
        </p:txBody>
      </p:sp>
    </p:spTree>
    <p:extLst>
      <p:ext uri="{BB962C8B-B14F-4D97-AF65-F5344CB8AC3E}">
        <p14:creationId xmlns:p14="http://schemas.microsoft.com/office/powerpoint/2010/main" val="13598715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E0740E4E-2006-4107-9F2F-ADA782874677}" type="slidenum">
              <a:rPr lang="en-US" altLang="en-US"/>
              <a:pPr>
                <a:defRPr/>
              </a:pPr>
              <a:t>‹#›</a:t>
            </a:fld>
            <a:endParaRPr lang="en-US" altLang="en-US"/>
          </a:p>
        </p:txBody>
      </p:sp>
    </p:spTree>
    <p:extLst>
      <p:ext uri="{BB962C8B-B14F-4D97-AF65-F5344CB8AC3E}">
        <p14:creationId xmlns:p14="http://schemas.microsoft.com/office/powerpoint/2010/main" val="150164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10/23/2014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0594378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8896BF20-EF32-4E3D-B155-4753A0D11F30}" type="slidenum">
              <a:rPr lang="en-US" altLang="en-US"/>
              <a:pPr>
                <a:defRPr/>
              </a:pPr>
              <a:t>‹#›</a:t>
            </a:fld>
            <a:endParaRPr lang="en-US" altLang="en-US"/>
          </a:p>
        </p:txBody>
      </p:sp>
    </p:spTree>
    <p:extLst>
      <p:ext uri="{BB962C8B-B14F-4D97-AF65-F5344CB8AC3E}">
        <p14:creationId xmlns:p14="http://schemas.microsoft.com/office/powerpoint/2010/main" val="19447928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1600200"/>
            <a:ext cx="21717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36270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7FAFDD08-490B-4B4F-B547-3978F7BC5749}" type="slidenum">
              <a:rPr lang="en-US" altLang="en-US"/>
              <a:pPr>
                <a:defRPr/>
              </a:pPr>
              <a:t>‹#›</a:t>
            </a:fld>
            <a:endParaRPr lang="en-US" altLang="en-US"/>
          </a:p>
        </p:txBody>
      </p:sp>
    </p:spTree>
    <p:extLst>
      <p:ext uri="{BB962C8B-B14F-4D97-AF65-F5344CB8AC3E}">
        <p14:creationId xmlns:p14="http://schemas.microsoft.com/office/powerpoint/2010/main" val="27884721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D4A164-EED3-40B8-B1DF-3CBD5E66ED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155169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F8DE480-7236-4B1A-AD33-37607D948AB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04987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E2E572-990F-484B-806A-4C80EFD205D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351823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05D87F0-033A-432E-8BD9-D4776FD31B9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200795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276C161-48C3-4FC1-9549-D740E7954A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078503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1E0C69C-114A-4003-8AE6-82585E64D3B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80528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F851B46-54BE-4E22-9656-C5AFA21C367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4081610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A73D85-2675-4A65-8357-0FF8F70CA9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82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10/23/2014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101648415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6C1967D-1F4A-4584-A7CE-68A27E69226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068782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ABA026F-3FF0-45F6-82A7-77CAA2EC0A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76094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49B60D-41C5-4CF5-9DE6-5773C9BC27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853603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1D25C02-59D0-4AF9-959D-4D9FA62715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674473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2065377-7F7A-4690-9105-D7F7C8331C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8510187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E30E0D0-1638-425C-8AED-0DF93B30F2A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1112398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B1D55EB-6C05-4DF6-A0C1-CCC8750E5B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452969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69A076-4B11-4402-AAE8-3F63F124EF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92066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D70C631-C94A-4956-9761-DAE067C70A0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755442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470CF1E-3B71-4A5D-BEE4-ACB3F8EA6B9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7234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10/23/2014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09587409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FC99B89-2104-42D0-9882-10E90878233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4687781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0B0131C-88CA-4BFF-9905-6BA53B2D8AD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8841526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608070B-A942-4A25-9952-DF208BABA4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182594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8682CA1-FB6C-4F89-8F05-D9FCB9EC0B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432836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A9A7369-C9EF-4FA9-B7BF-804B09C9EC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4447251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9E87A03-DAA5-41FC-A1BB-79F549462D2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024512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AF6862B-94CB-4E99-A4BC-0F9B5D2D761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9334808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3E38B9B-3224-4E20-8306-54135CE256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79738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1F1B094-74B1-46E1-A290-A38675882F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3625365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44E883EB-E97D-44A5-B6EE-25DEAF6823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346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10/23/2014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90725702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AA7D344-4841-44E1-8EDC-57AAD59007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8881000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A6955DF-1FEC-4E76-A9ED-BC64DB2F67F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342279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hangingPunct="1">
              <a:defRPr/>
            </a:lvl1pPr>
          </a:lstStyle>
          <a:p>
            <a:pPr>
              <a:defRPr/>
            </a:pPr>
            <a:fld id="{655700AB-A8C3-4C2A-B6CE-EED9FC60B082}" type="slidenum">
              <a:rPr lang="en-US" altLang="en-US"/>
              <a:pPr>
                <a:defRPr/>
              </a:pPr>
              <a:t>‹#›</a:t>
            </a:fld>
            <a:endParaRPr lang="en-US" altLang="en-US"/>
          </a:p>
        </p:txBody>
      </p:sp>
    </p:spTree>
    <p:extLst>
      <p:ext uri="{BB962C8B-B14F-4D97-AF65-F5344CB8AC3E}">
        <p14:creationId xmlns:p14="http://schemas.microsoft.com/office/powerpoint/2010/main" val="33930557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a:lvl1pPr>
          </a:lstStyle>
          <a:p>
            <a:pPr>
              <a:defRPr/>
            </a:pPr>
            <a:fld id="{1C1598EC-3444-4685-9BEB-E2D6F68D7BA7}" type="slidenum">
              <a:rPr lang="en-US" altLang="en-US"/>
              <a:pPr>
                <a:defRPr/>
              </a:pPr>
              <a:t>‹#›</a:t>
            </a:fld>
            <a:endParaRPr lang="en-US" altLang="en-US"/>
          </a:p>
        </p:txBody>
      </p:sp>
    </p:spTree>
    <p:extLst>
      <p:ext uri="{BB962C8B-B14F-4D97-AF65-F5344CB8AC3E}">
        <p14:creationId xmlns:p14="http://schemas.microsoft.com/office/powerpoint/2010/main" val="211321044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hangingPunct="1">
              <a:defRPr/>
            </a:lvl1pPr>
          </a:lstStyle>
          <a:p>
            <a:pPr>
              <a:defRPr/>
            </a:pPr>
            <a:fld id="{29F81A00-F8C5-4811-9F57-287E89C5C00C}" type="slidenum">
              <a:rPr lang="en-US" altLang="en-US"/>
              <a:pPr>
                <a:defRPr/>
              </a:pPr>
              <a:t>‹#›</a:t>
            </a:fld>
            <a:endParaRPr lang="en-US" altLang="en-US"/>
          </a:p>
        </p:txBody>
      </p:sp>
    </p:spTree>
    <p:extLst>
      <p:ext uri="{BB962C8B-B14F-4D97-AF65-F5344CB8AC3E}">
        <p14:creationId xmlns:p14="http://schemas.microsoft.com/office/powerpoint/2010/main" val="278699784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hangingPunct="1">
              <a:defRPr/>
            </a:lvl1pPr>
          </a:lstStyle>
          <a:p>
            <a:pPr>
              <a:defRPr/>
            </a:pPr>
            <a:fld id="{C725CA08-07E0-478D-A6D0-80D2753532F2}" type="slidenum">
              <a:rPr lang="en-US" altLang="en-US"/>
              <a:pPr>
                <a:defRPr/>
              </a:pPr>
              <a:t>‹#›</a:t>
            </a:fld>
            <a:endParaRPr lang="en-US" altLang="en-US"/>
          </a:p>
        </p:txBody>
      </p:sp>
    </p:spTree>
    <p:extLst>
      <p:ext uri="{BB962C8B-B14F-4D97-AF65-F5344CB8AC3E}">
        <p14:creationId xmlns:p14="http://schemas.microsoft.com/office/powerpoint/2010/main" val="11832057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hangingPunct="1">
              <a:defRPr/>
            </a:lvl1pPr>
          </a:lstStyle>
          <a:p>
            <a:pPr>
              <a:defRPr/>
            </a:pPr>
            <a:fld id="{043236B2-A244-4758-9587-C62A218CC935}" type="slidenum">
              <a:rPr lang="en-US" altLang="en-US"/>
              <a:pPr>
                <a:defRPr/>
              </a:pPr>
              <a:t>‹#›</a:t>
            </a:fld>
            <a:endParaRPr lang="en-US" altLang="en-US"/>
          </a:p>
        </p:txBody>
      </p:sp>
    </p:spTree>
    <p:extLst>
      <p:ext uri="{BB962C8B-B14F-4D97-AF65-F5344CB8AC3E}">
        <p14:creationId xmlns:p14="http://schemas.microsoft.com/office/powerpoint/2010/main" val="273274315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hangingPunct="1">
              <a:defRPr/>
            </a:lvl1pPr>
          </a:lstStyle>
          <a:p>
            <a:pPr>
              <a:defRPr/>
            </a:pPr>
            <a:fld id="{55165302-ACEC-49D7-918D-5428F5D4E02A}" type="slidenum">
              <a:rPr lang="en-US" altLang="en-US"/>
              <a:pPr>
                <a:defRPr/>
              </a:pPr>
              <a:t>‹#›</a:t>
            </a:fld>
            <a:endParaRPr lang="en-US" altLang="en-US"/>
          </a:p>
        </p:txBody>
      </p:sp>
    </p:spTree>
    <p:extLst>
      <p:ext uri="{BB962C8B-B14F-4D97-AF65-F5344CB8AC3E}">
        <p14:creationId xmlns:p14="http://schemas.microsoft.com/office/powerpoint/2010/main" val="376841880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hangingPunct="1">
              <a:defRPr/>
            </a:lvl1pPr>
          </a:lstStyle>
          <a:p>
            <a:pPr>
              <a:defRPr/>
            </a:pPr>
            <a:fld id="{C577A905-43BF-4E32-8A51-C61BC2D160EA}" type="slidenum">
              <a:rPr lang="en-US" altLang="en-US"/>
              <a:pPr>
                <a:defRPr/>
              </a:pPr>
              <a:t>‹#›</a:t>
            </a:fld>
            <a:endParaRPr lang="en-US" altLang="en-US"/>
          </a:p>
        </p:txBody>
      </p:sp>
    </p:spTree>
    <p:extLst>
      <p:ext uri="{BB962C8B-B14F-4D97-AF65-F5344CB8AC3E}">
        <p14:creationId xmlns:p14="http://schemas.microsoft.com/office/powerpoint/2010/main" val="402114717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hangingPunct="1">
              <a:defRPr/>
            </a:lvl1pPr>
          </a:lstStyle>
          <a:p>
            <a:pPr>
              <a:defRPr/>
            </a:pPr>
            <a:fld id="{9B895DAB-5261-4BAB-81C7-38AFA707B00B}" type="slidenum">
              <a:rPr lang="en-US" altLang="en-US"/>
              <a:pPr>
                <a:defRPr/>
              </a:pPr>
              <a:t>‹#›</a:t>
            </a:fld>
            <a:endParaRPr lang="en-US" altLang="en-US"/>
          </a:p>
        </p:txBody>
      </p:sp>
    </p:spTree>
    <p:extLst>
      <p:ext uri="{BB962C8B-B14F-4D97-AF65-F5344CB8AC3E}">
        <p14:creationId xmlns:p14="http://schemas.microsoft.com/office/powerpoint/2010/main" val="191681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image" Target="../media/image2.jpe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3.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hyperlink" Target="EPP%20Reference%20Atlas.ppt#-1,1,Welcome to Presentation Plus!" TargetMode="Externa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2.jpe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3.pn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hyperlink" Target="EPP%20Reference%20Atlas.ppt#-1,1,Welcome to Presentation Plus!" TargetMode="Externa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6" Type="http://schemas.openxmlformats.org/officeDocument/2006/relationships/theme" Target="../theme/theme6.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slideLayout" Target="../slideLayouts/slideLayout7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theme" Target="../theme/theme7.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slideLayout" Target="../slideLayouts/slideLayout9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image" Target="../media/image2.jpeg"/><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8.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5" Type="http://schemas.openxmlformats.org/officeDocument/2006/relationships/image" Target="../media/image3.png"/><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hyperlink" Target="EPP%20Reference%20Atlas.ppt#-1,1,Welcome to Presentation Plus!" TargetMode="Externa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image" Target="../media/image2.jpeg"/><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9.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image" Target="../media/image3.png"/><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hyperlink" Target="EPP%20Reference%20Atlas.ppt#-1,1,Welcome to Presentation Plu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10/23/2014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30643167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7FE16DC-F1BE-48CF-AF27-9ADA5C59830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0000814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846EC7F-2875-42A0-AC3D-858D0F1876DE}" type="slidenum">
              <a:rPr lang="en-US" altLang="en-US" smtClean="0">
                <a:solidFill>
                  <a:srgbClr val="000000"/>
                </a:solidFill>
              </a:rPr>
              <a:pPr/>
              <a:t>‹#›</a:t>
            </a:fld>
            <a:endParaRPr lang="en-US" altLang="en-US" smtClean="0">
              <a:solidFill>
                <a:srgbClr val="000000"/>
              </a:solidFill>
            </a:endParaRPr>
          </a:p>
        </p:txBody>
      </p:sp>
    </p:spTree>
    <p:extLst>
      <p:ext uri="{BB962C8B-B14F-4D97-AF65-F5344CB8AC3E}">
        <p14:creationId xmlns:p14="http://schemas.microsoft.com/office/powerpoint/2010/main" val="188325189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0"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spcAft>
                <a:spcPct val="0"/>
              </a:spcAft>
              <a:defRPr sz="1400" b="0">
                <a:solidFill>
                  <a:srgbClr val="FFFFFF"/>
                </a:solidFill>
                <a:latin typeface="+mn-lt"/>
                <a:cs typeface="+mn-cs"/>
              </a:defRPr>
            </a:lvl1pPr>
          </a:lstStyle>
          <a:p>
            <a:pPr>
              <a:defRPr/>
            </a:pPr>
            <a:fld id="{8C80D811-5269-4BD5-A19B-40F4168919BB}" type="slidenum">
              <a:rPr lang="en-US" altLang="en-US"/>
              <a:pPr>
                <a:defRPr/>
              </a:pPr>
              <a:t>‹#›</a:t>
            </a:fld>
            <a:endParaRPr lang="en-US" altLang="en-US"/>
          </a:p>
        </p:txBody>
      </p:sp>
      <p:sp>
        <p:nvSpPr>
          <p:cNvPr id="2051" name="Rectangle 2"/>
          <p:cNvSpPr>
            <a:spLocks noGrp="1" noChangeArrowheads="1"/>
          </p:cNvSpPr>
          <p:nvPr>
            <p:ph type="title"/>
          </p:nvPr>
        </p:nvSpPr>
        <p:spPr bwMode="auto">
          <a:xfrm>
            <a:off x="4419600" y="6858000"/>
            <a:ext cx="472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2052" name="Picture 26" descr="c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27" descr="RefAtlas">
            <a:hlinkClick r:id="rId14" action="ppaction://hlinkpres?slideindex=1&amp;slidetitle=Welcome to Presentation Plus!"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4313" y="868363"/>
            <a:ext cx="1004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43920"/>
      </p:ext>
    </p:extLst>
  </p:cSld>
  <p:clrMap bg1="dk2" tx1="lt1" bg2="dk1"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ftr="0" dt="0"/>
  <p:txStyles>
    <p:titleStyle>
      <a:lvl1pPr algn="r" rtl="0" eaLnBrk="0" fontAlgn="base" hangingPunct="0">
        <a:spcBef>
          <a:spcPct val="0"/>
        </a:spcBef>
        <a:spcAft>
          <a:spcPct val="0"/>
        </a:spcAft>
        <a:defRPr sz="1400">
          <a:solidFill>
            <a:schemeClr val="tx1"/>
          </a:solidFill>
          <a:latin typeface="+mj-lt"/>
          <a:ea typeface="+mj-ea"/>
          <a:cs typeface="+mj-cs"/>
        </a:defRPr>
      </a:lvl1pPr>
      <a:lvl2pPr algn="r" rtl="0" eaLnBrk="0" fontAlgn="base" hangingPunct="0">
        <a:spcBef>
          <a:spcPct val="0"/>
        </a:spcBef>
        <a:spcAft>
          <a:spcPct val="0"/>
        </a:spcAft>
        <a:defRPr sz="1400">
          <a:solidFill>
            <a:schemeClr val="tx1"/>
          </a:solidFill>
          <a:latin typeface="Arial" charset="0"/>
        </a:defRPr>
      </a:lvl2pPr>
      <a:lvl3pPr algn="r" rtl="0" eaLnBrk="0" fontAlgn="base" hangingPunct="0">
        <a:spcBef>
          <a:spcPct val="0"/>
        </a:spcBef>
        <a:spcAft>
          <a:spcPct val="0"/>
        </a:spcAft>
        <a:defRPr sz="1400">
          <a:solidFill>
            <a:schemeClr val="tx1"/>
          </a:solidFill>
          <a:latin typeface="Arial" charset="0"/>
        </a:defRPr>
      </a:lvl3pPr>
      <a:lvl4pPr algn="r" rtl="0" eaLnBrk="0" fontAlgn="base" hangingPunct="0">
        <a:spcBef>
          <a:spcPct val="0"/>
        </a:spcBef>
        <a:spcAft>
          <a:spcPct val="0"/>
        </a:spcAft>
        <a:defRPr sz="1400">
          <a:solidFill>
            <a:schemeClr val="tx1"/>
          </a:solidFill>
          <a:latin typeface="Arial" charset="0"/>
        </a:defRPr>
      </a:lvl4pPr>
      <a:lvl5pPr algn="r" rtl="0" eaLnBrk="0" fontAlgn="base" hangingPunct="0">
        <a:spcBef>
          <a:spcPct val="0"/>
        </a:spcBef>
        <a:spcAft>
          <a:spcPct val="0"/>
        </a:spcAft>
        <a:defRPr sz="1400">
          <a:solidFill>
            <a:schemeClr val="tx1"/>
          </a:solidFill>
          <a:latin typeface="Arial" charset="0"/>
        </a:defRPr>
      </a:lvl5pPr>
      <a:lvl6pPr marL="457200" algn="r" rtl="0" eaLnBrk="0" fontAlgn="base" hangingPunct="0">
        <a:spcBef>
          <a:spcPct val="0"/>
        </a:spcBef>
        <a:spcAft>
          <a:spcPct val="0"/>
        </a:spcAft>
        <a:defRPr sz="1400">
          <a:solidFill>
            <a:schemeClr val="tx1"/>
          </a:solidFill>
          <a:latin typeface="Arial" charset="0"/>
        </a:defRPr>
      </a:lvl6pPr>
      <a:lvl7pPr marL="914400" algn="r" rtl="0" eaLnBrk="0" fontAlgn="base" hangingPunct="0">
        <a:spcBef>
          <a:spcPct val="0"/>
        </a:spcBef>
        <a:spcAft>
          <a:spcPct val="0"/>
        </a:spcAft>
        <a:defRPr sz="1400">
          <a:solidFill>
            <a:schemeClr val="tx1"/>
          </a:solidFill>
          <a:latin typeface="Arial" charset="0"/>
        </a:defRPr>
      </a:lvl7pPr>
      <a:lvl8pPr marL="1371600" algn="r" rtl="0" eaLnBrk="0" fontAlgn="base" hangingPunct="0">
        <a:spcBef>
          <a:spcPct val="0"/>
        </a:spcBef>
        <a:spcAft>
          <a:spcPct val="0"/>
        </a:spcAft>
        <a:defRPr sz="1400">
          <a:solidFill>
            <a:schemeClr val="tx1"/>
          </a:solidFill>
          <a:latin typeface="Arial" charset="0"/>
        </a:defRPr>
      </a:lvl8pPr>
      <a:lvl9pPr marL="1828800" algn="r" rtl="0" eaLnBrk="0" fontAlgn="base" hangingPunct="0">
        <a:spcBef>
          <a:spcPct val="0"/>
        </a:spcBef>
        <a:spcAft>
          <a:spcPct val="0"/>
        </a:spcAft>
        <a:defRPr sz="1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0"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spcAft>
                <a:spcPct val="0"/>
              </a:spcAft>
              <a:defRPr sz="1400" b="0">
                <a:solidFill>
                  <a:srgbClr val="FFFFFF"/>
                </a:solidFill>
                <a:latin typeface="+mn-lt"/>
                <a:cs typeface="+mn-cs"/>
              </a:defRPr>
            </a:lvl1pPr>
          </a:lstStyle>
          <a:p>
            <a:pPr>
              <a:defRPr/>
            </a:pPr>
            <a:fld id="{8032F3B9-A8F9-4081-B563-42DD65AAA8F1}" type="slidenum">
              <a:rPr lang="en-US" altLang="en-US"/>
              <a:pPr>
                <a:defRPr/>
              </a:pPr>
              <a:t>‹#›</a:t>
            </a:fld>
            <a:endParaRPr lang="en-US" altLang="en-US"/>
          </a:p>
        </p:txBody>
      </p:sp>
      <p:sp>
        <p:nvSpPr>
          <p:cNvPr id="3075" name="Rectangle 2"/>
          <p:cNvSpPr>
            <a:spLocks noGrp="1" noChangeArrowheads="1"/>
          </p:cNvSpPr>
          <p:nvPr>
            <p:ph type="title"/>
          </p:nvPr>
        </p:nvSpPr>
        <p:spPr bwMode="auto">
          <a:xfrm>
            <a:off x="4419600" y="6858000"/>
            <a:ext cx="472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3076" name="Picture 26" descr="c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7" descr="RefAtlas">
            <a:hlinkClick r:id="rId14" action="ppaction://hlinkpres?slideindex=1&amp;slidetitle=Welcome to Presentation Plus!"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4313" y="868363"/>
            <a:ext cx="1004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5533045"/>
      </p:ext>
    </p:extLst>
  </p:cSld>
  <p:clrMap bg1="dk2" tx1="lt1" bg2="dk1"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r" rtl="0" eaLnBrk="0" fontAlgn="base" hangingPunct="0">
        <a:spcBef>
          <a:spcPct val="0"/>
        </a:spcBef>
        <a:spcAft>
          <a:spcPct val="0"/>
        </a:spcAft>
        <a:defRPr sz="1400">
          <a:solidFill>
            <a:schemeClr val="tx1"/>
          </a:solidFill>
          <a:latin typeface="+mj-lt"/>
          <a:ea typeface="+mj-ea"/>
          <a:cs typeface="+mj-cs"/>
        </a:defRPr>
      </a:lvl1pPr>
      <a:lvl2pPr algn="r" rtl="0" eaLnBrk="0" fontAlgn="base" hangingPunct="0">
        <a:spcBef>
          <a:spcPct val="0"/>
        </a:spcBef>
        <a:spcAft>
          <a:spcPct val="0"/>
        </a:spcAft>
        <a:defRPr sz="1400">
          <a:solidFill>
            <a:schemeClr val="tx1"/>
          </a:solidFill>
          <a:latin typeface="Arial" charset="0"/>
        </a:defRPr>
      </a:lvl2pPr>
      <a:lvl3pPr algn="r" rtl="0" eaLnBrk="0" fontAlgn="base" hangingPunct="0">
        <a:spcBef>
          <a:spcPct val="0"/>
        </a:spcBef>
        <a:spcAft>
          <a:spcPct val="0"/>
        </a:spcAft>
        <a:defRPr sz="1400">
          <a:solidFill>
            <a:schemeClr val="tx1"/>
          </a:solidFill>
          <a:latin typeface="Arial" charset="0"/>
        </a:defRPr>
      </a:lvl3pPr>
      <a:lvl4pPr algn="r" rtl="0" eaLnBrk="0" fontAlgn="base" hangingPunct="0">
        <a:spcBef>
          <a:spcPct val="0"/>
        </a:spcBef>
        <a:spcAft>
          <a:spcPct val="0"/>
        </a:spcAft>
        <a:defRPr sz="1400">
          <a:solidFill>
            <a:schemeClr val="tx1"/>
          </a:solidFill>
          <a:latin typeface="Arial" charset="0"/>
        </a:defRPr>
      </a:lvl4pPr>
      <a:lvl5pPr algn="r" rtl="0" eaLnBrk="0" fontAlgn="base" hangingPunct="0">
        <a:spcBef>
          <a:spcPct val="0"/>
        </a:spcBef>
        <a:spcAft>
          <a:spcPct val="0"/>
        </a:spcAft>
        <a:defRPr sz="1400">
          <a:solidFill>
            <a:schemeClr val="tx1"/>
          </a:solidFill>
          <a:latin typeface="Arial" charset="0"/>
        </a:defRPr>
      </a:lvl5pPr>
      <a:lvl6pPr marL="457200" algn="r" rtl="0" eaLnBrk="0" fontAlgn="base" hangingPunct="0">
        <a:spcBef>
          <a:spcPct val="0"/>
        </a:spcBef>
        <a:spcAft>
          <a:spcPct val="0"/>
        </a:spcAft>
        <a:defRPr sz="1400">
          <a:solidFill>
            <a:schemeClr val="tx1"/>
          </a:solidFill>
          <a:latin typeface="Arial" charset="0"/>
        </a:defRPr>
      </a:lvl6pPr>
      <a:lvl7pPr marL="914400" algn="r" rtl="0" eaLnBrk="0" fontAlgn="base" hangingPunct="0">
        <a:spcBef>
          <a:spcPct val="0"/>
        </a:spcBef>
        <a:spcAft>
          <a:spcPct val="0"/>
        </a:spcAft>
        <a:defRPr sz="1400">
          <a:solidFill>
            <a:schemeClr val="tx1"/>
          </a:solidFill>
          <a:latin typeface="Arial" charset="0"/>
        </a:defRPr>
      </a:lvl7pPr>
      <a:lvl8pPr marL="1371600" algn="r" rtl="0" eaLnBrk="0" fontAlgn="base" hangingPunct="0">
        <a:spcBef>
          <a:spcPct val="0"/>
        </a:spcBef>
        <a:spcAft>
          <a:spcPct val="0"/>
        </a:spcAft>
        <a:defRPr sz="1400">
          <a:solidFill>
            <a:schemeClr val="tx1"/>
          </a:solidFill>
          <a:latin typeface="Arial" charset="0"/>
        </a:defRPr>
      </a:lvl8pPr>
      <a:lvl9pPr marL="1828800" algn="r" rtl="0" eaLnBrk="0" fontAlgn="base" hangingPunct="0">
        <a:spcBef>
          <a:spcPct val="0"/>
        </a:spcBef>
        <a:spcAft>
          <a:spcPct val="0"/>
        </a:spcAft>
        <a:defRPr sz="1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B048688-9C1E-4F87-9AAF-027377712436}" type="slidenum">
              <a:rPr lang="en-US" altLang="en-US" smtClean="0">
                <a:solidFill>
                  <a:srgbClr val="000000"/>
                </a:solidFill>
              </a:rPr>
              <a:pPr/>
              <a:t>‹#›</a:t>
            </a:fld>
            <a:endParaRPr lang="en-US" altLang="en-US" smtClean="0">
              <a:solidFill>
                <a:srgbClr val="000000"/>
              </a:solidFill>
            </a:endParaRPr>
          </a:p>
        </p:txBody>
      </p:sp>
    </p:spTree>
    <p:extLst>
      <p:ext uri="{BB962C8B-B14F-4D97-AF65-F5344CB8AC3E}">
        <p14:creationId xmlns:p14="http://schemas.microsoft.com/office/powerpoint/2010/main" val="3833906778"/>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D95AA5B-41D1-4F96-B349-CF32D27BD16F}" type="slidenum">
              <a:rPr lang="en-US" altLang="en-US" smtClean="0">
                <a:solidFill>
                  <a:srgbClr val="000000"/>
                </a:solidFill>
              </a:rPr>
              <a:pPr/>
              <a:t>‹#›</a:t>
            </a:fld>
            <a:endParaRPr lang="en-US" altLang="en-US" smtClean="0">
              <a:solidFill>
                <a:srgbClr val="000000"/>
              </a:solidFill>
            </a:endParaRPr>
          </a:p>
        </p:txBody>
      </p:sp>
    </p:spTree>
    <p:extLst>
      <p:ext uri="{BB962C8B-B14F-4D97-AF65-F5344CB8AC3E}">
        <p14:creationId xmlns:p14="http://schemas.microsoft.com/office/powerpoint/2010/main" val="1662459391"/>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0"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spcAft>
                <a:spcPct val="0"/>
              </a:spcAft>
              <a:defRPr sz="1400" b="0">
                <a:solidFill>
                  <a:srgbClr val="FFFFFF"/>
                </a:solidFill>
              </a:defRPr>
            </a:lvl1pPr>
          </a:lstStyle>
          <a:p>
            <a:pPr>
              <a:defRPr/>
            </a:pPr>
            <a:fld id="{73463C9B-E1E0-4A3C-8ACE-6D8870B6426F}" type="slidenum">
              <a:rPr lang="en-US" altLang="en-US">
                <a:latin typeface="Arial" charset="0"/>
                <a:cs typeface="Arial" charset="0"/>
              </a:rPr>
              <a:pPr>
                <a:defRPr/>
              </a:pPr>
              <a:t>‹#›</a:t>
            </a:fld>
            <a:endParaRPr lang="en-US" altLang="en-US">
              <a:latin typeface="Arial" charset="0"/>
              <a:cs typeface="Arial" charset="0"/>
            </a:endParaRPr>
          </a:p>
        </p:txBody>
      </p:sp>
      <p:sp>
        <p:nvSpPr>
          <p:cNvPr id="4099" name="Rectangle 2"/>
          <p:cNvSpPr>
            <a:spLocks noGrp="1" noChangeArrowheads="1"/>
          </p:cNvSpPr>
          <p:nvPr>
            <p:ph type="title"/>
          </p:nvPr>
        </p:nvSpPr>
        <p:spPr bwMode="auto">
          <a:xfrm>
            <a:off x="4419600" y="6858000"/>
            <a:ext cx="472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4100" name="Picture 26" descr="c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7" descr="RefAtlas">
            <a:hlinkClick r:id="rId14" action="ppaction://hlinkpres?slideindex=1&amp;slidetitle=Welcome to Presentation Plus!"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4313" y="868363"/>
            <a:ext cx="1004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6929686"/>
      </p:ext>
    </p:extLst>
  </p:cSld>
  <p:clrMap bg1="dk2" tx1="lt1" bg2="dk1" tx2="lt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r" rtl="0" eaLnBrk="0" fontAlgn="base" hangingPunct="0">
        <a:spcBef>
          <a:spcPct val="0"/>
        </a:spcBef>
        <a:spcAft>
          <a:spcPct val="0"/>
        </a:spcAft>
        <a:defRPr sz="1400">
          <a:solidFill>
            <a:schemeClr val="tx1"/>
          </a:solidFill>
          <a:latin typeface="+mj-lt"/>
          <a:ea typeface="+mj-ea"/>
          <a:cs typeface="+mj-cs"/>
        </a:defRPr>
      </a:lvl1pPr>
      <a:lvl2pPr algn="r" rtl="0" eaLnBrk="0" fontAlgn="base" hangingPunct="0">
        <a:spcBef>
          <a:spcPct val="0"/>
        </a:spcBef>
        <a:spcAft>
          <a:spcPct val="0"/>
        </a:spcAft>
        <a:defRPr sz="1400">
          <a:solidFill>
            <a:schemeClr val="tx1"/>
          </a:solidFill>
          <a:latin typeface="Arial" charset="0"/>
        </a:defRPr>
      </a:lvl2pPr>
      <a:lvl3pPr algn="r" rtl="0" eaLnBrk="0" fontAlgn="base" hangingPunct="0">
        <a:spcBef>
          <a:spcPct val="0"/>
        </a:spcBef>
        <a:spcAft>
          <a:spcPct val="0"/>
        </a:spcAft>
        <a:defRPr sz="1400">
          <a:solidFill>
            <a:schemeClr val="tx1"/>
          </a:solidFill>
          <a:latin typeface="Arial" charset="0"/>
        </a:defRPr>
      </a:lvl3pPr>
      <a:lvl4pPr algn="r" rtl="0" eaLnBrk="0" fontAlgn="base" hangingPunct="0">
        <a:spcBef>
          <a:spcPct val="0"/>
        </a:spcBef>
        <a:spcAft>
          <a:spcPct val="0"/>
        </a:spcAft>
        <a:defRPr sz="1400">
          <a:solidFill>
            <a:schemeClr val="tx1"/>
          </a:solidFill>
          <a:latin typeface="Arial" charset="0"/>
        </a:defRPr>
      </a:lvl4pPr>
      <a:lvl5pPr algn="r" rtl="0" eaLnBrk="0" fontAlgn="base" hangingPunct="0">
        <a:spcBef>
          <a:spcPct val="0"/>
        </a:spcBef>
        <a:spcAft>
          <a:spcPct val="0"/>
        </a:spcAft>
        <a:defRPr sz="1400">
          <a:solidFill>
            <a:schemeClr val="tx1"/>
          </a:solidFill>
          <a:latin typeface="Arial" charset="0"/>
        </a:defRPr>
      </a:lvl5pPr>
      <a:lvl6pPr marL="457200" algn="r" rtl="0" eaLnBrk="0" fontAlgn="base" hangingPunct="0">
        <a:spcBef>
          <a:spcPct val="0"/>
        </a:spcBef>
        <a:spcAft>
          <a:spcPct val="0"/>
        </a:spcAft>
        <a:defRPr sz="1400">
          <a:solidFill>
            <a:schemeClr val="tx1"/>
          </a:solidFill>
          <a:latin typeface="Arial" charset="0"/>
        </a:defRPr>
      </a:lvl6pPr>
      <a:lvl7pPr marL="914400" algn="r" rtl="0" eaLnBrk="0" fontAlgn="base" hangingPunct="0">
        <a:spcBef>
          <a:spcPct val="0"/>
        </a:spcBef>
        <a:spcAft>
          <a:spcPct val="0"/>
        </a:spcAft>
        <a:defRPr sz="1400">
          <a:solidFill>
            <a:schemeClr val="tx1"/>
          </a:solidFill>
          <a:latin typeface="Arial" charset="0"/>
        </a:defRPr>
      </a:lvl7pPr>
      <a:lvl8pPr marL="1371600" algn="r" rtl="0" eaLnBrk="0" fontAlgn="base" hangingPunct="0">
        <a:spcBef>
          <a:spcPct val="0"/>
        </a:spcBef>
        <a:spcAft>
          <a:spcPct val="0"/>
        </a:spcAft>
        <a:defRPr sz="1400">
          <a:solidFill>
            <a:schemeClr val="tx1"/>
          </a:solidFill>
          <a:latin typeface="Arial" charset="0"/>
        </a:defRPr>
      </a:lvl8pPr>
      <a:lvl9pPr marL="1828800" algn="r" rtl="0" eaLnBrk="0" fontAlgn="base" hangingPunct="0">
        <a:spcBef>
          <a:spcPct val="0"/>
        </a:spcBef>
        <a:spcAft>
          <a:spcPct val="0"/>
        </a:spcAft>
        <a:defRPr sz="1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0"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spcAft>
                <a:spcPct val="0"/>
              </a:spcAft>
              <a:defRPr sz="1400" b="0">
                <a:solidFill>
                  <a:srgbClr val="FFFFFF"/>
                </a:solidFill>
                <a:latin typeface="+mn-lt"/>
                <a:cs typeface="+mn-cs"/>
              </a:defRPr>
            </a:lvl1pPr>
          </a:lstStyle>
          <a:p>
            <a:pPr>
              <a:defRPr/>
            </a:pPr>
            <a:fld id="{FAAFA6C9-AE2F-4B3F-A7FB-279875A76D8F}" type="slidenum">
              <a:rPr lang="en-US" altLang="en-US"/>
              <a:pPr>
                <a:defRPr/>
              </a:pPr>
              <a:t>‹#›</a:t>
            </a:fld>
            <a:endParaRPr lang="en-US" altLang="en-US"/>
          </a:p>
        </p:txBody>
      </p:sp>
      <p:sp>
        <p:nvSpPr>
          <p:cNvPr id="2051" name="Rectangle 2"/>
          <p:cNvSpPr>
            <a:spLocks noGrp="1" noChangeArrowheads="1"/>
          </p:cNvSpPr>
          <p:nvPr>
            <p:ph type="title"/>
          </p:nvPr>
        </p:nvSpPr>
        <p:spPr bwMode="auto">
          <a:xfrm>
            <a:off x="4419600" y="6858000"/>
            <a:ext cx="472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2052" name="Picture 26" descr="c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27" descr="RefAtlas">
            <a:hlinkClick r:id="rId14" action="ppaction://hlinkpres?slideindex=1&amp;slidetitle=Welcome to Presentation Plus!"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4313" y="868363"/>
            <a:ext cx="1004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502197"/>
      </p:ext>
    </p:extLst>
  </p:cSld>
  <p:clrMap bg1="dk2" tx1="lt1" bg2="dk1"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r" rtl="0" eaLnBrk="0" fontAlgn="base" hangingPunct="0">
        <a:spcBef>
          <a:spcPct val="0"/>
        </a:spcBef>
        <a:spcAft>
          <a:spcPct val="0"/>
        </a:spcAft>
        <a:defRPr sz="1400">
          <a:solidFill>
            <a:schemeClr val="tx1"/>
          </a:solidFill>
          <a:latin typeface="+mj-lt"/>
          <a:ea typeface="+mj-ea"/>
          <a:cs typeface="+mj-cs"/>
        </a:defRPr>
      </a:lvl1pPr>
      <a:lvl2pPr algn="r" rtl="0" eaLnBrk="0" fontAlgn="base" hangingPunct="0">
        <a:spcBef>
          <a:spcPct val="0"/>
        </a:spcBef>
        <a:spcAft>
          <a:spcPct val="0"/>
        </a:spcAft>
        <a:defRPr sz="1400">
          <a:solidFill>
            <a:schemeClr val="tx1"/>
          </a:solidFill>
          <a:latin typeface="Arial" charset="0"/>
        </a:defRPr>
      </a:lvl2pPr>
      <a:lvl3pPr algn="r" rtl="0" eaLnBrk="0" fontAlgn="base" hangingPunct="0">
        <a:spcBef>
          <a:spcPct val="0"/>
        </a:spcBef>
        <a:spcAft>
          <a:spcPct val="0"/>
        </a:spcAft>
        <a:defRPr sz="1400">
          <a:solidFill>
            <a:schemeClr val="tx1"/>
          </a:solidFill>
          <a:latin typeface="Arial" charset="0"/>
        </a:defRPr>
      </a:lvl3pPr>
      <a:lvl4pPr algn="r" rtl="0" eaLnBrk="0" fontAlgn="base" hangingPunct="0">
        <a:spcBef>
          <a:spcPct val="0"/>
        </a:spcBef>
        <a:spcAft>
          <a:spcPct val="0"/>
        </a:spcAft>
        <a:defRPr sz="1400">
          <a:solidFill>
            <a:schemeClr val="tx1"/>
          </a:solidFill>
          <a:latin typeface="Arial" charset="0"/>
        </a:defRPr>
      </a:lvl4pPr>
      <a:lvl5pPr algn="r" rtl="0" eaLnBrk="0" fontAlgn="base" hangingPunct="0">
        <a:spcBef>
          <a:spcPct val="0"/>
        </a:spcBef>
        <a:spcAft>
          <a:spcPct val="0"/>
        </a:spcAft>
        <a:defRPr sz="1400">
          <a:solidFill>
            <a:schemeClr val="tx1"/>
          </a:solidFill>
          <a:latin typeface="Arial" charset="0"/>
        </a:defRPr>
      </a:lvl5pPr>
      <a:lvl6pPr marL="457200" algn="r" rtl="0" eaLnBrk="0" fontAlgn="base" hangingPunct="0">
        <a:spcBef>
          <a:spcPct val="0"/>
        </a:spcBef>
        <a:spcAft>
          <a:spcPct val="0"/>
        </a:spcAft>
        <a:defRPr sz="1400">
          <a:solidFill>
            <a:schemeClr val="tx1"/>
          </a:solidFill>
          <a:latin typeface="Arial" charset="0"/>
        </a:defRPr>
      </a:lvl6pPr>
      <a:lvl7pPr marL="914400" algn="r" rtl="0" eaLnBrk="0" fontAlgn="base" hangingPunct="0">
        <a:spcBef>
          <a:spcPct val="0"/>
        </a:spcBef>
        <a:spcAft>
          <a:spcPct val="0"/>
        </a:spcAft>
        <a:defRPr sz="1400">
          <a:solidFill>
            <a:schemeClr val="tx1"/>
          </a:solidFill>
          <a:latin typeface="Arial" charset="0"/>
        </a:defRPr>
      </a:lvl7pPr>
      <a:lvl8pPr marL="1371600" algn="r" rtl="0" eaLnBrk="0" fontAlgn="base" hangingPunct="0">
        <a:spcBef>
          <a:spcPct val="0"/>
        </a:spcBef>
        <a:spcAft>
          <a:spcPct val="0"/>
        </a:spcAft>
        <a:defRPr sz="1400">
          <a:solidFill>
            <a:schemeClr val="tx1"/>
          </a:solidFill>
          <a:latin typeface="Arial" charset="0"/>
        </a:defRPr>
      </a:lvl8pPr>
      <a:lvl9pPr marL="1828800" algn="r" rtl="0" eaLnBrk="0" fontAlgn="base" hangingPunct="0">
        <a:spcBef>
          <a:spcPct val="0"/>
        </a:spcBef>
        <a:spcAft>
          <a:spcPct val="0"/>
        </a:spcAft>
        <a:defRPr sz="1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91.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91.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91.xml"/><Relationship Id="rId1" Type="http://schemas.openxmlformats.org/officeDocument/2006/relationships/vmlDrawing" Target="../drawings/vmlDrawing5.v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www.goblirsch.weebly.com/" TargetMode="External"/><Relationship Id="rId2" Type="http://schemas.openxmlformats.org/officeDocument/2006/relationships/image" Target="../media/image4.jpeg"/><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4.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5.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Thursday October 23, 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fontScale="92500" lnSpcReduction="10000"/>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endParaRPr lang="en-US" sz="2400" dirty="0"/>
          </a:p>
          <a:p>
            <a:pPr marL="609600" indent="-609600">
              <a:spcBef>
                <a:spcPct val="0"/>
              </a:spcBef>
              <a:buFontTx/>
              <a:buNone/>
              <a:defRPr/>
            </a:pPr>
            <a:r>
              <a:rPr lang="en-US" sz="2000" dirty="0" smtClean="0"/>
              <a:t> - Describe price ceilings &amp; floors, and identify how the market price adjusts to supply &amp; demand changes.</a:t>
            </a:r>
          </a:p>
          <a:p>
            <a:pPr marL="0" indent="0">
              <a:spcBef>
                <a:spcPct val="0"/>
              </a:spcBef>
              <a:buNone/>
              <a:defRPr/>
            </a:pPr>
            <a:endParaRPr lang="en-US" sz="13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200" dirty="0" smtClean="0"/>
              <a:t>WARM-UP: </a:t>
            </a:r>
            <a:r>
              <a:rPr lang="en-US" sz="2200" dirty="0" smtClean="0"/>
              <a:t>Role of Prices</a:t>
            </a:r>
            <a:endParaRPr lang="en-US" sz="2200" dirty="0">
              <a:solidFill>
                <a:srgbClr val="FF0000"/>
              </a:solidFill>
            </a:endParaRPr>
          </a:p>
          <a:p>
            <a:pPr marL="609600" lvl="0" indent="-609600">
              <a:spcBef>
                <a:spcPct val="0"/>
              </a:spcBef>
              <a:buFontTx/>
              <a:buAutoNum type="arabicParenR"/>
              <a:defRPr/>
            </a:pPr>
            <a:r>
              <a:rPr lang="en-US" sz="2200" dirty="0">
                <a:solidFill>
                  <a:prstClr val="black"/>
                </a:solidFill>
              </a:rPr>
              <a:t>GUIDED PRACTICE: Ceiling &amp; Floors Chart</a:t>
            </a:r>
          </a:p>
          <a:p>
            <a:pPr marL="609600" lvl="0" indent="-609600">
              <a:spcBef>
                <a:spcPct val="0"/>
              </a:spcBef>
              <a:buFontTx/>
              <a:buAutoNum type="arabicParenR"/>
              <a:defRPr/>
            </a:pPr>
            <a:r>
              <a:rPr lang="en-US" sz="2200" dirty="0" smtClean="0">
                <a:solidFill>
                  <a:prstClr val="black"/>
                </a:solidFill>
              </a:rPr>
              <a:t>CONCEPT</a:t>
            </a:r>
            <a:r>
              <a:rPr lang="en-US" sz="2200" dirty="0">
                <a:solidFill>
                  <a:prstClr val="black"/>
                </a:solidFill>
              </a:rPr>
              <a:t>: Price Adjustments</a:t>
            </a:r>
          </a:p>
          <a:p>
            <a:pPr marL="609600" lvl="0" indent="-609600">
              <a:spcBef>
                <a:spcPct val="0"/>
              </a:spcBef>
              <a:buFontTx/>
              <a:buAutoNum type="arabicParenR"/>
              <a:defRPr/>
            </a:pPr>
            <a:r>
              <a:rPr lang="en-US" sz="2200" dirty="0" smtClean="0">
                <a:solidFill>
                  <a:prstClr val="black"/>
                </a:solidFill>
              </a:rPr>
              <a:t>DOW Stock Simulation Week 2</a:t>
            </a:r>
            <a:endParaRPr lang="en-US" sz="2200" dirty="0">
              <a:solidFill>
                <a:prstClr val="black"/>
              </a:solidFill>
            </a:endParaRPr>
          </a:p>
          <a:p>
            <a:pPr marL="0" indent="0">
              <a:spcBef>
                <a:spcPct val="0"/>
              </a:spcBef>
              <a:buNone/>
              <a:defRPr/>
            </a:pPr>
            <a:endParaRPr lang="en-US" sz="1300" dirty="0" smtClean="0">
              <a:solidFill>
                <a:srgbClr val="FF0000"/>
              </a:solidFill>
            </a:endParaRPr>
          </a:p>
          <a:p>
            <a:pPr marL="0" indent="0">
              <a:spcBef>
                <a:spcPct val="0"/>
              </a:spcBef>
              <a:buNone/>
              <a:defRPr/>
            </a:pPr>
            <a:r>
              <a:rPr lang="en-US" sz="2200" dirty="0" smtClean="0">
                <a:solidFill>
                  <a:srgbClr val="FF0000"/>
                </a:solidFill>
              </a:rPr>
              <a:t>*****HW: Examples of Shortage &amp; Surplus DUE TOMORROW*****</a:t>
            </a:r>
            <a:endParaRPr lang="en-US" sz="1600" dirty="0" smtClean="0">
              <a:solidFill>
                <a:srgbClr val="FF0000"/>
              </a:solidFill>
            </a:endParaRPr>
          </a:p>
          <a:p>
            <a:pPr marL="0" indent="0">
              <a:spcBef>
                <a:spcPct val="0"/>
              </a:spcBef>
              <a:buFont typeface="Arial" charset="0"/>
              <a:buNone/>
              <a:defRPr/>
            </a:pPr>
            <a:endParaRPr lang="en-US" sz="1300" b="1" dirty="0" smtClean="0"/>
          </a:p>
          <a:p>
            <a:pPr marL="609600" lvl="0" indent="-609600">
              <a:spcBef>
                <a:spcPct val="0"/>
              </a:spcBef>
              <a:buNone/>
              <a:defRPr/>
            </a:pPr>
            <a:r>
              <a:rPr lang="en-US" sz="2400" b="1" dirty="0" smtClean="0">
                <a:solidFill>
                  <a:srgbClr val="1F497D"/>
                </a:solidFill>
              </a:rPr>
              <a:t>Role of Prices </a:t>
            </a:r>
            <a:r>
              <a:rPr lang="en-US" sz="2400" b="1" dirty="0" smtClean="0">
                <a:solidFill>
                  <a:srgbClr val="1F497D"/>
                </a:solidFill>
              </a:rPr>
              <a:t>WARM-UP</a:t>
            </a:r>
            <a:r>
              <a:rPr lang="en-US" sz="2400" dirty="0">
                <a:solidFill>
                  <a:srgbClr val="1F497D"/>
                </a:solidFill>
              </a:rPr>
              <a:t>: </a:t>
            </a:r>
            <a:r>
              <a:rPr lang="en-US" sz="1000" dirty="0">
                <a:solidFill>
                  <a:srgbClr val="000000"/>
                </a:solidFill>
              </a:rPr>
              <a:t>(Follow the directions below)</a:t>
            </a:r>
            <a:endParaRPr lang="en-US" sz="2200" dirty="0">
              <a:solidFill>
                <a:prstClr val="black"/>
              </a:solidFill>
            </a:endParaRPr>
          </a:p>
          <a:p>
            <a:pPr marL="0" lvl="0" indent="0" algn="ctr">
              <a:spcBef>
                <a:spcPct val="0"/>
              </a:spcBef>
              <a:buNone/>
              <a:defRPr/>
            </a:pPr>
            <a:r>
              <a:rPr lang="en-US" sz="2000" dirty="0">
                <a:solidFill>
                  <a:prstClr val="black"/>
                </a:solidFill>
              </a:rPr>
              <a:t>***5 minutes***</a:t>
            </a:r>
          </a:p>
          <a:p>
            <a:pPr lvl="0">
              <a:spcBef>
                <a:spcPct val="0"/>
              </a:spcBef>
              <a:buFont typeface="Wingdings" panose="05000000000000000000" pitchFamily="2" charset="2"/>
              <a:buChar char="Ø"/>
              <a:defRPr/>
            </a:pPr>
            <a:r>
              <a:rPr lang="en-US" sz="2400" dirty="0" smtClean="0">
                <a:solidFill>
                  <a:prstClr val="black"/>
                </a:solidFill>
              </a:rPr>
              <a:t>Read the handout</a:t>
            </a:r>
            <a:r>
              <a:rPr lang="en-US" sz="2400" dirty="0" smtClean="0">
                <a:solidFill>
                  <a:prstClr val="black"/>
                </a:solidFill>
              </a:rPr>
              <a:t>.  Answer the questions below.</a:t>
            </a:r>
            <a:endParaRPr lang="en-US" sz="2400" dirty="0" smtClean="0">
              <a:solidFill>
                <a:prstClr val="black"/>
              </a:solidFill>
            </a:endParaRPr>
          </a:p>
          <a:p>
            <a:pPr lvl="1">
              <a:spcBef>
                <a:spcPct val="0"/>
              </a:spcBef>
              <a:buFont typeface="Wingdings" panose="05000000000000000000" pitchFamily="2" charset="2"/>
              <a:buChar char="Ø"/>
              <a:defRPr/>
            </a:pPr>
            <a:r>
              <a:rPr lang="en-US" sz="2400" dirty="0" smtClean="0">
                <a:solidFill>
                  <a:prstClr val="black"/>
                </a:solidFill>
              </a:rPr>
              <a:t>What is an advantage of prices?</a:t>
            </a:r>
          </a:p>
          <a:p>
            <a:pPr lvl="1">
              <a:spcBef>
                <a:spcPct val="0"/>
              </a:spcBef>
              <a:buFont typeface="Wingdings" panose="05000000000000000000" pitchFamily="2" charset="2"/>
              <a:buChar char="Ø"/>
              <a:defRPr/>
            </a:pPr>
            <a:r>
              <a:rPr lang="en-US" sz="2400" dirty="0" smtClean="0">
                <a:solidFill>
                  <a:prstClr val="black"/>
                </a:solidFill>
              </a:rPr>
              <a:t>Why is a change in price, instead of a change in production, usually used to resolve supply shock?</a:t>
            </a:r>
          </a:p>
          <a:p>
            <a:pPr lvl="1">
              <a:spcBef>
                <a:spcPct val="0"/>
              </a:spcBef>
              <a:buFont typeface="Wingdings" panose="05000000000000000000" pitchFamily="2" charset="2"/>
              <a:buChar char="Ø"/>
              <a:defRPr/>
            </a:pPr>
            <a:r>
              <a:rPr lang="en-US" sz="2400" dirty="0" smtClean="0">
                <a:solidFill>
                  <a:prstClr val="black"/>
                </a:solidFill>
              </a:rPr>
              <a:t>Why are prices a better option for allocation than rationing?</a:t>
            </a:r>
          </a:p>
          <a:p>
            <a:pPr lvl="1">
              <a:spcBef>
                <a:spcPct val="0"/>
              </a:spcBef>
              <a:buFont typeface="Wingdings" panose="05000000000000000000" pitchFamily="2" charset="2"/>
              <a:buChar char="Ø"/>
              <a:defRPr/>
            </a:pPr>
            <a:r>
              <a:rPr lang="en-US" sz="2400" dirty="0" smtClean="0">
                <a:solidFill>
                  <a:prstClr val="black"/>
                </a:solidFill>
              </a:rPr>
              <a:t>What is a negative of prices?</a:t>
            </a:r>
          </a:p>
          <a:p>
            <a:pPr lvl="1">
              <a:spcBef>
                <a:spcPct val="0"/>
              </a:spcBef>
              <a:buFont typeface="Wingdings" panose="05000000000000000000" pitchFamily="2" charset="2"/>
              <a:buChar char="Ø"/>
              <a:defRPr/>
            </a:pPr>
            <a:r>
              <a:rPr lang="en-US" sz="2400" dirty="0" smtClean="0">
                <a:solidFill>
                  <a:prstClr val="black"/>
                </a:solidFill>
              </a:rPr>
              <a:t>How do producers and consumers react to low prices?</a:t>
            </a:r>
            <a:endParaRPr lang="en-US" sz="2000" dirty="0" smtClean="0">
              <a:solidFill>
                <a:prstClr val="black"/>
              </a:solidFill>
            </a:endParaRPr>
          </a:p>
        </p:txBody>
      </p:sp>
    </p:spTree>
    <p:extLst>
      <p:ext uri="{BB962C8B-B14F-4D97-AF65-F5344CB8AC3E}">
        <p14:creationId xmlns:p14="http://schemas.microsoft.com/office/powerpoint/2010/main" val="3931076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685800" y="609600"/>
            <a:ext cx="7772400" cy="762000"/>
          </a:xfrm>
        </p:spPr>
        <p:txBody>
          <a:bodyPr/>
          <a:lstStyle/>
          <a:p>
            <a:r>
              <a:rPr lang="en-US" altLang="en-US"/>
              <a:t>Change in Price</a:t>
            </a:r>
          </a:p>
        </p:txBody>
      </p:sp>
      <p:sp>
        <p:nvSpPr>
          <p:cNvPr id="14341" name="Rectangle 5"/>
          <p:cNvSpPr>
            <a:spLocks noGrp="1" noChangeArrowheads="1"/>
          </p:cNvSpPr>
          <p:nvPr>
            <p:ph type="body" sz="half" idx="1"/>
          </p:nvPr>
        </p:nvSpPr>
        <p:spPr>
          <a:xfrm>
            <a:off x="533400" y="1524000"/>
            <a:ext cx="3810000" cy="4495800"/>
          </a:xfrm>
        </p:spPr>
        <p:txBody>
          <a:bodyPr/>
          <a:lstStyle/>
          <a:p>
            <a:r>
              <a:rPr lang="en-US" altLang="en-US" b="1"/>
              <a:t>Understanding Shifts in Supply</a:t>
            </a:r>
          </a:p>
          <a:p>
            <a:pPr lvl="1"/>
            <a:r>
              <a:rPr lang="en-US" altLang="en-US"/>
              <a:t>Production Costs Decrease – Supply increase</a:t>
            </a:r>
          </a:p>
          <a:p>
            <a:r>
              <a:rPr lang="en-US" altLang="en-US" b="1"/>
              <a:t>New Equilibrium</a:t>
            </a:r>
          </a:p>
          <a:p>
            <a:pPr lvl="1"/>
            <a:r>
              <a:rPr lang="en-US" altLang="en-US"/>
              <a:t>Price Decreases</a:t>
            </a:r>
          </a:p>
          <a:p>
            <a:pPr lvl="1"/>
            <a:r>
              <a:rPr lang="en-US" altLang="en-US"/>
              <a:t>Equilibrium is a moving target</a:t>
            </a:r>
          </a:p>
        </p:txBody>
      </p:sp>
      <p:graphicFrame>
        <p:nvGraphicFramePr>
          <p:cNvPr id="14467" name="Object 131"/>
          <p:cNvGraphicFramePr>
            <a:graphicFrameLocks noGrp="1" noChangeAspect="1"/>
          </p:cNvGraphicFramePr>
          <p:nvPr>
            <p:ph sz="half" idx="2"/>
          </p:nvPr>
        </p:nvGraphicFramePr>
        <p:xfrm>
          <a:off x="4419600" y="1600200"/>
          <a:ext cx="4267200" cy="4495800"/>
        </p:xfrm>
        <a:graphic>
          <a:graphicData uri="http://schemas.openxmlformats.org/presentationml/2006/ole">
            <mc:AlternateContent xmlns:mc="http://schemas.openxmlformats.org/markup-compatibility/2006">
              <mc:Choice xmlns:v="urn:schemas-microsoft-com:vml" Requires="v">
                <p:oleObj spid="_x0000_s7176" name="Chart" r:id="rId4" imgW="4267225" imgH="4495744" progId="MSGraph.Chart.8">
                  <p:embed followColorScheme="full"/>
                </p:oleObj>
              </mc:Choice>
              <mc:Fallback>
                <p:oleObj name="Chart" r:id="rId4" imgW="4267225" imgH="4495744" progId="MSGraph.Chart.8">
                  <p:embed followColorScheme="full"/>
                  <p:pic>
                    <p:nvPicPr>
                      <p:cNvPr id="0" name=""/>
                      <p:cNvPicPr>
                        <a:picLocks noChangeAspect="1" noChangeArrowheads="1"/>
                      </p:cNvPicPr>
                      <p:nvPr/>
                    </p:nvPicPr>
                    <p:blipFill>
                      <a:blip r:embed="rId5"/>
                      <a:srcRect/>
                      <a:stretch>
                        <a:fillRect/>
                      </a:stretch>
                    </p:blipFill>
                    <p:spPr bwMode="auto">
                      <a:xfrm>
                        <a:off x="4419600" y="1600200"/>
                        <a:ext cx="4267200" cy="4495800"/>
                      </a:xfrm>
                      <a:prstGeom prst="rect">
                        <a:avLst/>
                      </a:prstGeom>
                    </p:spPr>
                  </p:pic>
                </p:oleObj>
              </mc:Fallback>
            </mc:AlternateContent>
          </a:graphicData>
        </a:graphic>
      </p:graphicFrame>
    </p:spTree>
    <p:extLst>
      <p:ext uri="{BB962C8B-B14F-4D97-AF65-F5344CB8AC3E}">
        <p14:creationId xmlns:p14="http://schemas.microsoft.com/office/powerpoint/2010/main" val="3754612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blinds(horizontal)">
                                      <p:cBhvr>
                                        <p:cTn id="7" dur="3000"/>
                                        <p:tgtEl>
                                          <p:spTgt spid="143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blinds(horizontal)">
                                      <p:cBhvr>
                                        <p:cTn id="12" dur="3000"/>
                                        <p:tgtEl>
                                          <p:spTgt spid="143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blinds(horizontal)">
                                      <p:cBhvr>
                                        <p:cTn id="17" dur="3000"/>
                                        <p:tgtEl>
                                          <p:spTgt spid="14341">
                                            <p:txEl>
                                              <p:pRg st="2" end="2"/>
                                            </p:txEl>
                                          </p:spTgt>
                                        </p:tgtEl>
                                      </p:cBhvr>
                                    </p:animEffect>
                                  </p:childTnLst>
                                </p:cTn>
                              </p:par>
                            </p:childTnLst>
                          </p:cTn>
                        </p:par>
                        <p:par>
                          <p:cTn id="18" fill="hold" nodeType="afterGroup">
                            <p:stCondLst>
                              <p:cond delay="3000"/>
                            </p:stCondLst>
                            <p:childTnLst>
                              <p:par>
                                <p:cTn id="19" presetID="7" presetClass="entr" presetSubtype="4" fill="hold" nodeType="afterEffect">
                                  <p:stCondLst>
                                    <p:cond delay="0"/>
                                  </p:stCondLst>
                                  <p:childTnLst>
                                    <p:set>
                                      <p:cBhvr>
                                        <p:cTn id="20" dur="1" fill="hold">
                                          <p:stCondLst>
                                            <p:cond delay="0"/>
                                          </p:stCondLst>
                                        </p:cTn>
                                        <p:tgtEl>
                                          <p:spTgt spid="14341">
                                            <p:txEl>
                                              <p:pRg st="3" end="3"/>
                                            </p:txEl>
                                          </p:spTgt>
                                        </p:tgtEl>
                                        <p:attrNameLst>
                                          <p:attrName>style.visibility</p:attrName>
                                        </p:attrNameLst>
                                      </p:cBhvr>
                                      <p:to>
                                        <p:strVal val="visible"/>
                                      </p:to>
                                    </p:set>
                                    <p:anim calcmode="lin" valueType="num">
                                      <p:cBhvr additive="base">
                                        <p:cTn id="21" dur="5000" fill="hold"/>
                                        <p:tgtEl>
                                          <p:spTgt spid="14341">
                                            <p:txEl>
                                              <p:pRg st="3" end="3"/>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14341">
                                            <p:txEl>
                                              <p:pRg st="3" end="3"/>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8000"/>
                            </p:stCondLst>
                            <p:childTnLst>
                              <p:par>
                                <p:cTn id="24" presetID="7" presetClass="entr" presetSubtype="4" fill="hold" nodeType="afterEffect">
                                  <p:stCondLst>
                                    <p:cond delay="0"/>
                                  </p:stCondLst>
                                  <p:childTnLst>
                                    <p:set>
                                      <p:cBhvr>
                                        <p:cTn id="25" dur="1" fill="hold">
                                          <p:stCondLst>
                                            <p:cond delay="0"/>
                                          </p:stCondLst>
                                        </p:cTn>
                                        <p:tgtEl>
                                          <p:spTgt spid="14341">
                                            <p:txEl>
                                              <p:pRg st="4" end="4"/>
                                            </p:txEl>
                                          </p:spTgt>
                                        </p:tgtEl>
                                        <p:attrNameLst>
                                          <p:attrName>style.visibility</p:attrName>
                                        </p:attrNameLst>
                                      </p:cBhvr>
                                      <p:to>
                                        <p:strVal val="visible"/>
                                      </p:to>
                                    </p:set>
                                    <p:anim calcmode="lin" valueType="num">
                                      <p:cBhvr additive="base">
                                        <p:cTn id="26" dur="5000" fill="hold"/>
                                        <p:tgtEl>
                                          <p:spTgt spid="14341">
                                            <p:txEl>
                                              <p:pRg st="4" end="4"/>
                                            </p:txEl>
                                          </p:spTgt>
                                        </p:tgtEl>
                                        <p:attrNameLst>
                                          <p:attrName>ppt_x</p:attrName>
                                        </p:attrNameLst>
                                      </p:cBhvr>
                                      <p:tavLst>
                                        <p:tav tm="0">
                                          <p:val>
                                            <p:strVal val="#ppt_x"/>
                                          </p:val>
                                        </p:tav>
                                        <p:tav tm="100000">
                                          <p:val>
                                            <p:strVal val="#ppt_x"/>
                                          </p:val>
                                        </p:tav>
                                      </p:tavLst>
                                    </p:anim>
                                    <p:anim calcmode="lin" valueType="num">
                                      <p:cBhvr additive="base">
                                        <p:cTn id="27" dur="5000" fill="hold"/>
                                        <p:tgtEl>
                                          <p:spTgt spid="14341">
                                            <p:txEl>
                                              <p:pRg st="4" end="4"/>
                                            </p:txEl>
                                          </p:spTgt>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13000"/>
                            </p:stCondLst>
                            <p:childTnLst>
                              <p:par>
                                <p:cTn id="29" presetID="2" presetClass="entr" presetSubtype="4" fill="hold" grpId="0" nodeType="afterEffect">
                                  <p:stCondLst>
                                    <p:cond delay="0"/>
                                  </p:stCondLst>
                                  <p:childTnLst>
                                    <p:set>
                                      <p:cBhvr>
                                        <p:cTn id="30" dur="1" fill="hold">
                                          <p:stCondLst>
                                            <p:cond delay="0"/>
                                          </p:stCondLst>
                                        </p:cTn>
                                        <p:tgtEl>
                                          <p:spTgt spid="14467"/>
                                        </p:tgtEl>
                                        <p:attrNameLst>
                                          <p:attrName>style.visibility</p:attrName>
                                        </p:attrNameLst>
                                      </p:cBhvr>
                                      <p:to>
                                        <p:strVal val="visible"/>
                                      </p:to>
                                    </p:set>
                                    <p:anim calcmode="lin" valueType="num">
                                      <p:cBhvr additive="base">
                                        <p:cTn id="31" dur="3000" fill="hold"/>
                                        <p:tgtEl>
                                          <p:spTgt spid="14467"/>
                                        </p:tgtEl>
                                        <p:attrNameLst>
                                          <p:attrName>ppt_x</p:attrName>
                                        </p:attrNameLst>
                                      </p:cBhvr>
                                      <p:tavLst>
                                        <p:tav tm="0">
                                          <p:val>
                                            <p:strVal val="#ppt_x"/>
                                          </p:val>
                                        </p:tav>
                                        <p:tav tm="100000">
                                          <p:val>
                                            <p:strVal val="#ppt_x"/>
                                          </p:val>
                                        </p:tav>
                                      </p:tavLst>
                                    </p:anim>
                                    <p:anim calcmode="lin" valueType="num">
                                      <p:cBhvr additive="base">
                                        <p:cTn id="32" dur="3000" fill="hold"/>
                                        <p:tgtEl>
                                          <p:spTgt spid="144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446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1219200" y="381000"/>
            <a:ext cx="7239000" cy="838200"/>
          </a:xfrm>
        </p:spPr>
        <p:txBody>
          <a:bodyPr/>
          <a:lstStyle/>
          <a:p>
            <a:r>
              <a:rPr lang="en-US" altLang="en-US"/>
              <a:t>A Fall in Supply</a:t>
            </a:r>
          </a:p>
        </p:txBody>
      </p:sp>
      <p:sp>
        <p:nvSpPr>
          <p:cNvPr id="16389" name="Rectangle 5"/>
          <p:cNvSpPr>
            <a:spLocks noGrp="1" noChangeArrowheads="1"/>
          </p:cNvSpPr>
          <p:nvPr>
            <p:ph type="body" sz="half" idx="1"/>
          </p:nvPr>
        </p:nvSpPr>
        <p:spPr>
          <a:xfrm>
            <a:off x="685800" y="1447800"/>
            <a:ext cx="3962400" cy="4648200"/>
          </a:xfrm>
        </p:spPr>
        <p:txBody>
          <a:bodyPr/>
          <a:lstStyle/>
          <a:p>
            <a:r>
              <a:rPr lang="en-US" altLang="en-US" sz="3600"/>
              <a:t>Production Costs increase</a:t>
            </a:r>
          </a:p>
          <a:p>
            <a:pPr lvl="1"/>
            <a:r>
              <a:rPr lang="en-US" altLang="en-US" sz="3200"/>
              <a:t>Supply decreases</a:t>
            </a:r>
          </a:p>
          <a:p>
            <a:pPr lvl="1"/>
            <a:r>
              <a:rPr lang="en-US" altLang="en-US" sz="3200"/>
              <a:t>Price Increases</a:t>
            </a:r>
          </a:p>
          <a:p>
            <a:pPr lvl="1"/>
            <a:r>
              <a:rPr lang="en-US" altLang="en-US" sz="3200"/>
              <a:t>Government adds a new tax to a product (Cars or Gas)</a:t>
            </a:r>
          </a:p>
          <a:p>
            <a:pPr lvl="1">
              <a:buFontTx/>
              <a:buNone/>
            </a:pPr>
            <a:endParaRPr lang="en-US" altLang="en-US" sz="3200"/>
          </a:p>
        </p:txBody>
      </p:sp>
      <p:graphicFrame>
        <p:nvGraphicFramePr>
          <p:cNvPr id="16390" name="Object 6"/>
          <p:cNvGraphicFramePr>
            <a:graphicFrameLocks noGrp="1" noChangeAspect="1"/>
          </p:cNvGraphicFramePr>
          <p:nvPr>
            <p:ph sz="half" idx="2"/>
          </p:nvPr>
        </p:nvGraphicFramePr>
        <p:xfrm>
          <a:off x="4572000" y="1371600"/>
          <a:ext cx="4303713" cy="4648200"/>
        </p:xfrm>
        <a:graphic>
          <a:graphicData uri="http://schemas.openxmlformats.org/presentationml/2006/ole">
            <mc:AlternateContent xmlns:mc="http://schemas.openxmlformats.org/markup-compatibility/2006">
              <mc:Choice xmlns:v="urn:schemas-microsoft-com:vml" Requires="v">
                <p:oleObj spid="_x0000_s8200" name="Chart" r:id="rId3" imgW="3809945" imgH="4114867" progId="MSGraph.Chart.8">
                  <p:embed followColorScheme="full"/>
                </p:oleObj>
              </mc:Choice>
              <mc:Fallback>
                <p:oleObj name="Chart" r:id="rId3" imgW="3809945" imgH="4114867" progId="MSGraph.Chart.8">
                  <p:embed followColorScheme="full"/>
                  <p:pic>
                    <p:nvPicPr>
                      <p:cNvPr id="0" name=""/>
                      <p:cNvPicPr>
                        <a:picLocks noChangeAspect="1" noChangeArrowheads="1"/>
                      </p:cNvPicPr>
                      <p:nvPr/>
                    </p:nvPicPr>
                    <p:blipFill>
                      <a:blip r:embed="rId4"/>
                      <a:srcRect/>
                      <a:stretch>
                        <a:fillRect/>
                      </a:stretch>
                    </p:blipFill>
                    <p:spPr bwMode="auto">
                      <a:xfrm>
                        <a:off x="4572000" y="1371600"/>
                        <a:ext cx="4303713" cy="4648200"/>
                      </a:xfrm>
                      <a:prstGeom prst="rect">
                        <a:avLst/>
                      </a:prstGeom>
                    </p:spPr>
                  </p:pic>
                </p:oleObj>
              </mc:Fallback>
            </mc:AlternateContent>
          </a:graphicData>
        </a:graphic>
      </p:graphicFrame>
    </p:spTree>
    <p:extLst>
      <p:ext uri="{BB962C8B-B14F-4D97-AF65-F5344CB8AC3E}">
        <p14:creationId xmlns:p14="http://schemas.microsoft.com/office/powerpoint/2010/main" val="358573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circle(in)">
                                      <p:cBhvr>
                                        <p:cTn id="7" dur="2000"/>
                                        <p:tgtEl>
                                          <p:spTgt spid="16388"/>
                                        </p:tgtEl>
                                      </p:cBhvr>
                                    </p:animEffect>
                                  </p:childTnLst>
                                </p:cTn>
                              </p:par>
                            </p:childTnLst>
                          </p:cTn>
                        </p:par>
                        <p:par>
                          <p:cTn id="8" fill="hold" nodeType="afterGroup">
                            <p:stCondLst>
                              <p:cond delay="2000"/>
                            </p:stCondLst>
                            <p:childTnLst>
                              <p:par>
                                <p:cTn id="9" presetID="3" presetClass="entr" presetSubtype="10" fill="hold" nodeType="afterEffect">
                                  <p:stCondLst>
                                    <p:cond delay="0"/>
                                  </p:stCondLst>
                                  <p:childTnLst>
                                    <p:set>
                                      <p:cBhvr>
                                        <p:cTn id="10" dur="1" fill="hold">
                                          <p:stCondLst>
                                            <p:cond delay="0"/>
                                          </p:stCondLst>
                                        </p:cTn>
                                        <p:tgtEl>
                                          <p:spTgt spid="16389">
                                            <p:txEl>
                                              <p:pRg st="0" end="0"/>
                                            </p:txEl>
                                          </p:spTgt>
                                        </p:tgtEl>
                                        <p:attrNameLst>
                                          <p:attrName>style.visibility</p:attrName>
                                        </p:attrNameLst>
                                      </p:cBhvr>
                                      <p:to>
                                        <p:strVal val="visible"/>
                                      </p:to>
                                    </p:set>
                                    <p:animEffect transition="in" filter="blinds(horizontal)">
                                      <p:cBhvr>
                                        <p:cTn id="11" dur="5000"/>
                                        <p:tgtEl>
                                          <p:spTgt spid="16389">
                                            <p:txEl>
                                              <p:pRg st="0" end="0"/>
                                            </p:txEl>
                                          </p:spTgt>
                                        </p:tgtEl>
                                      </p:cBhvr>
                                    </p:animEffect>
                                  </p:childTnLst>
                                </p:cTn>
                              </p:par>
                            </p:childTnLst>
                          </p:cTn>
                        </p:par>
                        <p:par>
                          <p:cTn id="12" fill="hold" nodeType="afterGroup">
                            <p:stCondLst>
                              <p:cond delay="7000"/>
                            </p:stCondLst>
                            <p:childTnLst>
                              <p:par>
                                <p:cTn id="13" presetID="7" presetClass="entr" presetSubtype="8" fill="hold" nodeType="afterEffect">
                                  <p:stCondLst>
                                    <p:cond delay="0"/>
                                  </p:stCondLst>
                                  <p:childTnLst>
                                    <p:set>
                                      <p:cBhvr>
                                        <p:cTn id="14" dur="1" fill="hold">
                                          <p:stCondLst>
                                            <p:cond delay="0"/>
                                          </p:stCondLst>
                                        </p:cTn>
                                        <p:tgtEl>
                                          <p:spTgt spid="16389">
                                            <p:txEl>
                                              <p:pRg st="1" end="1"/>
                                            </p:txEl>
                                          </p:spTgt>
                                        </p:tgtEl>
                                        <p:attrNameLst>
                                          <p:attrName>style.visibility</p:attrName>
                                        </p:attrNameLst>
                                      </p:cBhvr>
                                      <p:to>
                                        <p:strVal val="visible"/>
                                      </p:to>
                                    </p:set>
                                    <p:anim calcmode="lin" valueType="num">
                                      <p:cBhvr additive="base">
                                        <p:cTn id="15" dur="5000" fill="hold"/>
                                        <p:tgtEl>
                                          <p:spTgt spid="16389">
                                            <p:txEl>
                                              <p:pRg st="1" end="1"/>
                                            </p:txEl>
                                          </p:spTgt>
                                        </p:tgtEl>
                                        <p:attrNameLst>
                                          <p:attrName>ppt_x</p:attrName>
                                        </p:attrNameLst>
                                      </p:cBhvr>
                                      <p:tavLst>
                                        <p:tav tm="0">
                                          <p:val>
                                            <p:strVal val="0-#ppt_w/2"/>
                                          </p:val>
                                        </p:tav>
                                        <p:tav tm="100000">
                                          <p:val>
                                            <p:strVal val="#ppt_x"/>
                                          </p:val>
                                        </p:tav>
                                      </p:tavLst>
                                    </p:anim>
                                    <p:anim calcmode="lin" valueType="num">
                                      <p:cBhvr additive="base">
                                        <p:cTn id="16" dur="5000" fill="hold"/>
                                        <p:tgtEl>
                                          <p:spTgt spid="16389">
                                            <p:txEl>
                                              <p:pRg st="1" end="1"/>
                                            </p:txEl>
                                          </p:spTgt>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2000"/>
                            </p:stCondLst>
                            <p:childTnLst>
                              <p:par>
                                <p:cTn id="18" presetID="7" presetClass="entr" presetSubtype="8" fill="hold" nodeType="afterEffect">
                                  <p:stCondLst>
                                    <p:cond delay="0"/>
                                  </p:stCondLst>
                                  <p:childTnLst>
                                    <p:set>
                                      <p:cBhvr>
                                        <p:cTn id="19" dur="1" fill="hold">
                                          <p:stCondLst>
                                            <p:cond delay="0"/>
                                          </p:stCondLst>
                                        </p:cTn>
                                        <p:tgtEl>
                                          <p:spTgt spid="16389">
                                            <p:txEl>
                                              <p:pRg st="2" end="2"/>
                                            </p:txEl>
                                          </p:spTgt>
                                        </p:tgtEl>
                                        <p:attrNameLst>
                                          <p:attrName>style.visibility</p:attrName>
                                        </p:attrNameLst>
                                      </p:cBhvr>
                                      <p:to>
                                        <p:strVal val="visible"/>
                                      </p:to>
                                    </p:set>
                                    <p:anim calcmode="lin" valueType="num">
                                      <p:cBhvr additive="base">
                                        <p:cTn id="20" dur="5000" fill="hold"/>
                                        <p:tgtEl>
                                          <p:spTgt spid="16389">
                                            <p:txEl>
                                              <p:pRg st="2" end="2"/>
                                            </p:txEl>
                                          </p:spTgt>
                                        </p:tgtEl>
                                        <p:attrNameLst>
                                          <p:attrName>ppt_x</p:attrName>
                                        </p:attrNameLst>
                                      </p:cBhvr>
                                      <p:tavLst>
                                        <p:tav tm="0">
                                          <p:val>
                                            <p:strVal val="0-#ppt_w/2"/>
                                          </p:val>
                                        </p:tav>
                                        <p:tav tm="100000">
                                          <p:val>
                                            <p:strVal val="#ppt_x"/>
                                          </p:val>
                                        </p:tav>
                                      </p:tavLst>
                                    </p:anim>
                                    <p:anim calcmode="lin" valueType="num">
                                      <p:cBhvr additive="base">
                                        <p:cTn id="21" dur="5000" fill="hold"/>
                                        <p:tgtEl>
                                          <p:spTgt spid="16389">
                                            <p:txEl>
                                              <p:pRg st="2" end="2"/>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7000"/>
                            </p:stCondLst>
                            <p:childTnLst>
                              <p:par>
                                <p:cTn id="23" presetID="2" presetClass="entr" presetSubtype="4" fill="hold" nodeType="afterEffect">
                                  <p:stCondLst>
                                    <p:cond delay="0"/>
                                  </p:stCondLst>
                                  <p:childTnLst>
                                    <p:set>
                                      <p:cBhvr>
                                        <p:cTn id="24" dur="1" fill="hold">
                                          <p:stCondLst>
                                            <p:cond delay="0"/>
                                          </p:stCondLst>
                                        </p:cTn>
                                        <p:tgtEl>
                                          <p:spTgt spid="16389">
                                            <p:txEl>
                                              <p:pRg st="3" end="3"/>
                                            </p:txEl>
                                          </p:spTgt>
                                        </p:tgtEl>
                                        <p:attrNameLst>
                                          <p:attrName>style.visibility</p:attrName>
                                        </p:attrNameLst>
                                      </p:cBhvr>
                                      <p:to>
                                        <p:strVal val="visible"/>
                                      </p:to>
                                    </p:set>
                                    <p:anim calcmode="lin" valueType="num">
                                      <p:cBhvr additive="base">
                                        <p:cTn id="25" dur="5000" fill="hold"/>
                                        <p:tgtEl>
                                          <p:spTgt spid="16389">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6389">
                                            <p:txEl>
                                              <p:pRg st="3" end="3"/>
                                            </p:txEl>
                                          </p:spTgt>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22000"/>
                            </p:stCondLst>
                            <p:childTnLst>
                              <p:par>
                                <p:cTn id="28" presetID="21" presetClass="entr" presetSubtype="4" fill="hold" grpId="0" nodeType="afterEffect">
                                  <p:stCondLst>
                                    <p:cond delay="0"/>
                                  </p:stCondLst>
                                  <p:childTnLst>
                                    <p:set>
                                      <p:cBhvr>
                                        <p:cTn id="29" dur="1" fill="hold">
                                          <p:stCondLst>
                                            <p:cond delay="0"/>
                                          </p:stCondLst>
                                        </p:cTn>
                                        <p:tgtEl>
                                          <p:spTgt spid="16390"/>
                                        </p:tgtEl>
                                        <p:attrNameLst>
                                          <p:attrName>style.visibility</p:attrName>
                                        </p:attrNameLst>
                                      </p:cBhvr>
                                      <p:to>
                                        <p:strVal val="visible"/>
                                      </p:to>
                                    </p:set>
                                    <p:animEffect transition="in" filter="wheel(4)">
                                      <p:cBhvr>
                                        <p:cTn id="30" dur="5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OleChart spid="1639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99"/>
            </a:gs>
            <a:gs pos="100000">
              <a:srgbClr val="66FF66"/>
            </a:gs>
          </a:gsLst>
          <a:lin ang="5400000" scaled="1"/>
        </a:gradFill>
        <a:effectLst/>
      </p:bgPr>
    </p:bg>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685800" y="533400"/>
            <a:ext cx="7772400" cy="685800"/>
          </a:xfrm>
        </p:spPr>
        <p:txBody>
          <a:bodyPr/>
          <a:lstStyle/>
          <a:p>
            <a:r>
              <a:rPr lang="en-US" altLang="en-US" sz="4000" b="1"/>
              <a:t>Shift in Demand</a:t>
            </a:r>
          </a:p>
        </p:txBody>
      </p:sp>
      <p:sp>
        <p:nvSpPr>
          <p:cNvPr id="18437" name="Rectangle 5"/>
          <p:cNvSpPr>
            <a:spLocks noGrp="1" noChangeArrowheads="1"/>
          </p:cNvSpPr>
          <p:nvPr>
            <p:ph type="body" sz="half" idx="1"/>
          </p:nvPr>
        </p:nvSpPr>
        <p:spPr>
          <a:xfrm>
            <a:off x="685800" y="1371600"/>
            <a:ext cx="4267200" cy="4800600"/>
          </a:xfrm>
        </p:spPr>
        <p:txBody>
          <a:bodyPr/>
          <a:lstStyle/>
          <a:p>
            <a:pPr>
              <a:lnSpc>
                <a:spcPct val="90000"/>
              </a:lnSpc>
            </a:pPr>
            <a:r>
              <a:rPr lang="en-US" altLang="en-US" b="1"/>
              <a:t>The Problems of Excess Demand</a:t>
            </a:r>
          </a:p>
          <a:p>
            <a:pPr lvl="1">
              <a:lnSpc>
                <a:spcPct val="90000"/>
              </a:lnSpc>
            </a:pPr>
            <a:r>
              <a:rPr lang="en-US" altLang="en-US"/>
              <a:t>New Fad (Increase)</a:t>
            </a:r>
          </a:p>
          <a:p>
            <a:pPr lvl="1">
              <a:lnSpc>
                <a:spcPct val="90000"/>
              </a:lnSpc>
            </a:pPr>
            <a:r>
              <a:rPr lang="en-US" altLang="en-US"/>
              <a:t>Shortage</a:t>
            </a:r>
          </a:p>
          <a:p>
            <a:pPr>
              <a:lnSpc>
                <a:spcPct val="90000"/>
              </a:lnSpc>
            </a:pPr>
            <a:r>
              <a:rPr lang="en-US" altLang="en-US" b="1"/>
              <a:t>Return to Equilibrium</a:t>
            </a:r>
          </a:p>
          <a:p>
            <a:pPr lvl="1">
              <a:lnSpc>
                <a:spcPct val="90000"/>
              </a:lnSpc>
            </a:pPr>
            <a:r>
              <a:rPr lang="en-US" altLang="en-US" sz="2400"/>
              <a:t>Prices Rise</a:t>
            </a:r>
          </a:p>
          <a:p>
            <a:pPr lvl="1">
              <a:lnSpc>
                <a:spcPct val="90000"/>
              </a:lnSpc>
            </a:pPr>
            <a:r>
              <a:rPr lang="en-US" altLang="en-US" sz="2400"/>
              <a:t>Consumers push Prices up</a:t>
            </a:r>
          </a:p>
          <a:p>
            <a:pPr>
              <a:lnSpc>
                <a:spcPct val="90000"/>
              </a:lnSpc>
            </a:pPr>
            <a:r>
              <a:rPr lang="en-US" altLang="en-US" b="1"/>
              <a:t>A Fall in Demand</a:t>
            </a:r>
          </a:p>
          <a:p>
            <a:pPr lvl="1">
              <a:lnSpc>
                <a:spcPct val="90000"/>
              </a:lnSpc>
            </a:pPr>
            <a:r>
              <a:rPr lang="en-US" altLang="en-US"/>
              <a:t>Prices return &amp; drop</a:t>
            </a:r>
          </a:p>
        </p:txBody>
      </p:sp>
      <p:graphicFrame>
        <p:nvGraphicFramePr>
          <p:cNvPr id="18438" name="Object 6"/>
          <p:cNvGraphicFramePr>
            <a:graphicFrameLocks noGrp="1" noChangeAspect="1"/>
          </p:cNvGraphicFramePr>
          <p:nvPr>
            <p:ph sz="half" idx="2"/>
          </p:nvPr>
        </p:nvGraphicFramePr>
        <p:xfrm>
          <a:off x="4648200" y="1524000"/>
          <a:ext cx="4233863" cy="4800600"/>
        </p:xfrm>
        <a:graphic>
          <a:graphicData uri="http://schemas.openxmlformats.org/presentationml/2006/ole">
            <mc:AlternateContent xmlns:mc="http://schemas.openxmlformats.org/markup-compatibility/2006">
              <mc:Choice xmlns:v="urn:schemas-microsoft-com:vml" Requires="v">
                <p:oleObj spid="_x0000_s9224" name="Chart" r:id="rId3" imgW="3809945" imgH="4114867" progId="MSGraph.Chart.8">
                  <p:embed followColorScheme="full"/>
                </p:oleObj>
              </mc:Choice>
              <mc:Fallback>
                <p:oleObj name="Chart" r:id="rId3" imgW="3809945" imgH="4114867" progId="MSGraph.Chart.8">
                  <p:embed followColorScheme="full"/>
                  <p:pic>
                    <p:nvPicPr>
                      <p:cNvPr id="0" name=""/>
                      <p:cNvPicPr>
                        <a:picLocks noChangeAspect="1" noChangeArrowheads="1"/>
                      </p:cNvPicPr>
                      <p:nvPr/>
                    </p:nvPicPr>
                    <p:blipFill>
                      <a:blip r:embed="rId4"/>
                      <a:srcRect/>
                      <a:stretch>
                        <a:fillRect/>
                      </a:stretch>
                    </p:blipFill>
                    <p:spPr bwMode="auto">
                      <a:xfrm>
                        <a:off x="4648200" y="1524000"/>
                        <a:ext cx="4233863" cy="4800600"/>
                      </a:xfrm>
                      <a:prstGeom prst="rect">
                        <a:avLst/>
                      </a:prstGeom>
                    </p:spPr>
                  </p:pic>
                </p:oleObj>
              </mc:Fallback>
            </mc:AlternateContent>
          </a:graphicData>
        </a:graphic>
      </p:graphicFrame>
    </p:spTree>
    <p:extLst>
      <p:ext uri="{BB962C8B-B14F-4D97-AF65-F5344CB8AC3E}">
        <p14:creationId xmlns:p14="http://schemas.microsoft.com/office/powerpoint/2010/main" val="3066866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blinds(horizontal)">
                                      <p:cBhvr>
                                        <p:cTn id="7" dur="500"/>
                                        <p:tgtEl>
                                          <p:spTgt spid="18437">
                                            <p:txEl>
                                              <p:pRg st="0" end="0"/>
                                            </p:txEl>
                                          </p:spTgt>
                                        </p:tgtEl>
                                      </p:cBhvr>
                                    </p:animEffect>
                                  </p:childTnLst>
                                </p:cTn>
                              </p:par>
                            </p:childTnLst>
                          </p:cTn>
                        </p:par>
                        <p:par>
                          <p:cTn id="8" fill="hold" nodeType="afterGroup">
                            <p:stCondLst>
                              <p:cond delay="500"/>
                            </p:stCondLst>
                            <p:childTnLst>
                              <p:par>
                                <p:cTn id="9" presetID="21" presetClass="entr" presetSubtype="4" fill="hold" nodeType="afterEffect">
                                  <p:stCondLst>
                                    <p:cond delay="0"/>
                                  </p:stCondLst>
                                  <p:childTnLst>
                                    <p:set>
                                      <p:cBhvr>
                                        <p:cTn id="10" dur="1" fill="hold">
                                          <p:stCondLst>
                                            <p:cond delay="0"/>
                                          </p:stCondLst>
                                        </p:cTn>
                                        <p:tgtEl>
                                          <p:spTgt spid="18437">
                                            <p:txEl>
                                              <p:pRg st="1" end="1"/>
                                            </p:txEl>
                                          </p:spTgt>
                                        </p:tgtEl>
                                        <p:attrNameLst>
                                          <p:attrName>style.visibility</p:attrName>
                                        </p:attrNameLst>
                                      </p:cBhvr>
                                      <p:to>
                                        <p:strVal val="visible"/>
                                      </p:to>
                                    </p:set>
                                    <p:animEffect transition="in" filter="wheel(4)">
                                      <p:cBhvr>
                                        <p:cTn id="11" dur="5000"/>
                                        <p:tgtEl>
                                          <p:spTgt spid="18437">
                                            <p:txEl>
                                              <p:pRg st="1" end="1"/>
                                            </p:txEl>
                                          </p:spTgt>
                                        </p:tgtEl>
                                      </p:cBhvr>
                                    </p:animEffect>
                                  </p:childTnLst>
                                </p:cTn>
                              </p:par>
                            </p:childTnLst>
                          </p:cTn>
                        </p:par>
                        <p:par>
                          <p:cTn id="12" fill="hold" nodeType="afterGroup">
                            <p:stCondLst>
                              <p:cond delay="5500"/>
                            </p:stCondLst>
                            <p:childTnLst>
                              <p:par>
                                <p:cTn id="13" presetID="8" presetClass="entr" presetSubtype="16" fill="hold" nodeType="afterEffect">
                                  <p:stCondLst>
                                    <p:cond delay="0"/>
                                  </p:stCondLst>
                                  <p:childTnLst>
                                    <p:set>
                                      <p:cBhvr>
                                        <p:cTn id="14" dur="1" fill="hold">
                                          <p:stCondLst>
                                            <p:cond delay="0"/>
                                          </p:stCondLst>
                                        </p:cTn>
                                        <p:tgtEl>
                                          <p:spTgt spid="18437">
                                            <p:txEl>
                                              <p:pRg st="2" end="2"/>
                                            </p:txEl>
                                          </p:spTgt>
                                        </p:tgtEl>
                                        <p:attrNameLst>
                                          <p:attrName>style.visibility</p:attrName>
                                        </p:attrNameLst>
                                      </p:cBhvr>
                                      <p:to>
                                        <p:strVal val="visible"/>
                                      </p:to>
                                    </p:set>
                                    <p:animEffect transition="in" filter="diamond(in)">
                                      <p:cBhvr>
                                        <p:cTn id="15" dur="5000"/>
                                        <p:tgtEl>
                                          <p:spTgt spid="18437">
                                            <p:txEl>
                                              <p:pRg st="2" end="2"/>
                                            </p:txEl>
                                          </p:spTgt>
                                        </p:tgtEl>
                                      </p:cBhvr>
                                    </p:animEffect>
                                  </p:childTnLst>
                                </p:cTn>
                              </p:par>
                            </p:childTnLst>
                          </p:cTn>
                        </p:par>
                        <p:par>
                          <p:cTn id="16" fill="hold" nodeType="afterGroup">
                            <p:stCondLst>
                              <p:cond delay="10500"/>
                            </p:stCondLst>
                            <p:childTnLst>
                              <p:par>
                                <p:cTn id="17" presetID="24" presetClass="entr" presetSubtype="0" fill="hold" nodeType="afterEffect">
                                  <p:stCondLst>
                                    <p:cond delay="0"/>
                                  </p:stCondLst>
                                  <p:childTnLst>
                                    <p:set>
                                      <p:cBhvr>
                                        <p:cTn id="18" dur="1" fill="hold">
                                          <p:stCondLst>
                                            <p:cond delay="0"/>
                                          </p:stCondLst>
                                        </p:cTn>
                                        <p:tgtEl>
                                          <p:spTgt spid="18437">
                                            <p:txEl>
                                              <p:pRg st="3" end="3"/>
                                            </p:txEl>
                                          </p:spTgt>
                                        </p:tgtEl>
                                        <p:attrNameLst>
                                          <p:attrName>style.visibility</p:attrName>
                                        </p:attrNameLst>
                                      </p:cBhvr>
                                      <p:to>
                                        <p:strVal val="visible"/>
                                      </p:to>
                                    </p:set>
                                    <p:anim to="" calcmode="lin" valueType="num">
                                      <p:cBhvr>
                                        <p:cTn id="19" dur="1" fill="hold"/>
                                        <p:tgtEl>
                                          <p:spTgt spid="18437">
                                            <p:txEl>
                                              <p:pRg st="3" end="3"/>
                                            </p:txEl>
                                          </p:spTgt>
                                        </p:tgtEl>
                                        <p:attrNameLst>
                                          <p:attrName/>
                                        </p:attrNameLst>
                                      </p:cBhvr>
                                    </p:anim>
                                  </p:childTnLst>
                                </p:cTn>
                              </p:par>
                            </p:childTnLst>
                          </p:cTn>
                        </p:par>
                        <p:par>
                          <p:cTn id="20" fill="hold" nodeType="afterGroup">
                            <p:stCondLst>
                              <p:cond delay="10500"/>
                            </p:stCondLst>
                            <p:childTnLst>
                              <p:par>
                                <p:cTn id="21" presetID="18" presetClass="entr" presetSubtype="12" fill="hold" nodeType="afterEffect">
                                  <p:stCondLst>
                                    <p:cond delay="0"/>
                                  </p:stCondLst>
                                  <p:childTnLst>
                                    <p:set>
                                      <p:cBhvr>
                                        <p:cTn id="22" dur="1" fill="hold">
                                          <p:stCondLst>
                                            <p:cond delay="0"/>
                                          </p:stCondLst>
                                        </p:cTn>
                                        <p:tgtEl>
                                          <p:spTgt spid="18437">
                                            <p:txEl>
                                              <p:pRg st="4" end="4"/>
                                            </p:txEl>
                                          </p:spTgt>
                                        </p:tgtEl>
                                        <p:attrNameLst>
                                          <p:attrName>style.visibility</p:attrName>
                                        </p:attrNameLst>
                                      </p:cBhvr>
                                      <p:to>
                                        <p:strVal val="visible"/>
                                      </p:to>
                                    </p:set>
                                    <p:animEffect transition="in" filter="strips(downLeft)">
                                      <p:cBhvr>
                                        <p:cTn id="23" dur="5000"/>
                                        <p:tgtEl>
                                          <p:spTgt spid="18437">
                                            <p:txEl>
                                              <p:pRg st="4" end="4"/>
                                            </p:txEl>
                                          </p:spTgt>
                                        </p:tgtEl>
                                      </p:cBhvr>
                                    </p:animEffect>
                                  </p:childTnLst>
                                </p:cTn>
                              </p:par>
                            </p:childTnLst>
                          </p:cTn>
                        </p:par>
                        <p:par>
                          <p:cTn id="24" fill="hold" nodeType="afterGroup">
                            <p:stCondLst>
                              <p:cond delay="15500"/>
                            </p:stCondLst>
                            <p:childTnLst>
                              <p:par>
                                <p:cTn id="25" presetID="45" presetClass="entr" presetSubtype="0" fill="hold" nodeType="afterEffect">
                                  <p:stCondLst>
                                    <p:cond delay="0"/>
                                  </p:stCondLst>
                                  <p:iterate type="lt">
                                    <p:tmPct val="10000"/>
                                  </p:iterate>
                                  <p:childTnLst>
                                    <p:set>
                                      <p:cBhvr>
                                        <p:cTn id="26" dur="1" fill="hold">
                                          <p:stCondLst>
                                            <p:cond delay="0"/>
                                          </p:stCondLst>
                                        </p:cTn>
                                        <p:tgtEl>
                                          <p:spTgt spid="18437">
                                            <p:txEl>
                                              <p:pRg st="5" end="5"/>
                                            </p:txEl>
                                          </p:spTgt>
                                        </p:tgtEl>
                                        <p:attrNameLst>
                                          <p:attrName>style.visibility</p:attrName>
                                        </p:attrNameLst>
                                      </p:cBhvr>
                                      <p:to>
                                        <p:strVal val="visible"/>
                                      </p:to>
                                    </p:set>
                                    <p:animEffect transition="in" filter="fade">
                                      <p:cBhvr>
                                        <p:cTn id="27" dur="5000"/>
                                        <p:tgtEl>
                                          <p:spTgt spid="18437">
                                            <p:txEl>
                                              <p:pRg st="5" end="5"/>
                                            </p:txEl>
                                          </p:spTgt>
                                        </p:tgtEl>
                                      </p:cBhvr>
                                    </p:animEffect>
                                    <p:anim calcmode="lin" valueType="num">
                                      <p:cBhvr>
                                        <p:cTn id="28" dur="5000" fill="hold"/>
                                        <p:tgtEl>
                                          <p:spTgt spid="18437">
                                            <p:txEl>
                                              <p:pRg st="5" end="5"/>
                                            </p:txEl>
                                          </p:spTgt>
                                        </p:tgtEl>
                                        <p:attrNameLst>
                                          <p:attrName>ppt_w</p:attrName>
                                        </p:attrNameLst>
                                      </p:cBhvr>
                                      <p:tavLst>
                                        <p:tav tm="0" fmla="#ppt_w*sin(2.5*pi*$)">
                                          <p:val>
                                            <p:fltVal val="0"/>
                                          </p:val>
                                        </p:tav>
                                        <p:tav tm="100000">
                                          <p:val>
                                            <p:fltVal val="1"/>
                                          </p:val>
                                        </p:tav>
                                      </p:tavLst>
                                    </p:anim>
                                    <p:anim calcmode="lin" valueType="num">
                                      <p:cBhvr>
                                        <p:cTn id="29" dur="5000" fill="hold"/>
                                        <p:tgtEl>
                                          <p:spTgt spid="18437">
                                            <p:txEl>
                                              <p:pRg st="5" end="5"/>
                                            </p:txEl>
                                          </p:spTgt>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30500"/>
                            </p:stCondLst>
                            <p:childTnLst>
                              <p:par>
                                <p:cTn id="31" presetID="53" presetClass="entr" presetSubtype="0" fill="hold" nodeType="afterEffect">
                                  <p:stCondLst>
                                    <p:cond delay="0"/>
                                  </p:stCondLst>
                                  <p:childTnLst>
                                    <p:set>
                                      <p:cBhvr>
                                        <p:cTn id="32" dur="1" fill="hold">
                                          <p:stCondLst>
                                            <p:cond delay="0"/>
                                          </p:stCondLst>
                                        </p:cTn>
                                        <p:tgtEl>
                                          <p:spTgt spid="18437">
                                            <p:txEl>
                                              <p:pRg st="6" end="6"/>
                                            </p:txEl>
                                          </p:spTgt>
                                        </p:tgtEl>
                                        <p:attrNameLst>
                                          <p:attrName>style.visibility</p:attrName>
                                        </p:attrNameLst>
                                      </p:cBhvr>
                                      <p:to>
                                        <p:strVal val="visible"/>
                                      </p:to>
                                    </p:set>
                                    <p:anim calcmode="lin" valueType="num">
                                      <p:cBhvr>
                                        <p:cTn id="33" dur="5000" fill="hold"/>
                                        <p:tgtEl>
                                          <p:spTgt spid="18437">
                                            <p:txEl>
                                              <p:pRg st="6" end="6"/>
                                            </p:txEl>
                                          </p:spTgt>
                                        </p:tgtEl>
                                        <p:attrNameLst>
                                          <p:attrName>ppt_w</p:attrName>
                                        </p:attrNameLst>
                                      </p:cBhvr>
                                      <p:tavLst>
                                        <p:tav tm="0">
                                          <p:val>
                                            <p:fltVal val="0"/>
                                          </p:val>
                                        </p:tav>
                                        <p:tav tm="100000">
                                          <p:val>
                                            <p:strVal val="#ppt_w"/>
                                          </p:val>
                                        </p:tav>
                                      </p:tavLst>
                                    </p:anim>
                                    <p:anim calcmode="lin" valueType="num">
                                      <p:cBhvr>
                                        <p:cTn id="34" dur="5000" fill="hold"/>
                                        <p:tgtEl>
                                          <p:spTgt spid="18437">
                                            <p:txEl>
                                              <p:pRg st="6" end="6"/>
                                            </p:txEl>
                                          </p:spTgt>
                                        </p:tgtEl>
                                        <p:attrNameLst>
                                          <p:attrName>ppt_h</p:attrName>
                                        </p:attrNameLst>
                                      </p:cBhvr>
                                      <p:tavLst>
                                        <p:tav tm="0">
                                          <p:val>
                                            <p:fltVal val="0"/>
                                          </p:val>
                                        </p:tav>
                                        <p:tav tm="100000">
                                          <p:val>
                                            <p:strVal val="#ppt_h"/>
                                          </p:val>
                                        </p:tav>
                                      </p:tavLst>
                                    </p:anim>
                                    <p:animEffect transition="in" filter="fade">
                                      <p:cBhvr>
                                        <p:cTn id="35" dur="5000"/>
                                        <p:tgtEl>
                                          <p:spTgt spid="18437">
                                            <p:txEl>
                                              <p:pRg st="6" end="6"/>
                                            </p:txEl>
                                          </p:spTgt>
                                        </p:tgtEl>
                                      </p:cBhvr>
                                    </p:animEffect>
                                  </p:childTnLst>
                                </p:cTn>
                              </p:par>
                            </p:childTnLst>
                          </p:cTn>
                        </p:par>
                        <p:par>
                          <p:cTn id="36" fill="hold" nodeType="afterGroup">
                            <p:stCondLst>
                              <p:cond delay="35500"/>
                            </p:stCondLst>
                            <p:childTnLst>
                              <p:par>
                                <p:cTn id="37" presetID="53" presetClass="entr" presetSubtype="0" fill="hold" nodeType="afterEffect">
                                  <p:stCondLst>
                                    <p:cond delay="0"/>
                                  </p:stCondLst>
                                  <p:childTnLst>
                                    <p:set>
                                      <p:cBhvr>
                                        <p:cTn id="38" dur="1" fill="hold">
                                          <p:stCondLst>
                                            <p:cond delay="0"/>
                                          </p:stCondLst>
                                        </p:cTn>
                                        <p:tgtEl>
                                          <p:spTgt spid="18437">
                                            <p:txEl>
                                              <p:pRg st="7" end="7"/>
                                            </p:txEl>
                                          </p:spTgt>
                                        </p:tgtEl>
                                        <p:attrNameLst>
                                          <p:attrName>style.visibility</p:attrName>
                                        </p:attrNameLst>
                                      </p:cBhvr>
                                      <p:to>
                                        <p:strVal val="visible"/>
                                      </p:to>
                                    </p:set>
                                    <p:anim calcmode="lin" valueType="num">
                                      <p:cBhvr>
                                        <p:cTn id="39" dur="5000" fill="hold"/>
                                        <p:tgtEl>
                                          <p:spTgt spid="18437">
                                            <p:txEl>
                                              <p:pRg st="7" end="7"/>
                                            </p:txEl>
                                          </p:spTgt>
                                        </p:tgtEl>
                                        <p:attrNameLst>
                                          <p:attrName>ppt_w</p:attrName>
                                        </p:attrNameLst>
                                      </p:cBhvr>
                                      <p:tavLst>
                                        <p:tav tm="0">
                                          <p:val>
                                            <p:fltVal val="0"/>
                                          </p:val>
                                        </p:tav>
                                        <p:tav tm="100000">
                                          <p:val>
                                            <p:strVal val="#ppt_w"/>
                                          </p:val>
                                        </p:tav>
                                      </p:tavLst>
                                    </p:anim>
                                    <p:anim calcmode="lin" valueType="num">
                                      <p:cBhvr>
                                        <p:cTn id="40" dur="5000" fill="hold"/>
                                        <p:tgtEl>
                                          <p:spTgt spid="18437">
                                            <p:txEl>
                                              <p:pRg st="7" end="7"/>
                                            </p:txEl>
                                          </p:spTgt>
                                        </p:tgtEl>
                                        <p:attrNameLst>
                                          <p:attrName>ppt_h</p:attrName>
                                        </p:attrNameLst>
                                      </p:cBhvr>
                                      <p:tavLst>
                                        <p:tav tm="0">
                                          <p:val>
                                            <p:fltVal val="0"/>
                                          </p:val>
                                        </p:tav>
                                        <p:tav tm="100000">
                                          <p:val>
                                            <p:strVal val="#ppt_h"/>
                                          </p:val>
                                        </p:tav>
                                      </p:tavLst>
                                    </p:anim>
                                    <p:animEffect transition="in" filter="fade">
                                      <p:cBhvr>
                                        <p:cTn id="41" dur="5000"/>
                                        <p:tgtEl>
                                          <p:spTgt spid="18437">
                                            <p:txEl>
                                              <p:pRg st="7" end="7"/>
                                            </p:txEl>
                                          </p:spTgt>
                                        </p:tgtEl>
                                      </p:cBhvr>
                                    </p:animEffect>
                                  </p:childTnLst>
                                </p:cTn>
                              </p:par>
                            </p:childTnLst>
                          </p:cTn>
                        </p:par>
                        <p:par>
                          <p:cTn id="42" fill="hold" nodeType="afterGroup">
                            <p:stCondLst>
                              <p:cond delay="40500"/>
                            </p:stCondLst>
                            <p:childTnLst>
                              <p:par>
                                <p:cTn id="43" presetID="10" presetClass="entr" presetSubtype="0" fill="hold" grpId="0" nodeType="afterEffect">
                                  <p:stCondLst>
                                    <p:cond delay="0"/>
                                  </p:stCondLst>
                                  <p:childTnLst>
                                    <p:set>
                                      <p:cBhvr>
                                        <p:cTn id="44" dur="1" fill="hold">
                                          <p:stCondLst>
                                            <p:cond delay="0"/>
                                          </p:stCondLst>
                                        </p:cTn>
                                        <p:tgtEl>
                                          <p:spTgt spid="18438"/>
                                        </p:tgtEl>
                                        <p:attrNameLst>
                                          <p:attrName>style.visibility</p:attrName>
                                        </p:attrNameLst>
                                      </p:cBhvr>
                                      <p:to>
                                        <p:strVal val="visible"/>
                                      </p:to>
                                    </p:set>
                                    <p:animEffect transition="in" filter="fade">
                                      <p:cBhvr>
                                        <p:cTn id="45" dur="30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84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u="sng" dirty="0" smtClean="0"/>
              <a:t>THE DOW STOCK SIMULATION</a:t>
            </a:r>
            <a:endParaRPr lang="en-US" b="1" u="sng" dirty="0"/>
          </a:p>
        </p:txBody>
      </p:sp>
      <p:sp>
        <p:nvSpPr>
          <p:cNvPr id="3" name="Content Placeholder 2"/>
          <p:cNvSpPr>
            <a:spLocks noGrp="1"/>
          </p:cNvSpPr>
          <p:nvPr>
            <p:ph idx="1"/>
          </p:nvPr>
        </p:nvSpPr>
        <p:spPr>
          <a:xfrm>
            <a:off x="0" y="1143000"/>
            <a:ext cx="5523345" cy="5715000"/>
          </a:xfrm>
        </p:spPr>
        <p:txBody>
          <a:bodyPr>
            <a:normAutofit/>
          </a:bodyPr>
          <a:lstStyle/>
          <a:p>
            <a:pPr marL="0" indent="0">
              <a:buNone/>
            </a:pPr>
            <a:r>
              <a:rPr lang="en-US" sz="2000" b="1" dirty="0" smtClean="0"/>
              <a:t>DIRECTIONS From Week 1</a:t>
            </a:r>
            <a:r>
              <a:rPr lang="en-US" sz="2000" dirty="0" smtClean="0"/>
              <a:t>:</a:t>
            </a:r>
            <a:endParaRPr lang="en-US" sz="2000" dirty="0" smtClean="0"/>
          </a:p>
          <a:p>
            <a:pPr marL="0" indent="0" algn="ctr">
              <a:buNone/>
            </a:pPr>
            <a:r>
              <a:rPr lang="en-US" sz="2000" b="1" dirty="0" smtClean="0"/>
              <a:t>IF YOU WANT TO KEEP YOUR STOCKS, THE PRICE &amp; SHARES DO NOT CHANGE ON YOUR NEW STOCK SHEET</a:t>
            </a:r>
          </a:p>
          <a:p>
            <a:pPr marL="0" indent="0">
              <a:buNone/>
            </a:pPr>
            <a:r>
              <a:rPr lang="en-US" sz="2000" dirty="0" smtClean="0"/>
              <a:t>IF YOU WANT TO CHANGE YOUR STOCKS:</a:t>
            </a:r>
            <a:endParaRPr lang="en-US" sz="2000" dirty="0"/>
          </a:p>
          <a:p>
            <a:r>
              <a:rPr lang="en-US" sz="2000" dirty="0" smtClean="0"/>
              <a:t>You have your $$$ to invest in the stock market.  </a:t>
            </a:r>
            <a:r>
              <a:rPr lang="en-US" sz="2000" b="1" dirty="0" smtClean="0"/>
              <a:t>***You cannot spend over what you have left***</a:t>
            </a:r>
          </a:p>
          <a:p>
            <a:r>
              <a:rPr lang="en-US" sz="2000" dirty="0" smtClean="0"/>
              <a:t>Select 5 stocks from The Dow Jones Industrial Average to invest your money in.</a:t>
            </a:r>
          </a:p>
          <a:p>
            <a:r>
              <a:rPr lang="en-US" sz="2000" dirty="0" smtClean="0"/>
              <a:t>How many shares you buy of each stock is up to you.</a:t>
            </a:r>
          </a:p>
          <a:p>
            <a:r>
              <a:rPr lang="en-US" sz="2000" dirty="0" smtClean="0"/>
              <a:t>Multiply the # of shares you want by the Last trade amount to calculate the Total Worth of that stock.</a:t>
            </a:r>
          </a:p>
          <a:p>
            <a:pPr lvl="1"/>
            <a:r>
              <a:rPr lang="en-US" sz="2000" u="sng" dirty="0" smtClean="0"/>
              <a:t># shares</a:t>
            </a:r>
            <a:r>
              <a:rPr lang="en-US" sz="2000" dirty="0" smtClean="0"/>
              <a:t>   X   </a:t>
            </a:r>
            <a:r>
              <a:rPr lang="en-US" sz="2000" u="sng" dirty="0" smtClean="0"/>
              <a:t>Last Trade $</a:t>
            </a:r>
            <a:r>
              <a:rPr lang="en-US" sz="2000" dirty="0" smtClean="0"/>
              <a:t>  =  </a:t>
            </a:r>
            <a:r>
              <a:rPr lang="en-US" sz="2000" u="sng" dirty="0" smtClean="0"/>
              <a:t>Total Worth</a:t>
            </a:r>
            <a:endParaRPr lang="en-US" sz="2000" dirty="0"/>
          </a:p>
        </p:txBody>
      </p:sp>
      <p:sp>
        <p:nvSpPr>
          <p:cNvPr id="4" name="Text Placeholder 2"/>
          <p:cNvSpPr txBox="1">
            <a:spLocks/>
          </p:cNvSpPr>
          <p:nvPr/>
        </p:nvSpPr>
        <p:spPr bwMode="auto">
          <a:xfrm>
            <a:off x="5458691" y="1112981"/>
            <a:ext cx="3685309"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0" hangingPunct="0">
              <a:spcBef>
                <a:spcPct val="0"/>
              </a:spcBef>
              <a:buNone/>
              <a:defRPr/>
            </a:pPr>
            <a:r>
              <a:rPr lang="en-US" sz="2400" b="1" u="sng" kern="1200" dirty="0" smtClean="0">
                <a:solidFill>
                  <a:prstClr val="black"/>
                </a:solidFill>
                <a:latin typeface="Arial" charset="0"/>
              </a:rPr>
              <a:t>WEEK 2</a:t>
            </a:r>
          </a:p>
          <a:p>
            <a:pPr eaLnBrk="0" hangingPunct="0">
              <a:spcBef>
                <a:spcPct val="0"/>
              </a:spcBef>
              <a:buFont typeface="Wingdings" panose="05000000000000000000" pitchFamily="2" charset="2"/>
              <a:buChar char="Ø"/>
              <a:defRPr/>
            </a:pPr>
            <a:r>
              <a:rPr lang="en-US" sz="2400" kern="1200" dirty="0" smtClean="0">
                <a:solidFill>
                  <a:prstClr val="black"/>
                </a:solidFill>
                <a:latin typeface="Arial" charset="0"/>
              </a:rPr>
              <a:t>Update your 2</a:t>
            </a:r>
            <a:r>
              <a:rPr lang="en-US" sz="2400" kern="1200" baseline="30000" dirty="0" smtClean="0">
                <a:solidFill>
                  <a:prstClr val="black"/>
                </a:solidFill>
                <a:latin typeface="Arial" charset="0"/>
              </a:rPr>
              <a:t>nd</a:t>
            </a:r>
            <a:r>
              <a:rPr lang="en-US" sz="2400" kern="1200" dirty="0" smtClean="0">
                <a:solidFill>
                  <a:prstClr val="black"/>
                </a:solidFill>
                <a:latin typeface="Arial" charset="0"/>
              </a:rPr>
              <a:t> Quarter stock sheet for Week 2.</a:t>
            </a:r>
          </a:p>
          <a:p>
            <a:pPr lvl="1" eaLnBrk="0" hangingPunct="0">
              <a:spcBef>
                <a:spcPct val="0"/>
              </a:spcBef>
              <a:buFont typeface="Wingdings" panose="05000000000000000000" pitchFamily="2" charset="2"/>
              <a:buChar char="Ø"/>
              <a:defRPr/>
            </a:pPr>
            <a:r>
              <a:rPr lang="en-US" sz="2400" kern="1200" dirty="0" smtClean="0">
                <a:solidFill>
                  <a:prstClr val="black"/>
                </a:solidFill>
                <a:latin typeface="Arial" charset="0"/>
                <a:ea typeface="+mn-ea"/>
                <a:cs typeface="+mn-cs"/>
              </a:rPr>
              <a:t>Take out your 2</a:t>
            </a:r>
            <a:r>
              <a:rPr lang="en-US" sz="2400" kern="1200" baseline="30000" dirty="0" smtClean="0">
                <a:solidFill>
                  <a:prstClr val="black"/>
                </a:solidFill>
                <a:latin typeface="Arial" charset="0"/>
                <a:ea typeface="+mn-ea"/>
                <a:cs typeface="+mn-cs"/>
              </a:rPr>
              <a:t>nd</a:t>
            </a:r>
            <a:r>
              <a:rPr lang="en-US" sz="2400" kern="1200" dirty="0" smtClean="0">
                <a:solidFill>
                  <a:prstClr val="black"/>
                </a:solidFill>
                <a:latin typeface="Arial" charset="0"/>
                <a:ea typeface="+mn-ea"/>
                <a:cs typeface="+mn-cs"/>
              </a:rPr>
              <a:t> Quarter stock sheet.</a:t>
            </a:r>
          </a:p>
          <a:p>
            <a:pPr lvl="1" eaLnBrk="0" hangingPunct="0">
              <a:spcBef>
                <a:spcPct val="0"/>
              </a:spcBef>
              <a:buFont typeface="Wingdings" panose="05000000000000000000" pitchFamily="2" charset="2"/>
              <a:buChar char="Ø"/>
              <a:defRPr/>
            </a:pPr>
            <a:r>
              <a:rPr lang="en-US" sz="2400" kern="1200" dirty="0" smtClean="0">
                <a:solidFill>
                  <a:prstClr val="black"/>
                </a:solidFill>
                <a:latin typeface="Arial" charset="0"/>
                <a:ea typeface="+mn-ea"/>
                <a:cs typeface="+mn-cs"/>
              </a:rPr>
              <a:t>Calculate your stock values for Week 2.</a:t>
            </a:r>
          </a:p>
          <a:p>
            <a:pPr lvl="2" eaLnBrk="0" hangingPunct="0">
              <a:spcBef>
                <a:spcPct val="0"/>
              </a:spcBef>
              <a:buFont typeface="Wingdings" panose="05000000000000000000" pitchFamily="2" charset="2"/>
              <a:buChar char="Ø"/>
              <a:defRPr/>
            </a:pPr>
            <a:r>
              <a:rPr lang="en-US" sz="2000" kern="1200" dirty="0" smtClean="0">
                <a:solidFill>
                  <a:prstClr val="black"/>
                </a:solidFill>
                <a:latin typeface="Arial" charset="0"/>
                <a:ea typeface="+mn-ea"/>
                <a:cs typeface="+mn-cs"/>
              </a:rPr>
              <a:t>Multiply # of shares X New Price = Total Worth</a:t>
            </a:r>
          </a:p>
          <a:p>
            <a:endParaRPr lang="en-US" kern="0" dirty="0"/>
          </a:p>
        </p:txBody>
      </p:sp>
    </p:spTree>
    <p:extLst>
      <p:ext uri="{BB962C8B-B14F-4D97-AF65-F5344CB8AC3E}">
        <p14:creationId xmlns:p14="http://schemas.microsoft.com/office/powerpoint/2010/main" val="519003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altLang="en-US" smtClean="0"/>
              <a:t>Section 1-12</a:t>
            </a:r>
          </a:p>
        </p:txBody>
      </p:sp>
      <p:pic>
        <p:nvPicPr>
          <p:cNvPr id="61444" name="Picture 9" descr="S1_h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hidden">
          <a:xfrm>
            <a:off x="7764463" y="0"/>
            <a:ext cx="1379537"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3472" name="Text Box 16"/>
          <p:cNvSpPr txBox="1">
            <a:spLocks noChangeArrowheads="1"/>
          </p:cNvSpPr>
          <p:nvPr/>
        </p:nvSpPr>
        <p:spPr bwMode="auto">
          <a:xfrm>
            <a:off x="1447800" y="1582161"/>
            <a:ext cx="7391400" cy="4819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b="1" dirty="0" smtClean="0">
                <a:solidFill>
                  <a:srgbClr val="FFC000"/>
                </a:solidFill>
                <a:sym typeface="Wingdings" pitchFamily="2" charset="2"/>
              </a:rPr>
              <a:t>Visit a shopping mall, grocery store, Target, Wal-Mart, or another store (online store works also).</a:t>
            </a:r>
          </a:p>
          <a:p>
            <a:pPr>
              <a:lnSpc>
                <a:spcPct val="90000"/>
              </a:lnSpc>
              <a:spcBef>
                <a:spcPct val="20000"/>
              </a:spcBef>
              <a:spcAft>
                <a:spcPct val="20000"/>
              </a:spcAft>
              <a:buFontTx/>
              <a:buChar char="•"/>
            </a:pPr>
            <a:r>
              <a:rPr lang="en-US" altLang="en-US" b="1" dirty="0" smtClean="0">
                <a:solidFill>
                  <a:srgbClr val="FFC000"/>
                </a:solidFill>
                <a:sym typeface="Wingdings" pitchFamily="2" charset="2"/>
              </a:rPr>
              <a:t>Find 3 examples of surplus and 3 examples of shortage (sales = surplus, out of stock/rain checks = shortage)</a:t>
            </a:r>
          </a:p>
          <a:p>
            <a:pPr>
              <a:lnSpc>
                <a:spcPct val="90000"/>
              </a:lnSpc>
              <a:spcBef>
                <a:spcPct val="20000"/>
              </a:spcBef>
              <a:spcAft>
                <a:spcPct val="20000"/>
              </a:spcAft>
              <a:buFontTx/>
              <a:buChar char="•"/>
            </a:pPr>
            <a:r>
              <a:rPr lang="en-US" altLang="en-US" b="1" dirty="0" smtClean="0">
                <a:solidFill>
                  <a:srgbClr val="FFC000"/>
                </a:solidFill>
                <a:sym typeface="Wingdings" pitchFamily="2" charset="2"/>
              </a:rPr>
              <a:t>Identify the items and describe WHY you think the items were at a surplus or shortage.</a:t>
            </a:r>
          </a:p>
          <a:p>
            <a:pPr>
              <a:lnSpc>
                <a:spcPct val="90000"/>
              </a:lnSpc>
              <a:spcBef>
                <a:spcPct val="20000"/>
              </a:spcBef>
              <a:spcAft>
                <a:spcPct val="20000"/>
              </a:spcAft>
              <a:buFontTx/>
              <a:buChar char="•"/>
            </a:pPr>
            <a:r>
              <a:rPr lang="en-US" altLang="en-US" b="1" dirty="0" smtClean="0">
                <a:solidFill>
                  <a:srgbClr val="FFC000"/>
                </a:solidFill>
                <a:sym typeface="Wingdings" pitchFamily="2" charset="2"/>
              </a:rPr>
              <a:t>Post your responses on the Economics Forum of my website.</a:t>
            </a:r>
          </a:p>
          <a:p>
            <a:pPr marL="0" indent="0">
              <a:lnSpc>
                <a:spcPct val="90000"/>
              </a:lnSpc>
              <a:spcBef>
                <a:spcPct val="20000"/>
              </a:spcBef>
              <a:spcAft>
                <a:spcPct val="20000"/>
              </a:spcAft>
            </a:pPr>
            <a:r>
              <a:rPr lang="en-US" altLang="en-US" b="1" dirty="0" smtClean="0">
                <a:solidFill>
                  <a:srgbClr val="FFC000"/>
                </a:solidFill>
                <a:sym typeface="Wingdings" pitchFamily="2" charset="2"/>
                <a:hlinkClick r:id="rId3"/>
              </a:rPr>
              <a:t>www.goblirsch.weebly.com</a:t>
            </a:r>
            <a:endParaRPr lang="en-US" altLang="en-US" b="1" dirty="0" smtClean="0">
              <a:solidFill>
                <a:srgbClr val="FFC000"/>
              </a:solidFill>
              <a:sym typeface="Wingdings" pitchFamily="2" charset="2"/>
            </a:endParaRPr>
          </a:p>
          <a:p>
            <a:pPr marL="0" indent="0">
              <a:lnSpc>
                <a:spcPct val="90000"/>
              </a:lnSpc>
              <a:spcBef>
                <a:spcPct val="20000"/>
              </a:spcBef>
              <a:spcAft>
                <a:spcPct val="20000"/>
              </a:spcAft>
            </a:pPr>
            <a:r>
              <a:rPr lang="en-US" altLang="en-US" b="1" dirty="0" smtClean="0">
                <a:solidFill>
                  <a:srgbClr val="FFC000"/>
                </a:solidFill>
                <a:sym typeface="Wingdings" pitchFamily="2" charset="2"/>
              </a:rPr>
              <a:t>DUE FRIDAY</a:t>
            </a:r>
          </a:p>
        </p:txBody>
      </p:sp>
      <p:sp>
        <p:nvSpPr>
          <p:cNvPr id="403475" name="Text Box 19"/>
          <p:cNvSpPr txBox="1">
            <a:spLocks noChangeArrowheads="1"/>
          </p:cNvSpPr>
          <p:nvPr/>
        </p:nvSpPr>
        <p:spPr bwMode="auto">
          <a:xfrm>
            <a:off x="1447800" y="375083"/>
            <a:ext cx="73914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90000"/>
              </a:lnSpc>
              <a:spcBef>
                <a:spcPct val="20000"/>
              </a:spcBef>
              <a:spcAft>
                <a:spcPct val="20000"/>
              </a:spcAft>
            </a:pPr>
            <a:r>
              <a:rPr lang="en-US" altLang="en-US" sz="3200" b="1" dirty="0" smtClean="0">
                <a:solidFill>
                  <a:srgbClr val="FFCC00"/>
                </a:solidFill>
              </a:rPr>
              <a:t>HOMEWORK</a:t>
            </a:r>
          </a:p>
          <a:p>
            <a:pPr algn="ctr">
              <a:lnSpc>
                <a:spcPct val="90000"/>
              </a:lnSpc>
              <a:spcBef>
                <a:spcPct val="20000"/>
              </a:spcBef>
              <a:spcAft>
                <a:spcPct val="20000"/>
              </a:spcAft>
            </a:pPr>
            <a:r>
              <a:rPr lang="en-US" altLang="en-US" sz="2800" b="1" u="sng" dirty="0" smtClean="0">
                <a:solidFill>
                  <a:srgbClr val="FFCC00"/>
                </a:solidFill>
              </a:rPr>
              <a:t>EXAMPLES OF SURPLUS &amp; SHORTAGE</a:t>
            </a:r>
            <a:endParaRPr lang="en-US" altLang="en-US" b="1" u="sng" dirty="0" smtClean="0">
              <a:solidFill>
                <a:srgbClr val="FFFFFF"/>
              </a:solidFill>
            </a:endParaRPr>
          </a:p>
        </p:txBody>
      </p:sp>
    </p:spTree>
    <p:extLst>
      <p:ext uri="{BB962C8B-B14F-4D97-AF65-F5344CB8AC3E}">
        <p14:creationId xmlns:p14="http://schemas.microsoft.com/office/powerpoint/2010/main" val="26679125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403475"/>
                                        </p:tgtEl>
                                        <p:attrNameLst>
                                          <p:attrName>style.visibility</p:attrName>
                                        </p:attrNameLst>
                                      </p:cBhvr>
                                      <p:to>
                                        <p:strVal val="visible"/>
                                      </p:to>
                                    </p:set>
                                    <p:animEffect transition="in" filter="wipe(left)">
                                      <p:cBhvr>
                                        <p:cTn id="7" dur="75"/>
                                        <p:tgtEl>
                                          <p:spTgt spid="403475"/>
                                        </p:tgtEl>
                                      </p:cBhvr>
                                    </p:animEffect>
                                  </p:childTnLst>
                                </p:cTn>
                              </p:par>
                            </p:childTnLst>
                          </p:cTn>
                        </p:par>
                        <p:par>
                          <p:cTn id="8" fill="hold" nodeType="afterGroup">
                            <p:stCondLst>
                              <p:cond delay="2550"/>
                            </p:stCondLst>
                            <p:childTnLst>
                              <p:par>
                                <p:cTn id="9" presetID="4" presetClass="entr" presetSubtype="32" fill="hold" grpId="0" nodeType="afterEffect">
                                  <p:stCondLst>
                                    <p:cond delay="0"/>
                                  </p:stCondLst>
                                  <p:childTnLst>
                                    <p:set>
                                      <p:cBhvr>
                                        <p:cTn id="10" dur="1" fill="hold">
                                          <p:stCondLst>
                                            <p:cond delay="0"/>
                                          </p:stCondLst>
                                        </p:cTn>
                                        <p:tgtEl>
                                          <p:spTgt spid="403472"/>
                                        </p:tgtEl>
                                        <p:attrNameLst>
                                          <p:attrName>style.visibility</p:attrName>
                                        </p:attrNameLst>
                                      </p:cBhvr>
                                      <p:to>
                                        <p:strVal val="visible"/>
                                      </p:to>
                                    </p:set>
                                    <p:animEffect transition="in" filter="box(out)">
                                      <p:cBhvr>
                                        <p:cTn id="11" dur="500"/>
                                        <p:tgtEl>
                                          <p:spTgt spid="403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72" grpId="0" autoUpdateAnimBg="0"/>
      <p:bldP spid="40347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2"/>
          <p:cNvSpPr>
            <a:spLocks noGrp="1"/>
          </p:cNvSpPr>
          <p:nvPr>
            <p:ph type="sldNum" sz="quarter" idx="10"/>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defRPr/>
            </a:pPr>
            <a:fld id="{3948EE99-5522-4199-8EE9-9C69A2638BFE}" type="slidenum">
              <a:rPr lang="en-US" altLang="en-US" smtClean="0">
                <a:solidFill>
                  <a:srgbClr val="FFFFFF"/>
                </a:solidFill>
              </a:rPr>
              <a:pPr fontAlgn="base">
                <a:defRPr/>
              </a:pPr>
              <a:t>2</a:t>
            </a:fld>
            <a:endParaRPr lang="en-US" altLang="en-US" smtClean="0">
              <a:solidFill>
                <a:srgbClr val="FFFFFF"/>
              </a:solidFill>
            </a:endParaRPr>
          </a:p>
        </p:txBody>
      </p:sp>
      <p:sp>
        <p:nvSpPr>
          <p:cNvPr id="56323" name="Rectangle 2"/>
          <p:cNvSpPr>
            <a:spLocks noGrp="1" noChangeArrowheads="1"/>
          </p:cNvSpPr>
          <p:nvPr>
            <p:ph type="title"/>
          </p:nvPr>
        </p:nvSpPr>
        <p:spPr/>
        <p:txBody>
          <a:bodyPr/>
          <a:lstStyle/>
          <a:p>
            <a:r>
              <a:rPr lang="en-US" altLang="en-US" smtClean="0"/>
              <a:t>Section 1-4 </a:t>
            </a:r>
          </a:p>
        </p:txBody>
      </p:sp>
      <p:sp>
        <p:nvSpPr>
          <p:cNvPr id="581640" name="Text Box 8"/>
          <p:cNvSpPr txBox="1">
            <a:spLocks noChangeArrowheads="1"/>
          </p:cNvSpPr>
          <p:nvPr/>
        </p:nvSpPr>
        <p:spPr bwMode="auto">
          <a:xfrm>
            <a:off x="1585913" y="368300"/>
            <a:ext cx="442118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smtClean="0">
                <a:solidFill>
                  <a:srgbClr val="FFCC00"/>
                </a:solidFill>
              </a:rPr>
              <a:t>EXAMPLE - Rationing</a:t>
            </a:r>
            <a:endParaRPr lang="en-US" altLang="en-US" sz="1800" smtClean="0">
              <a:solidFill>
                <a:srgbClr val="E5E000"/>
              </a:solidFill>
            </a:endParaRPr>
          </a:p>
        </p:txBody>
      </p:sp>
      <p:pic>
        <p:nvPicPr>
          <p:cNvPr id="56325" name="Picture 9" descr="S1_h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hidden">
          <a:xfrm>
            <a:off x="7764463" y="0"/>
            <a:ext cx="1379537"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1649" name="Text Box 17"/>
          <p:cNvSpPr txBox="1">
            <a:spLocks noChangeArrowheads="1"/>
          </p:cNvSpPr>
          <p:nvPr/>
        </p:nvSpPr>
        <p:spPr bwMode="auto">
          <a:xfrm>
            <a:off x="1484313" y="1016000"/>
            <a:ext cx="7202487" cy="275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mtClean="0">
                <a:solidFill>
                  <a:srgbClr val="FFFFFF"/>
                </a:solidFill>
              </a:rPr>
              <a:t>During the oil crisis in the early 1970s, the proposed gas rationing program raised serious differences of opinion among Americans.  Some people argued that every adult American should get the same number of gas rationing coupons.  Others argued that owners of newer, more fuel-efficient cars would not need as many coupons as owners of older, gas-guzzling models.  </a:t>
            </a:r>
            <a:endParaRPr lang="en-US" altLang="en-US" smtClean="0">
              <a:solidFill>
                <a:srgbClr val="FFFF99"/>
              </a:solidFill>
              <a:sym typeface="Wingdings" pitchFamily="2" charset="2"/>
            </a:endParaRPr>
          </a:p>
        </p:txBody>
      </p:sp>
      <p:sp>
        <p:nvSpPr>
          <p:cNvPr id="18" name="Text Box 16"/>
          <p:cNvSpPr txBox="1">
            <a:spLocks noChangeArrowheads="1"/>
          </p:cNvSpPr>
          <p:nvPr/>
        </p:nvSpPr>
        <p:spPr bwMode="auto">
          <a:xfrm>
            <a:off x="1470025" y="3814763"/>
            <a:ext cx="7202488"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mtClean="0">
                <a:solidFill>
                  <a:srgbClr val="FFFFFF"/>
                </a:solidFill>
              </a:rPr>
              <a:t>Those who lived in western states believed they should receive more coupons than Easterners because they traveled longer distances.  Some people called for every car owner to receive a  certain number of coupons; others said this plan discriminated against families with several drivers who shared one car. </a:t>
            </a:r>
            <a:endParaRPr lang="en-US" altLang="en-US" smtClean="0">
              <a:solidFill>
                <a:srgbClr val="FFFF99"/>
              </a:solidFill>
              <a:sym typeface="Wingdings" pitchFamily="2" charset="2"/>
            </a:endParaRPr>
          </a:p>
        </p:txBody>
      </p:sp>
    </p:spTree>
    <p:extLst>
      <p:ext uri="{BB962C8B-B14F-4D97-AF65-F5344CB8AC3E}">
        <p14:creationId xmlns:p14="http://schemas.microsoft.com/office/powerpoint/2010/main" val="26967996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581640"/>
                                        </p:tgtEl>
                                        <p:attrNameLst>
                                          <p:attrName>style.visibility</p:attrName>
                                        </p:attrNameLst>
                                      </p:cBhvr>
                                      <p:to>
                                        <p:strVal val="visible"/>
                                      </p:to>
                                    </p:set>
                                    <p:animEffect transition="in" filter="wipe(left)">
                                      <p:cBhvr>
                                        <p:cTn id="7" dur="75"/>
                                        <p:tgtEl>
                                          <p:spTgt spid="581640"/>
                                        </p:tgtEl>
                                      </p:cBhvr>
                                    </p:animEffect>
                                  </p:childTnLst>
                                </p:cTn>
                              </p:par>
                            </p:childTnLst>
                          </p:cTn>
                        </p:par>
                        <p:par>
                          <p:cTn id="8" fill="hold" nodeType="afterGroup">
                            <p:stCondLst>
                              <p:cond delay="1275"/>
                            </p:stCondLst>
                            <p:childTnLst>
                              <p:par>
                                <p:cTn id="9" presetID="4" presetClass="entr" presetSubtype="32" fill="hold" grpId="0" nodeType="afterEffect">
                                  <p:stCondLst>
                                    <p:cond delay="0"/>
                                  </p:stCondLst>
                                  <p:childTnLst>
                                    <p:set>
                                      <p:cBhvr>
                                        <p:cTn id="10" dur="1" fill="hold">
                                          <p:stCondLst>
                                            <p:cond delay="0"/>
                                          </p:stCondLst>
                                        </p:cTn>
                                        <p:tgtEl>
                                          <p:spTgt spid="581649">
                                            <p:txEl>
                                              <p:pRg st="0" end="0"/>
                                            </p:txEl>
                                          </p:spTgt>
                                        </p:tgtEl>
                                        <p:attrNameLst>
                                          <p:attrName>style.visibility</p:attrName>
                                        </p:attrNameLst>
                                      </p:cBhvr>
                                      <p:to>
                                        <p:strVal val="visible"/>
                                      </p:to>
                                    </p:set>
                                    <p:animEffect transition="in" filter="box(out)">
                                      <p:cBhvr>
                                        <p:cTn id="11" dur="500"/>
                                        <p:tgtEl>
                                          <p:spTgt spid="581649">
                                            <p:txEl>
                                              <p:pRg st="0" end="0"/>
                                            </p:txEl>
                                          </p:spTgt>
                                        </p:tgtEl>
                                      </p:cBhvr>
                                    </p:animEffect>
                                  </p:childTnLst>
                                </p:cTn>
                              </p:par>
                            </p:childTnLst>
                          </p:cTn>
                        </p:par>
                        <p:par>
                          <p:cTn id="12" fill="hold" nodeType="afterGroup">
                            <p:stCondLst>
                              <p:cond delay="1775"/>
                            </p:stCondLst>
                            <p:childTnLst>
                              <p:par>
                                <p:cTn id="13" presetID="4" presetClass="entr" presetSubtype="32" fill="hold" grpId="0"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box(out)">
                                      <p:cBhvr>
                                        <p:cTn id="15"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40" grpId="0" autoUpdateAnimBg="0"/>
      <p:bldP spid="581649" grpId="0" build="p" autoUpdateAnimBg="0"/>
      <p:bldP spid="1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a:xfrm>
            <a:off x="1413164" y="1775691"/>
            <a:ext cx="3442854" cy="4525963"/>
          </a:xfrm>
        </p:spPr>
        <p:txBody>
          <a:bodyPr/>
          <a:lstStyle/>
          <a:p>
            <a:r>
              <a:rPr lang="en-US" dirty="0" smtClean="0"/>
              <a:t>What happens to the price of a product when there is a shortage?</a:t>
            </a:r>
            <a:endParaRPr lang="en-US" dirty="0"/>
          </a:p>
        </p:txBody>
      </p:sp>
      <p:sp>
        <p:nvSpPr>
          <p:cNvPr id="6" name="Content Placeholder 5"/>
          <p:cNvSpPr>
            <a:spLocks noGrp="1"/>
          </p:cNvSpPr>
          <p:nvPr>
            <p:ph sz="half" idx="2"/>
          </p:nvPr>
        </p:nvSpPr>
        <p:spPr>
          <a:xfrm>
            <a:off x="5597236" y="1784927"/>
            <a:ext cx="3292764" cy="4525963"/>
          </a:xfrm>
        </p:spPr>
        <p:txBody>
          <a:bodyPr/>
          <a:lstStyle/>
          <a:p>
            <a:r>
              <a:rPr lang="en-US" dirty="0" smtClean="0"/>
              <a:t>What happens to the price of a product when there is a surplus?</a:t>
            </a:r>
            <a:endParaRPr lang="en-US" dirty="0"/>
          </a:p>
        </p:txBody>
      </p:sp>
      <p:sp>
        <p:nvSpPr>
          <p:cNvPr id="3" name="Slide Number Placeholder 2"/>
          <p:cNvSpPr>
            <a:spLocks noGrp="1"/>
          </p:cNvSpPr>
          <p:nvPr>
            <p:ph type="sldNum" sz="quarter" idx="10"/>
          </p:nvPr>
        </p:nvSpPr>
        <p:spPr/>
        <p:txBody>
          <a:bodyPr/>
          <a:lstStyle/>
          <a:p>
            <a:pPr>
              <a:defRPr/>
            </a:pPr>
            <a:fld id="{55165302-ACEC-49D7-918D-5428F5D4E02A}" type="slidenum">
              <a:rPr lang="en-US" altLang="en-US" smtClean="0"/>
              <a:pPr>
                <a:defRPr/>
              </a:pPr>
              <a:t>3</a:t>
            </a:fld>
            <a:endParaRPr lang="en-US" altLang="en-US"/>
          </a:p>
        </p:txBody>
      </p:sp>
      <p:sp>
        <p:nvSpPr>
          <p:cNvPr id="7" name="TextBox 6"/>
          <p:cNvSpPr txBox="1"/>
          <p:nvPr/>
        </p:nvSpPr>
        <p:spPr>
          <a:xfrm>
            <a:off x="1524000" y="498764"/>
            <a:ext cx="7204364" cy="954107"/>
          </a:xfrm>
          <a:prstGeom prst="rect">
            <a:avLst/>
          </a:prstGeom>
          <a:noFill/>
        </p:spPr>
        <p:txBody>
          <a:bodyPr wrap="square" rtlCol="0">
            <a:spAutoFit/>
          </a:bodyPr>
          <a:lstStyle/>
          <a:p>
            <a:pPr algn="ctr"/>
            <a:r>
              <a:rPr lang="en-US" sz="2800" b="1" u="sng" dirty="0" smtClean="0">
                <a:solidFill>
                  <a:srgbClr val="00B0F0"/>
                </a:solidFill>
              </a:rPr>
              <a:t>STRUCTURED ACADEMIC DISCUSSION:</a:t>
            </a:r>
          </a:p>
          <a:p>
            <a:pPr algn="ctr"/>
            <a:r>
              <a:rPr lang="en-US" sz="2800" b="1" u="sng" dirty="0" smtClean="0">
                <a:solidFill>
                  <a:srgbClr val="00B0F0"/>
                </a:solidFill>
              </a:rPr>
              <a:t>REVIEW</a:t>
            </a:r>
            <a:endParaRPr lang="en-US" sz="2800" b="1" u="sng" dirty="0">
              <a:solidFill>
                <a:srgbClr val="00B0F0"/>
              </a:solidFill>
            </a:endParaRPr>
          </a:p>
        </p:txBody>
      </p:sp>
    </p:spTree>
    <p:extLst>
      <p:ext uri="{BB962C8B-B14F-4D97-AF65-F5344CB8AC3E}">
        <p14:creationId xmlns:p14="http://schemas.microsoft.com/office/powerpoint/2010/main" val="1048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2"/>
          <p:cNvSpPr>
            <a:spLocks noGrp="1"/>
          </p:cNvSpPr>
          <p:nvPr>
            <p:ph type="sldNum" sz="quarter" idx="10"/>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8040BB3-BE37-4170-B74E-257D3AB60188}" type="slidenum">
              <a:rPr lang="en-US" altLang="en-US" smtClean="0">
                <a:solidFill>
                  <a:srgbClr val="FFFFFF"/>
                </a:solidFill>
              </a:rPr>
              <a:pPr eaLnBrk="1" hangingPunct="1"/>
              <a:t>4</a:t>
            </a:fld>
            <a:endParaRPr lang="en-US" altLang="en-US" smtClean="0">
              <a:solidFill>
                <a:srgbClr val="FFFFFF"/>
              </a:solidFill>
            </a:endParaRPr>
          </a:p>
        </p:txBody>
      </p:sp>
      <p:sp>
        <p:nvSpPr>
          <p:cNvPr id="58371" name="Rectangle 2"/>
          <p:cNvSpPr>
            <a:spLocks noGrp="1" noChangeArrowheads="1"/>
          </p:cNvSpPr>
          <p:nvPr>
            <p:ph type="title"/>
          </p:nvPr>
        </p:nvSpPr>
        <p:spPr/>
        <p:txBody>
          <a:bodyPr/>
          <a:lstStyle/>
          <a:p>
            <a:r>
              <a:rPr lang="en-US" altLang="en-US" smtClean="0"/>
              <a:t>Section 3-5 </a:t>
            </a:r>
          </a:p>
        </p:txBody>
      </p:sp>
      <p:pic>
        <p:nvPicPr>
          <p:cNvPr id="58372" name="Picture 8" descr="S3_h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hidden">
          <a:xfrm>
            <a:off x="7762875" y="0"/>
            <a:ext cx="137953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Text Box 14"/>
          <p:cNvSpPr txBox="1">
            <a:spLocks noChangeArrowheads="1"/>
          </p:cNvSpPr>
          <p:nvPr/>
        </p:nvSpPr>
        <p:spPr bwMode="auto">
          <a:xfrm>
            <a:off x="1484313" y="433388"/>
            <a:ext cx="7495963" cy="117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dirty="0" smtClean="0">
                <a:solidFill>
                  <a:srgbClr val="FFCC00"/>
                </a:solidFill>
              </a:rPr>
              <a:t>EXAMPLE – Government Intervention</a:t>
            </a:r>
          </a:p>
          <a:p>
            <a:pPr>
              <a:lnSpc>
                <a:spcPct val="90000"/>
              </a:lnSpc>
              <a:spcBef>
                <a:spcPct val="20000"/>
              </a:spcBef>
              <a:spcAft>
                <a:spcPct val="20000"/>
              </a:spcAft>
            </a:pPr>
            <a:r>
              <a:rPr lang="en-US" altLang="en-US" sz="3200" b="1" dirty="0" smtClean="0">
                <a:solidFill>
                  <a:srgbClr val="FFCC00"/>
                </a:solidFill>
              </a:rPr>
              <a:t>During the Great Depression</a:t>
            </a:r>
            <a:endParaRPr lang="en-US" altLang="en-US" sz="3200" dirty="0" smtClean="0">
              <a:solidFill>
                <a:srgbClr val="E5E000"/>
              </a:solidFill>
            </a:endParaRPr>
          </a:p>
        </p:txBody>
      </p:sp>
      <p:sp>
        <p:nvSpPr>
          <p:cNvPr id="592911" name="Text Box 15"/>
          <p:cNvSpPr txBox="1">
            <a:spLocks noChangeArrowheads="1"/>
          </p:cNvSpPr>
          <p:nvPr/>
        </p:nvSpPr>
        <p:spPr bwMode="auto">
          <a:xfrm>
            <a:off x="1484313" y="1609094"/>
            <a:ext cx="7050087" cy="470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sz="2800" dirty="0" smtClean="0">
                <a:solidFill>
                  <a:srgbClr val="FFFFFF"/>
                </a:solidFill>
              </a:rPr>
              <a:t>During the nation’s Great Depression, prices for farm products tumbled.  Farmers lost much money, and many even lost their farms.  At the same time, the farms produced surplus crops.  To combat this, in 1933, the government passed the Agricultural Adjustment Act.  In part, this act authorized payments to farmers who agreed to reduce the acreage they farmed.  This effectively reduced the crop surplus and boosted farmer income.</a:t>
            </a:r>
            <a:endParaRPr lang="en-US" altLang="en-US" sz="1800" b="1" dirty="0" smtClean="0">
              <a:solidFill>
                <a:srgbClr val="FFFF99"/>
              </a:solidFill>
              <a:sym typeface="Wingdings" pitchFamily="2" charset="2"/>
            </a:endParaRPr>
          </a:p>
        </p:txBody>
      </p:sp>
    </p:spTree>
    <p:extLst>
      <p:ext uri="{BB962C8B-B14F-4D97-AF65-F5344CB8AC3E}">
        <p14:creationId xmlns:p14="http://schemas.microsoft.com/office/powerpoint/2010/main" val="29195193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592911"/>
                                        </p:tgtEl>
                                        <p:attrNameLst>
                                          <p:attrName>style.visibility</p:attrName>
                                        </p:attrNameLst>
                                      </p:cBhvr>
                                      <p:to>
                                        <p:strVal val="visible"/>
                                      </p:to>
                                    </p:set>
                                    <p:animEffect transition="in" filter="box(out)">
                                      <p:cBhvr>
                                        <p:cTn id="7" dur="500"/>
                                        <p:tgtEl>
                                          <p:spTgt spid="592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91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2"/>
          <p:cNvSpPr>
            <a:spLocks noGrp="1"/>
          </p:cNvSpPr>
          <p:nvPr>
            <p:ph type="sldNum" sz="quarter" idx="10"/>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defRPr/>
            </a:pPr>
            <a:fld id="{6BC2D18C-B356-417A-AA9B-2930C0F35833}" type="slidenum">
              <a:rPr lang="en-US" altLang="en-US" smtClean="0">
                <a:solidFill>
                  <a:srgbClr val="FFFFFF"/>
                </a:solidFill>
              </a:rPr>
              <a:pPr fontAlgn="base">
                <a:defRPr/>
              </a:pPr>
              <a:t>5</a:t>
            </a:fld>
            <a:endParaRPr lang="en-US" altLang="en-US" smtClean="0">
              <a:solidFill>
                <a:srgbClr val="FFFFFF"/>
              </a:solidFill>
            </a:endParaRPr>
          </a:p>
        </p:txBody>
      </p:sp>
      <p:sp>
        <p:nvSpPr>
          <p:cNvPr id="68611" name="Rectangle 2"/>
          <p:cNvSpPr>
            <a:spLocks noGrp="1" noChangeArrowheads="1"/>
          </p:cNvSpPr>
          <p:nvPr>
            <p:ph type="title"/>
          </p:nvPr>
        </p:nvSpPr>
        <p:spPr/>
        <p:txBody>
          <a:bodyPr/>
          <a:lstStyle/>
          <a:p>
            <a:r>
              <a:rPr lang="en-US" altLang="en-US" smtClean="0"/>
              <a:t>Section 2-Assessment 7</a:t>
            </a:r>
          </a:p>
        </p:txBody>
      </p:sp>
      <p:sp>
        <p:nvSpPr>
          <p:cNvPr id="58423" name="Text Box 55"/>
          <p:cNvSpPr txBox="1">
            <a:spLocks noChangeArrowheads="1"/>
          </p:cNvSpPr>
          <p:nvPr/>
        </p:nvSpPr>
        <p:spPr bwMode="auto">
          <a:xfrm>
            <a:off x="1371600" y="1371600"/>
            <a:ext cx="746760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2800" b="1" dirty="0" smtClean="0">
                <a:solidFill>
                  <a:srgbClr val="FFFFCC"/>
                </a:solidFill>
              </a:rPr>
              <a:t>DIRECTIONS: Read P. 128 - 131.  Complete the chart below in your notebook.</a:t>
            </a:r>
          </a:p>
        </p:txBody>
      </p:sp>
      <p:sp>
        <p:nvSpPr>
          <p:cNvPr id="58424" name="Text Box 56"/>
          <p:cNvSpPr txBox="1">
            <a:spLocks noChangeArrowheads="1"/>
          </p:cNvSpPr>
          <p:nvPr/>
        </p:nvSpPr>
        <p:spPr bwMode="auto">
          <a:xfrm>
            <a:off x="2463800" y="704850"/>
            <a:ext cx="52832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smtClean="0">
                <a:solidFill>
                  <a:srgbClr val="FFCC00"/>
                </a:solidFill>
              </a:rPr>
              <a:t>Ceilings &amp; Floors Reading</a:t>
            </a:r>
            <a:endParaRPr lang="en-US" altLang="en-US" sz="2000" b="1" smtClean="0">
              <a:solidFill>
                <a:srgbClr val="FFCC00"/>
              </a:solidFill>
            </a:endParaRPr>
          </a:p>
        </p:txBody>
      </p:sp>
      <p:pic>
        <p:nvPicPr>
          <p:cNvPr id="68614" name="Picture 64" descr="S2_h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hidden">
          <a:xfrm>
            <a:off x="7762875" y="0"/>
            <a:ext cx="137953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152400" y="2239963"/>
          <a:ext cx="8839200" cy="4465636"/>
        </p:xfrm>
        <a:graphic>
          <a:graphicData uri="http://schemas.openxmlformats.org/drawingml/2006/table">
            <a:tbl>
              <a:tblPr firstRow="1" bandRow="1">
                <a:tableStyleId>{073A0DAA-6AF3-43AB-8588-CEC1D06C72B9}</a:tableStyleId>
              </a:tblPr>
              <a:tblGrid>
                <a:gridCol w="1621324"/>
                <a:gridCol w="2408480"/>
                <a:gridCol w="2794494"/>
                <a:gridCol w="2014902"/>
              </a:tblGrid>
              <a:tr h="1144770">
                <a:tc>
                  <a:txBody>
                    <a:bodyPr/>
                    <a:lstStyle/>
                    <a:p>
                      <a:pPr algn="ctr"/>
                      <a:endParaRPr lang="en-US" sz="1800" dirty="0"/>
                    </a:p>
                  </a:txBody>
                  <a:tcPr marT="45716" marB="45716"/>
                </a:tc>
                <a:tc>
                  <a:txBody>
                    <a:bodyPr/>
                    <a:lstStyle/>
                    <a:p>
                      <a:pPr algn="ctr"/>
                      <a:endParaRPr lang="en-US" sz="1800" dirty="0" smtClean="0"/>
                    </a:p>
                    <a:p>
                      <a:pPr algn="ctr"/>
                      <a:r>
                        <a:rPr lang="en-US" sz="1800" dirty="0" smtClean="0"/>
                        <a:t>BENEFICIAL</a:t>
                      </a:r>
                      <a:endParaRPr lang="en-US" sz="1800" baseline="0" dirty="0" smtClean="0"/>
                    </a:p>
                    <a:p>
                      <a:pPr algn="ctr"/>
                      <a:r>
                        <a:rPr lang="en-US" sz="1800" baseline="0" dirty="0" smtClean="0"/>
                        <a:t>IMPACT</a:t>
                      </a:r>
                      <a:endParaRPr lang="en-US" sz="1800" dirty="0" smtClean="0"/>
                    </a:p>
                  </a:txBody>
                  <a:tcPr marT="45716" marB="45716"/>
                </a:tc>
                <a:tc>
                  <a:txBody>
                    <a:bodyPr/>
                    <a:lstStyle/>
                    <a:p>
                      <a:pPr algn="ctr"/>
                      <a:endParaRPr lang="en-US" sz="1800" dirty="0" smtClean="0"/>
                    </a:p>
                    <a:p>
                      <a:pPr algn="ctr"/>
                      <a:r>
                        <a:rPr lang="en-US" sz="1800" dirty="0" smtClean="0"/>
                        <a:t>NEGATIVE</a:t>
                      </a:r>
                    </a:p>
                    <a:p>
                      <a:pPr algn="ctr"/>
                      <a:r>
                        <a:rPr lang="en-US" sz="1800" dirty="0" smtClean="0"/>
                        <a:t>IMPACT</a:t>
                      </a:r>
                    </a:p>
                  </a:txBody>
                  <a:tcPr marT="45716" marB="45716"/>
                </a:tc>
                <a:tc>
                  <a:txBody>
                    <a:bodyPr/>
                    <a:lstStyle/>
                    <a:p>
                      <a:pPr algn="ctr"/>
                      <a:r>
                        <a:rPr lang="en-US" sz="1800" dirty="0" smtClean="0"/>
                        <a:t>EXAMPLE(S)</a:t>
                      </a:r>
                    </a:p>
                    <a:p>
                      <a:pPr algn="ctr"/>
                      <a:r>
                        <a:rPr lang="en-US" sz="1800" dirty="0" smtClean="0"/>
                        <a:t>FROM</a:t>
                      </a:r>
                      <a:r>
                        <a:rPr lang="en-US" sz="1800" baseline="0" dirty="0" smtClean="0"/>
                        <a:t> THE</a:t>
                      </a:r>
                    </a:p>
                    <a:p>
                      <a:pPr algn="ctr"/>
                      <a:r>
                        <a:rPr lang="en-US" sz="1800" baseline="0" dirty="0" smtClean="0"/>
                        <a:t>BOOK</a:t>
                      </a:r>
                      <a:endParaRPr lang="en-US" sz="1800" dirty="0" smtClean="0"/>
                    </a:p>
                  </a:txBody>
                  <a:tcPr marT="45716" marB="45716"/>
                </a:tc>
              </a:tr>
              <a:tr h="1660433">
                <a:tc>
                  <a:txBody>
                    <a:bodyPr/>
                    <a:lstStyle/>
                    <a:p>
                      <a:pPr algn="ctr"/>
                      <a:endParaRPr lang="en-US" sz="1800" dirty="0" smtClean="0"/>
                    </a:p>
                    <a:p>
                      <a:pPr algn="ctr"/>
                      <a:r>
                        <a:rPr lang="en-US" sz="1800" dirty="0" smtClean="0">
                          <a:solidFill>
                            <a:schemeClr val="bg1"/>
                          </a:solidFill>
                        </a:rPr>
                        <a:t>PRICE</a:t>
                      </a:r>
                      <a:r>
                        <a:rPr lang="en-US" sz="1800" baseline="0" dirty="0" smtClean="0">
                          <a:solidFill>
                            <a:schemeClr val="bg1"/>
                          </a:solidFill>
                        </a:rPr>
                        <a:t> </a:t>
                      </a:r>
                    </a:p>
                    <a:p>
                      <a:pPr algn="ctr"/>
                      <a:r>
                        <a:rPr lang="en-US" sz="1800" baseline="0" dirty="0" smtClean="0">
                          <a:solidFill>
                            <a:schemeClr val="bg1"/>
                          </a:solidFill>
                        </a:rPr>
                        <a:t>CEILINGS</a:t>
                      </a:r>
                      <a:endParaRPr lang="en-US" sz="1800" dirty="0">
                        <a:solidFill>
                          <a:schemeClr val="bg1"/>
                        </a:solidFill>
                      </a:endParaRPr>
                    </a:p>
                  </a:txBody>
                  <a:tcPr marT="45716" marB="45716"/>
                </a:tc>
                <a:tc>
                  <a:txBody>
                    <a:bodyPr/>
                    <a:lstStyle/>
                    <a:p>
                      <a:pPr algn="ctr"/>
                      <a:endParaRPr lang="en-US" sz="1800"/>
                    </a:p>
                  </a:txBody>
                  <a:tcPr marT="45716" marB="45716"/>
                </a:tc>
                <a:tc>
                  <a:txBody>
                    <a:bodyPr/>
                    <a:lstStyle/>
                    <a:p>
                      <a:pPr algn="ctr"/>
                      <a:endParaRPr lang="en-US" sz="1800"/>
                    </a:p>
                  </a:txBody>
                  <a:tcPr marT="45716" marB="45716"/>
                </a:tc>
                <a:tc>
                  <a:txBody>
                    <a:bodyPr/>
                    <a:lstStyle/>
                    <a:p>
                      <a:pPr algn="ctr"/>
                      <a:endParaRPr lang="en-US" sz="1800"/>
                    </a:p>
                  </a:txBody>
                  <a:tcPr marT="45716" marB="45716"/>
                </a:tc>
              </a:tr>
              <a:tr h="1660433">
                <a:tc>
                  <a:txBody>
                    <a:bodyPr/>
                    <a:lstStyle/>
                    <a:p>
                      <a:pPr algn="ctr"/>
                      <a:endParaRPr lang="en-US" sz="1800" dirty="0" smtClean="0"/>
                    </a:p>
                    <a:p>
                      <a:pPr algn="ctr"/>
                      <a:r>
                        <a:rPr lang="en-US" sz="1800" dirty="0" smtClean="0">
                          <a:solidFill>
                            <a:schemeClr val="bg1"/>
                          </a:solidFill>
                        </a:rPr>
                        <a:t>PRICE</a:t>
                      </a:r>
                      <a:endParaRPr lang="en-US" sz="1800" baseline="0" dirty="0" smtClean="0">
                        <a:solidFill>
                          <a:schemeClr val="bg1"/>
                        </a:solidFill>
                      </a:endParaRPr>
                    </a:p>
                    <a:p>
                      <a:pPr algn="ctr"/>
                      <a:r>
                        <a:rPr lang="en-US" sz="1800" baseline="0" dirty="0" smtClean="0">
                          <a:solidFill>
                            <a:schemeClr val="bg1"/>
                          </a:solidFill>
                        </a:rPr>
                        <a:t>FLOORS</a:t>
                      </a:r>
                      <a:endParaRPr lang="en-US" sz="1800" dirty="0">
                        <a:solidFill>
                          <a:schemeClr val="bg1"/>
                        </a:solidFill>
                      </a:endParaRPr>
                    </a:p>
                  </a:txBody>
                  <a:tcPr marT="45716" marB="45716"/>
                </a:tc>
                <a:tc>
                  <a:txBody>
                    <a:bodyPr/>
                    <a:lstStyle/>
                    <a:p>
                      <a:pPr algn="ctr"/>
                      <a:endParaRPr lang="en-US" sz="1800"/>
                    </a:p>
                  </a:txBody>
                  <a:tcPr marT="45716" marB="45716"/>
                </a:tc>
                <a:tc>
                  <a:txBody>
                    <a:bodyPr/>
                    <a:lstStyle/>
                    <a:p>
                      <a:pPr algn="ctr"/>
                      <a:endParaRPr lang="en-US" sz="1800" dirty="0"/>
                    </a:p>
                  </a:txBody>
                  <a:tcPr marT="45716" marB="45716"/>
                </a:tc>
                <a:tc>
                  <a:txBody>
                    <a:bodyPr/>
                    <a:lstStyle/>
                    <a:p>
                      <a:pPr algn="ctr"/>
                      <a:endParaRPr lang="en-US" sz="1800" dirty="0"/>
                    </a:p>
                  </a:txBody>
                  <a:tcPr marT="45716" marB="45716"/>
                </a:tc>
              </a:tr>
            </a:tbl>
          </a:graphicData>
        </a:graphic>
      </p:graphicFrame>
    </p:spTree>
    <p:extLst>
      <p:ext uri="{BB962C8B-B14F-4D97-AF65-F5344CB8AC3E}">
        <p14:creationId xmlns:p14="http://schemas.microsoft.com/office/powerpoint/2010/main" val="36623540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58424"/>
                                        </p:tgtEl>
                                        <p:attrNameLst>
                                          <p:attrName>style.visibility</p:attrName>
                                        </p:attrNameLst>
                                      </p:cBhvr>
                                      <p:to>
                                        <p:strVal val="visible"/>
                                      </p:to>
                                    </p:set>
                                    <p:animEffect transition="in" filter="wipe(left)">
                                      <p:cBhvr>
                                        <p:cTn id="7" dur="75"/>
                                        <p:tgtEl>
                                          <p:spTgt spid="58424"/>
                                        </p:tgtEl>
                                      </p:cBhvr>
                                    </p:animEffect>
                                  </p:childTnLst>
                                </p:cTn>
                              </p:par>
                            </p:childTnLst>
                          </p:cTn>
                        </p:par>
                        <p:par>
                          <p:cTn id="8" fill="hold" nodeType="afterGroup">
                            <p:stCondLst>
                              <p:cond delay="1650"/>
                            </p:stCondLst>
                            <p:childTnLst>
                              <p:par>
                                <p:cTn id="9" presetID="4" presetClass="entr" presetSubtype="32" fill="hold" grpId="0" nodeType="afterEffect">
                                  <p:stCondLst>
                                    <p:cond delay="0"/>
                                  </p:stCondLst>
                                  <p:childTnLst>
                                    <p:set>
                                      <p:cBhvr>
                                        <p:cTn id="10" dur="1" fill="hold">
                                          <p:stCondLst>
                                            <p:cond delay="0"/>
                                          </p:stCondLst>
                                        </p:cTn>
                                        <p:tgtEl>
                                          <p:spTgt spid="58423"/>
                                        </p:tgtEl>
                                        <p:attrNameLst>
                                          <p:attrName>style.visibility</p:attrName>
                                        </p:attrNameLst>
                                      </p:cBhvr>
                                      <p:to>
                                        <p:strVal val="visible"/>
                                      </p:to>
                                    </p:set>
                                    <p:animEffect transition="in" filter="box(out)">
                                      <p:cBhvr>
                                        <p:cTn id="11" dur="500"/>
                                        <p:tgtEl>
                                          <p:spTgt spid="58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23" grpId="0" autoUpdateAnimBg="0"/>
      <p:bldP spid="5842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143000"/>
          </a:xfrm>
        </p:spPr>
        <p:txBody>
          <a:bodyPr/>
          <a:lstStyle/>
          <a:p>
            <a:r>
              <a:rPr lang="en-US" altLang="en-US" dirty="0"/>
              <a:t>Government Intervention</a:t>
            </a:r>
          </a:p>
        </p:txBody>
      </p:sp>
      <p:sp>
        <p:nvSpPr>
          <p:cNvPr id="9219" name="Rectangle 3"/>
          <p:cNvSpPr>
            <a:spLocks noGrp="1" noChangeArrowheads="1"/>
          </p:cNvSpPr>
          <p:nvPr>
            <p:ph type="body" idx="1"/>
          </p:nvPr>
        </p:nvSpPr>
        <p:spPr>
          <a:xfrm>
            <a:off x="722746" y="1390073"/>
            <a:ext cx="7772400" cy="4114800"/>
          </a:xfrm>
        </p:spPr>
        <p:txBody>
          <a:bodyPr/>
          <a:lstStyle/>
          <a:p>
            <a:r>
              <a:rPr lang="en-US" altLang="en-US" dirty="0"/>
              <a:t>The Government can impose a price maximum or minimum</a:t>
            </a:r>
          </a:p>
          <a:p>
            <a:r>
              <a:rPr lang="en-US" altLang="en-US" dirty="0"/>
              <a:t>Price Ceiling – An artificial Maximum Price (Helps some afford, but creates a shortage)</a:t>
            </a:r>
          </a:p>
          <a:p>
            <a:r>
              <a:rPr lang="en-US" altLang="en-US" dirty="0"/>
              <a:t>Price Floor – An artificial Minimum Price (Helps producers sell, but creates a surplus)</a:t>
            </a:r>
          </a:p>
          <a:p>
            <a:endParaRPr lang="en-US" altLang="en-US" dirty="0"/>
          </a:p>
        </p:txBody>
      </p:sp>
    </p:spTree>
    <p:extLst>
      <p:ext uri="{BB962C8B-B14F-4D97-AF65-F5344CB8AC3E}">
        <p14:creationId xmlns:p14="http://schemas.microsoft.com/office/powerpoint/2010/main" val="482789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CCFF33"/>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1143000"/>
          </a:xfrm>
        </p:spPr>
        <p:txBody>
          <a:bodyPr/>
          <a:lstStyle/>
          <a:p>
            <a:r>
              <a:rPr lang="en-US" altLang="en-US"/>
              <a:t>Price Ceiling</a:t>
            </a:r>
          </a:p>
        </p:txBody>
      </p:sp>
      <p:sp>
        <p:nvSpPr>
          <p:cNvPr id="10243" name="Rectangle 3"/>
          <p:cNvSpPr>
            <a:spLocks noGrp="1" noChangeArrowheads="1"/>
          </p:cNvSpPr>
          <p:nvPr>
            <p:ph type="body" sz="half" idx="1"/>
          </p:nvPr>
        </p:nvSpPr>
        <p:spPr/>
        <p:txBody>
          <a:bodyPr/>
          <a:lstStyle/>
          <a:p>
            <a:r>
              <a:rPr lang="en-US" altLang="en-US" sz="2800"/>
              <a:t>Shortage</a:t>
            </a:r>
          </a:p>
          <a:p>
            <a:pPr>
              <a:buFontTx/>
              <a:buNone/>
            </a:pPr>
            <a:endParaRPr lang="en-US" altLang="en-US" sz="2800"/>
          </a:p>
          <a:p>
            <a:r>
              <a:rPr lang="en-US" altLang="en-US" sz="2800"/>
              <a:t>Maximum Legal  Price</a:t>
            </a:r>
          </a:p>
          <a:p>
            <a:pPr>
              <a:buFontTx/>
              <a:buNone/>
            </a:pPr>
            <a:endParaRPr lang="en-US" altLang="en-US" sz="2800"/>
          </a:p>
          <a:p>
            <a:r>
              <a:rPr lang="en-US" altLang="en-US" sz="2800"/>
              <a:t>Examples –   Rent Control in New York</a:t>
            </a:r>
          </a:p>
          <a:p>
            <a:endParaRPr lang="en-US" altLang="en-US" sz="2800"/>
          </a:p>
        </p:txBody>
      </p:sp>
      <p:graphicFrame>
        <p:nvGraphicFramePr>
          <p:cNvPr id="10245" name="Object 5"/>
          <p:cNvGraphicFramePr>
            <a:graphicFrameLocks noGrp="1" noChangeAspect="1"/>
          </p:cNvGraphicFramePr>
          <p:nvPr>
            <p:ph type="chart" sz="half" idx="2"/>
          </p:nvPr>
        </p:nvGraphicFramePr>
        <p:xfrm>
          <a:off x="3657600" y="990600"/>
          <a:ext cx="5099050" cy="5562600"/>
        </p:xfrm>
        <a:graphic>
          <a:graphicData uri="http://schemas.openxmlformats.org/presentationml/2006/ole">
            <mc:AlternateContent xmlns:mc="http://schemas.openxmlformats.org/markup-compatibility/2006">
              <mc:Choice xmlns:v="urn:schemas-microsoft-com:vml" Requires="v">
                <p:oleObj spid="_x0000_s5150" name="Chart" r:id="rId3" imgW="3771884" imgH="4114867" progId="MSGraph.Chart.8">
                  <p:embed followColorScheme="full"/>
                </p:oleObj>
              </mc:Choice>
              <mc:Fallback>
                <p:oleObj name="Chart" r:id="rId3" imgW="3771884" imgH="4114867" progId="MSGraph.Chart.8">
                  <p:embed followColorScheme="full"/>
                  <p:pic>
                    <p:nvPicPr>
                      <p:cNvPr id="0" name=""/>
                      <p:cNvPicPr>
                        <a:picLocks noChangeAspect="1" noChangeArrowheads="1"/>
                      </p:cNvPicPr>
                      <p:nvPr/>
                    </p:nvPicPr>
                    <p:blipFill>
                      <a:blip r:embed="rId4"/>
                      <a:srcRect/>
                      <a:stretch>
                        <a:fillRect/>
                      </a:stretch>
                    </p:blipFill>
                    <p:spPr bwMode="auto">
                      <a:xfrm>
                        <a:off x="3657600" y="990600"/>
                        <a:ext cx="509905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8846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3000"/>
                                        <p:tgtEl>
                                          <p:spTgt spid="10242"/>
                                        </p:tgtEl>
                                      </p:cBhvr>
                                    </p:animEffect>
                                  </p:childTnLst>
                                </p:cTn>
                              </p:par>
                            </p:childTnLst>
                          </p:cTn>
                        </p:par>
                        <p:par>
                          <p:cTn id="8" fill="hold" nodeType="afterGroup">
                            <p:stCondLst>
                              <p:cond delay="3000"/>
                            </p:stCondLst>
                            <p:childTnLst>
                              <p:par>
                                <p:cTn id="9" presetID="53" presetClass="entr" presetSubtype="0" fill="hold"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p:cTn id="11" dur="5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2" dur="50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13" dur="5000"/>
                                        <p:tgtEl>
                                          <p:spTgt spid="10243">
                                            <p:txEl>
                                              <p:pRg st="0" end="0"/>
                                            </p:txEl>
                                          </p:spTgt>
                                        </p:tgtEl>
                                      </p:cBhvr>
                                    </p:animEffect>
                                  </p:childTnLst>
                                </p:cTn>
                              </p:par>
                            </p:childTnLst>
                          </p:cTn>
                        </p:par>
                        <p:par>
                          <p:cTn id="14" fill="hold" nodeType="afterGroup">
                            <p:stCondLst>
                              <p:cond delay="8000"/>
                            </p:stCondLst>
                            <p:childTnLst>
                              <p:par>
                                <p:cTn id="15" presetID="21" presetClass="entr" presetSubtype="4" fill="hold" nodeType="after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heel(4)">
                                      <p:cBhvr>
                                        <p:cTn id="17" dur="5000"/>
                                        <p:tgtEl>
                                          <p:spTgt spid="10243">
                                            <p:txEl>
                                              <p:pRg st="2" end="2"/>
                                            </p:txEl>
                                          </p:spTgt>
                                        </p:tgtEl>
                                      </p:cBhvr>
                                    </p:animEffect>
                                  </p:childTnLst>
                                </p:cTn>
                              </p:par>
                            </p:childTnLst>
                          </p:cTn>
                        </p:par>
                        <p:par>
                          <p:cTn id="18" fill="hold" nodeType="afterGroup">
                            <p:stCondLst>
                              <p:cond delay="13000"/>
                            </p:stCondLst>
                            <p:childTnLst>
                              <p:par>
                                <p:cTn id="19" presetID="45" presetClass="entr" presetSubtype="0" fill="hold" nodeType="afterEffect">
                                  <p:stCondLst>
                                    <p:cond delay="0"/>
                                  </p:stCondLst>
                                  <p:iterate type="lt">
                                    <p:tmPct val="10000"/>
                                  </p:iterate>
                                  <p:childTnLst>
                                    <p:set>
                                      <p:cBhvr>
                                        <p:cTn id="20" dur="1" fill="hold">
                                          <p:stCondLst>
                                            <p:cond delay="0"/>
                                          </p:stCondLst>
                                        </p:cTn>
                                        <p:tgtEl>
                                          <p:spTgt spid="10243">
                                            <p:txEl>
                                              <p:pRg st="4" end="4"/>
                                            </p:txEl>
                                          </p:spTgt>
                                        </p:tgtEl>
                                        <p:attrNameLst>
                                          <p:attrName>style.visibility</p:attrName>
                                        </p:attrNameLst>
                                      </p:cBhvr>
                                      <p:to>
                                        <p:strVal val="visible"/>
                                      </p:to>
                                    </p:set>
                                    <p:animEffect transition="in" filter="fade">
                                      <p:cBhvr>
                                        <p:cTn id="21" dur="3000"/>
                                        <p:tgtEl>
                                          <p:spTgt spid="10243">
                                            <p:txEl>
                                              <p:pRg st="4" end="4"/>
                                            </p:txEl>
                                          </p:spTgt>
                                        </p:tgtEl>
                                      </p:cBhvr>
                                    </p:animEffect>
                                    <p:anim calcmode="lin" valueType="num">
                                      <p:cBhvr>
                                        <p:cTn id="22" dur="3000" fill="hold"/>
                                        <p:tgtEl>
                                          <p:spTgt spid="10243">
                                            <p:txEl>
                                              <p:pRg st="4" end="4"/>
                                            </p:txEl>
                                          </p:spTgt>
                                        </p:tgtEl>
                                        <p:attrNameLst>
                                          <p:attrName>ppt_w</p:attrName>
                                        </p:attrNameLst>
                                      </p:cBhvr>
                                      <p:tavLst>
                                        <p:tav tm="0" fmla="#ppt_w*sin(2.5*pi*$)">
                                          <p:val>
                                            <p:fltVal val="0"/>
                                          </p:val>
                                        </p:tav>
                                        <p:tav tm="100000">
                                          <p:val>
                                            <p:fltVal val="1"/>
                                          </p:val>
                                        </p:tav>
                                      </p:tavLst>
                                    </p:anim>
                                    <p:anim calcmode="lin" valueType="num">
                                      <p:cBhvr>
                                        <p:cTn id="23" dur="3000" fill="hold"/>
                                        <p:tgtEl>
                                          <p:spTgt spid="10243">
                                            <p:txEl>
                                              <p:pRg st="4" end="4"/>
                                            </p:txEl>
                                          </p:spTgt>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24400"/>
                            </p:stCondLst>
                            <p:childTnLst>
                              <p:par>
                                <p:cTn id="25" presetID="5" presetClass="entr" presetSubtype="10" fill="hold" grpId="0" nodeType="afterEffect">
                                  <p:stCondLst>
                                    <p:cond delay="0"/>
                                  </p:stCondLst>
                                  <p:childTnLst>
                                    <p:set>
                                      <p:cBhvr>
                                        <p:cTn id="26" dur="1" fill="hold">
                                          <p:stCondLst>
                                            <p:cond delay="0"/>
                                          </p:stCondLst>
                                        </p:cTn>
                                        <p:tgtEl>
                                          <p:spTgt spid="10245"/>
                                        </p:tgtEl>
                                        <p:attrNameLst>
                                          <p:attrName>style.visibility</p:attrName>
                                        </p:attrNameLst>
                                      </p:cBhvr>
                                      <p:to>
                                        <p:strVal val="visible"/>
                                      </p:to>
                                    </p:set>
                                    <p:animEffect transition="in" filter="checkerboard(across)">
                                      <p:cBhvr>
                                        <p:cTn id="27" dur="5000"/>
                                        <p:tgtEl>
                                          <p:spTgt spid="10245"/>
                                        </p:tgtEl>
                                      </p:cBhvr>
                                    </p:animEffect>
                                  </p:childTnLst>
                                </p:cTn>
                              </p:par>
                            </p:childTnLst>
                          </p:cTn>
                        </p:par>
                        <p:par>
                          <p:cTn id="28" fill="hold" nodeType="afterGroup">
                            <p:stCondLst>
                              <p:cond delay="29400"/>
                            </p:stCondLst>
                            <p:childTnLst>
                              <p:par>
                                <p:cTn id="29" presetID="5" presetClass="entr" presetSubtype="10" fill="hold" grpId="0" nodeType="afterEffect">
                                  <p:stCondLst>
                                    <p:cond delay="0"/>
                                  </p:stCondLst>
                                  <p:childTnLst>
                                    <p:set>
                                      <p:cBhvr>
                                        <p:cTn id="30" dur="1" fill="hold">
                                          <p:stCondLst>
                                            <p:cond delay="0"/>
                                          </p:stCondLst>
                                        </p:cTn>
                                        <p:tgtEl>
                                          <p:spTgt spid="10245"/>
                                        </p:tgtEl>
                                        <p:attrNameLst>
                                          <p:attrName>style.visibility</p:attrName>
                                        </p:attrNameLst>
                                      </p:cBhvr>
                                      <p:to>
                                        <p:strVal val="visible"/>
                                      </p:to>
                                    </p:set>
                                    <p:animEffect transition="in" filter="checkerboard(across)">
                                      <p:cBhvr>
                                        <p:cTn id="31" dur="5000"/>
                                        <p:tgtEl>
                                          <p:spTgt spid="10245"/>
                                        </p:tgtEl>
                                      </p:cBhvr>
                                    </p:animEffect>
                                  </p:childTnLst>
                                </p:cTn>
                              </p:par>
                            </p:childTnLst>
                          </p:cTn>
                        </p:par>
                        <p:par>
                          <p:cTn id="32" fill="hold" nodeType="afterGroup">
                            <p:stCondLst>
                              <p:cond delay="34400"/>
                            </p:stCondLst>
                            <p:childTnLst>
                              <p:par>
                                <p:cTn id="33" presetID="5" presetClass="entr" presetSubtype="10" fill="hold" grpId="0" nodeType="afterEffect">
                                  <p:stCondLst>
                                    <p:cond delay="0"/>
                                  </p:stCondLst>
                                  <p:childTnLst>
                                    <p:set>
                                      <p:cBhvr>
                                        <p:cTn id="34" dur="1" fill="hold">
                                          <p:stCondLst>
                                            <p:cond delay="0"/>
                                          </p:stCondLst>
                                        </p:cTn>
                                        <p:tgtEl>
                                          <p:spTgt spid="10245"/>
                                        </p:tgtEl>
                                        <p:attrNameLst>
                                          <p:attrName>style.visibility</p:attrName>
                                        </p:attrNameLst>
                                      </p:cBhvr>
                                      <p:to>
                                        <p:strVal val="visible"/>
                                      </p:to>
                                    </p:set>
                                    <p:animEffect transition="in" filter="checkerboard(across)">
                                      <p:cBhvr>
                                        <p:cTn id="35" dur="5000"/>
                                        <p:tgtEl>
                                          <p:spTgt spid="10245"/>
                                        </p:tgtEl>
                                      </p:cBhvr>
                                    </p:animEffect>
                                  </p:childTnLst>
                                </p:cTn>
                              </p:par>
                            </p:childTnLst>
                          </p:cTn>
                        </p:par>
                        <p:par>
                          <p:cTn id="36" fill="hold" nodeType="afterGroup">
                            <p:stCondLst>
                              <p:cond delay="39400"/>
                            </p:stCondLst>
                            <p:childTnLst>
                              <p:par>
                                <p:cTn id="37" presetID="5" presetClass="entr" presetSubtype="10" fill="hold" grpId="0" nodeType="afterEffect">
                                  <p:stCondLst>
                                    <p:cond delay="0"/>
                                  </p:stCondLst>
                                  <p:childTnLst>
                                    <p:set>
                                      <p:cBhvr>
                                        <p:cTn id="38" dur="1" fill="hold">
                                          <p:stCondLst>
                                            <p:cond delay="0"/>
                                          </p:stCondLst>
                                        </p:cTn>
                                        <p:tgtEl>
                                          <p:spTgt spid="10245"/>
                                        </p:tgtEl>
                                        <p:attrNameLst>
                                          <p:attrName>style.visibility</p:attrName>
                                        </p:attrNameLst>
                                      </p:cBhvr>
                                      <p:to>
                                        <p:strVal val="visible"/>
                                      </p:to>
                                    </p:set>
                                    <p:animEffect transition="in" filter="checkerboard(across)">
                                      <p:cBhvr>
                                        <p:cTn id="39" dur="5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OleChart spid="10245" grpId="0" bld="series"/>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CCFF33"/>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Price Floor</a:t>
            </a:r>
          </a:p>
        </p:txBody>
      </p:sp>
      <p:sp>
        <p:nvSpPr>
          <p:cNvPr id="11267" name="Rectangle 3"/>
          <p:cNvSpPr>
            <a:spLocks noGrp="1" noChangeArrowheads="1"/>
          </p:cNvSpPr>
          <p:nvPr>
            <p:ph type="body" sz="half" idx="1"/>
          </p:nvPr>
        </p:nvSpPr>
        <p:spPr/>
        <p:txBody>
          <a:bodyPr/>
          <a:lstStyle/>
          <a:p>
            <a:r>
              <a:rPr lang="en-US" altLang="en-US" sz="2800"/>
              <a:t>Surplus</a:t>
            </a:r>
          </a:p>
          <a:p>
            <a:r>
              <a:rPr lang="en-US" altLang="en-US" sz="2800"/>
              <a:t>Lowest Legal Price</a:t>
            </a:r>
          </a:p>
          <a:p>
            <a:endParaRPr lang="en-US" altLang="en-US" sz="2800"/>
          </a:p>
          <a:p>
            <a:r>
              <a:rPr lang="en-US" altLang="en-US" sz="2800"/>
              <a:t>Examples:     Minimum Wage     and Agriculture Price Support </a:t>
            </a:r>
          </a:p>
        </p:txBody>
      </p:sp>
      <p:graphicFrame>
        <p:nvGraphicFramePr>
          <p:cNvPr id="11269" name="Object 5"/>
          <p:cNvGraphicFramePr>
            <a:graphicFrameLocks noGrp="1" noChangeAspect="1"/>
          </p:cNvGraphicFramePr>
          <p:nvPr>
            <p:ph type="clipArt" sz="half" idx="2"/>
          </p:nvPr>
        </p:nvGraphicFramePr>
        <p:xfrm>
          <a:off x="3759200" y="990600"/>
          <a:ext cx="5168900" cy="5638800"/>
        </p:xfrm>
        <a:graphic>
          <a:graphicData uri="http://schemas.openxmlformats.org/presentationml/2006/ole">
            <mc:AlternateContent xmlns:mc="http://schemas.openxmlformats.org/markup-compatibility/2006">
              <mc:Choice xmlns:v="urn:schemas-microsoft-com:vml" Requires="v">
                <p:oleObj spid="_x0000_s6174" name="Chart" r:id="rId3" imgW="3771884" imgH="4114867" progId="MSGraph.Chart.8">
                  <p:embed followColorScheme="full"/>
                </p:oleObj>
              </mc:Choice>
              <mc:Fallback>
                <p:oleObj name="Chart" r:id="rId3" imgW="3771884" imgH="4114867" progId="MSGraph.Chart.8">
                  <p:embed followColorScheme="full"/>
                  <p:pic>
                    <p:nvPicPr>
                      <p:cNvPr id="0" name=""/>
                      <p:cNvPicPr>
                        <a:picLocks noChangeAspect="1" noChangeArrowheads="1"/>
                      </p:cNvPicPr>
                      <p:nvPr/>
                    </p:nvPicPr>
                    <p:blipFill>
                      <a:blip r:embed="rId4"/>
                      <a:srcRect/>
                      <a:stretch>
                        <a:fillRect/>
                      </a:stretch>
                    </p:blipFill>
                    <p:spPr bwMode="auto">
                      <a:xfrm>
                        <a:off x="3759200" y="990600"/>
                        <a:ext cx="5168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79816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1269"/>
                                        </p:tgtEl>
                                        <p:attrNameLst>
                                          <p:attrName>style.visibility</p:attrName>
                                        </p:attrNameLst>
                                      </p:cBhvr>
                                      <p:to>
                                        <p:strVal val="visible"/>
                                      </p:to>
                                    </p:set>
                                    <p:animEffect transition="in" filter="checkerboard(across)">
                                      <p:cBhvr>
                                        <p:cTn id="7" dur="500"/>
                                        <p:tgtEl>
                                          <p:spTgt spid="11269"/>
                                        </p:tgtEl>
                                      </p:cBhvr>
                                    </p:animEffect>
                                  </p:childTnLst>
                                </p:cTn>
                              </p:par>
                            </p:childTnLst>
                          </p:cTn>
                        </p:par>
                        <p:par>
                          <p:cTn id="8" fill="hold" nodeType="afterGroup">
                            <p:stCondLst>
                              <p:cond delay="1500"/>
                            </p:stCondLst>
                            <p:childTnLst>
                              <p:par>
                                <p:cTn id="9" presetID="5" presetClass="entr" presetSubtype="10" fill="hold" grpId="0" nodeType="afterEffect">
                                  <p:stCondLst>
                                    <p:cond delay="1000"/>
                                  </p:stCondLst>
                                  <p:childTnLst>
                                    <p:set>
                                      <p:cBhvr>
                                        <p:cTn id="10" dur="1" fill="hold">
                                          <p:stCondLst>
                                            <p:cond delay="0"/>
                                          </p:stCondLst>
                                        </p:cTn>
                                        <p:tgtEl>
                                          <p:spTgt spid="11269"/>
                                        </p:tgtEl>
                                        <p:attrNameLst>
                                          <p:attrName>style.visibility</p:attrName>
                                        </p:attrNameLst>
                                      </p:cBhvr>
                                      <p:to>
                                        <p:strVal val="visible"/>
                                      </p:to>
                                    </p:set>
                                    <p:animEffect transition="in" filter="checkerboard(across)">
                                      <p:cBhvr>
                                        <p:cTn id="11" dur="500"/>
                                        <p:tgtEl>
                                          <p:spTgt spid="11269"/>
                                        </p:tgtEl>
                                      </p:cBhvr>
                                    </p:animEffect>
                                  </p:childTnLst>
                                </p:cTn>
                              </p:par>
                            </p:childTnLst>
                          </p:cTn>
                        </p:par>
                        <p:par>
                          <p:cTn id="12" fill="hold" nodeType="afterGroup">
                            <p:stCondLst>
                              <p:cond delay="3000"/>
                            </p:stCondLst>
                            <p:childTnLst>
                              <p:par>
                                <p:cTn id="13" presetID="5" presetClass="entr" presetSubtype="10" fill="hold" grpId="0" nodeType="afterEffect">
                                  <p:stCondLst>
                                    <p:cond delay="1000"/>
                                  </p:stCondLst>
                                  <p:childTnLst>
                                    <p:set>
                                      <p:cBhvr>
                                        <p:cTn id="14" dur="1" fill="hold">
                                          <p:stCondLst>
                                            <p:cond delay="0"/>
                                          </p:stCondLst>
                                        </p:cTn>
                                        <p:tgtEl>
                                          <p:spTgt spid="11269"/>
                                        </p:tgtEl>
                                        <p:attrNameLst>
                                          <p:attrName>style.visibility</p:attrName>
                                        </p:attrNameLst>
                                      </p:cBhvr>
                                      <p:to>
                                        <p:strVal val="visible"/>
                                      </p:to>
                                    </p:set>
                                    <p:animEffect transition="in" filter="checkerboard(across)">
                                      <p:cBhvr>
                                        <p:cTn id="15" dur="500"/>
                                        <p:tgtEl>
                                          <p:spTgt spid="11269"/>
                                        </p:tgtEl>
                                      </p:cBhvr>
                                    </p:animEffect>
                                  </p:childTnLst>
                                </p:cTn>
                              </p:par>
                            </p:childTnLst>
                          </p:cTn>
                        </p:par>
                        <p:par>
                          <p:cTn id="16" fill="hold" nodeType="afterGroup">
                            <p:stCondLst>
                              <p:cond delay="4500"/>
                            </p:stCondLst>
                            <p:childTnLst>
                              <p:par>
                                <p:cTn id="17" presetID="5" presetClass="entr" presetSubtype="10" fill="hold" grpId="0" nodeType="afterEffect">
                                  <p:stCondLst>
                                    <p:cond delay="1000"/>
                                  </p:stCondLst>
                                  <p:childTnLst>
                                    <p:set>
                                      <p:cBhvr>
                                        <p:cTn id="18" dur="1" fill="hold">
                                          <p:stCondLst>
                                            <p:cond delay="0"/>
                                          </p:stCondLst>
                                        </p:cTn>
                                        <p:tgtEl>
                                          <p:spTgt spid="11269"/>
                                        </p:tgtEl>
                                        <p:attrNameLst>
                                          <p:attrName>style.visibility</p:attrName>
                                        </p:attrNameLst>
                                      </p:cBhvr>
                                      <p:to>
                                        <p:strVal val="visible"/>
                                      </p:to>
                                    </p:set>
                                    <p:animEffect transition="in" filter="checkerboard(across)">
                                      <p:cBhvr>
                                        <p:cTn id="19"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1269" grpId="0" bld="series"/>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9933"/>
            </a:gs>
            <a:gs pos="100000">
              <a:srgbClr val="00FFCC"/>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1219200"/>
          </a:xfrm>
        </p:spPr>
        <p:txBody>
          <a:bodyPr/>
          <a:lstStyle/>
          <a:p>
            <a:r>
              <a:rPr lang="en-US" altLang="en-US" sz="6000" b="1"/>
              <a:t>Chapter 6 Prices</a:t>
            </a:r>
          </a:p>
        </p:txBody>
      </p:sp>
      <p:sp>
        <p:nvSpPr>
          <p:cNvPr id="2051" name="Rectangle 3"/>
          <p:cNvSpPr>
            <a:spLocks noGrp="1" noChangeArrowheads="1"/>
          </p:cNvSpPr>
          <p:nvPr>
            <p:ph type="subTitle" idx="1"/>
          </p:nvPr>
        </p:nvSpPr>
        <p:spPr>
          <a:xfrm>
            <a:off x="762000" y="3200400"/>
            <a:ext cx="7543800" cy="2057400"/>
          </a:xfrm>
        </p:spPr>
        <p:txBody>
          <a:bodyPr/>
          <a:lstStyle/>
          <a:p>
            <a:r>
              <a:rPr lang="en-US" altLang="en-US" sz="4000" dirty="0" smtClean="0"/>
              <a:t>Price Adjustments</a:t>
            </a:r>
          </a:p>
        </p:txBody>
      </p:sp>
    </p:spTree>
    <p:extLst>
      <p:ext uri="{BB962C8B-B14F-4D97-AF65-F5344CB8AC3E}">
        <p14:creationId xmlns:p14="http://schemas.microsoft.com/office/powerpoint/2010/main" val="943434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0"/>
                                        </p:tgtEl>
                                        <p:attrNameLst>
                                          <p:attrName>style.visibility</p:attrName>
                                        </p:attrNameLst>
                                      </p:cBhvr>
                                      <p:to>
                                        <p:strVal val="visible"/>
                                      </p:to>
                                    </p:set>
                                  </p:childTnLst>
                                </p:cTn>
                              </p:par>
                            </p:childTnLst>
                          </p:cTn>
                        </p:par>
                        <p:par>
                          <p:cTn id="7" fill="hold" nodeType="afterGroup">
                            <p:stCondLst>
                              <p:cond delay="500"/>
                            </p:stCondLst>
                            <p:childTnLst>
                              <p:par>
                                <p:cTn id="8" presetID="3" presetClass="entr" presetSubtype="10" fill="hold" grpId="0" nodeType="afterEffect">
                                  <p:stCondLst>
                                    <p:cond delay="5000"/>
                                  </p:stCondLst>
                                  <p:iterate type="wd">
                                    <p:tmPct val="100000"/>
                                  </p:iterate>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0" dur="3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5000"/>
    </p:bld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Presentation">
  <a:themeElements>
    <a:clrScheme name="">
      <a:dk1>
        <a:srgbClr val="808080"/>
      </a:dk1>
      <a:lt1>
        <a:srgbClr val="FFFFFF"/>
      </a:lt1>
      <a:dk2>
        <a:srgbClr val="000000"/>
      </a:dk2>
      <a:lt2>
        <a:srgbClr val="000000"/>
      </a:lt2>
      <a:accent1>
        <a:srgbClr val="990000"/>
      </a:accent1>
      <a:accent2>
        <a:srgbClr val="3333CC"/>
      </a:accent2>
      <a:accent3>
        <a:srgbClr val="AAAAAA"/>
      </a:accent3>
      <a:accent4>
        <a:srgbClr val="DADADA"/>
      </a:accent4>
      <a:accent5>
        <a:srgbClr val="CAAAAA"/>
      </a:accent5>
      <a:accent6>
        <a:srgbClr val="2D2DB9"/>
      </a:accent6>
      <a:hlink>
        <a:srgbClr val="FFFF99"/>
      </a:hlink>
      <a:folHlink>
        <a:srgbClr val="FFFF99"/>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Blank Presentation">
  <a:themeElements>
    <a:clrScheme name="">
      <a:dk1>
        <a:srgbClr val="808080"/>
      </a:dk1>
      <a:lt1>
        <a:srgbClr val="FFFFFF"/>
      </a:lt1>
      <a:dk2>
        <a:srgbClr val="000000"/>
      </a:dk2>
      <a:lt2>
        <a:srgbClr val="000000"/>
      </a:lt2>
      <a:accent1>
        <a:srgbClr val="990000"/>
      </a:accent1>
      <a:accent2>
        <a:srgbClr val="3333CC"/>
      </a:accent2>
      <a:accent3>
        <a:srgbClr val="AAAAAA"/>
      </a:accent3>
      <a:accent4>
        <a:srgbClr val="DADADA"/>
      </a:accent4>
      <a:accent5>
        <a:srgbClr val="CAAAAA"/>
      </a:accent5>
      <a:accent6>
        <a:srgbClr val="2D2DB9"/>
      </a:accent6>
      <a:hlink>
        <a:srgbClr val="FFFF99"/>
      </a:hlink>
      <a:folHlink>
        <a:srgbClr val="FFFF99"/>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Blank Presentation">
  <a:themeElements>
    <a:clrScheme name="">
      <a:dk1>
        <a:srgbClr val="808080"/>
      </a:dk1>
      <a:lt1>
        <a:srgbClr val="FFFFFF"/>
      </a:lt1>
      <a:dk2>
        <a:srgbClr val="000000"/>
      </a:dk2>
      <a:lt2>
        <a:srgbClr val="000000"/>
      </a:lt2>
      <a:accent1>
        <a:srgbClr val="990000"/>
      </a:accent1>
      <a:accent2>
        <a:srgbClr val="3333CC"/>
      </a:accent2>
      <a:accent3>
        <a:srgbClr val="AAAAAA"/>
      </a:accent3>
      <a:accent4>
        <a:srgbClr val="DADADA"/>
      </a:accent4>
      <a:accent5>
        <a:srgbClr val="CAAAAA"/>
      </a:accent5>
      <a:accent6>
        <a:srgbClr val="2D2DB9"/>
      </a:accent6>
      <a:hlink>
        <a:srgbClr val="FFFF99"/>
      </a:hlink>
      <a:folHlink>
        <a:srgbClr val="FFFF99"/>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Blank Presentation">
  <a:themeElements>
    <a:clrScheme name="">
      <a:dk1>
        <a:srgbClr val="808080"/>
      </a:dk1>
      <a:lt1>
        <a:srgbClr val="FFFFFF"/>
      </a:lt1>
      <a:dk2>
        <a:srgbClr val="000000"/>
      </a:dk2>
      <a:lt2>
        <a:srgbClr val="000000"/>
      </a:lt2>
      <a:accent1>
        <a:srgbClr val="990000"/>
      </a:accent1>
      <a:accent2>
        <a:srgbClr val="3333CC"/>
      </a:accent2>
      <a:accent3>
        <a:srgbClr val="AAAAAA"/>
      </a:accent3>
      <a:accent4>
        <a:srgbClr val="DADADA"/>
      </a:accent4>
      <a:accent5>
        <a:srgbClr val="CAAAAA"/>
      </a:accent5>
      <a:accent6>
        <a:srgbClr val="2D2DB9"/>
      </a:accent6>
      <a:hlink>
        <a:srgbClr val="FFFF99"/>
      </a:hlink>
      <a:folHlink>
        <a:srgbClr val="FFFF99"/>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1" i="0" u="none" strike="noStrike" cap="none" normalizeH="0" baseline="0" smtClean="0">
            <a:ln>
              <a:noFill/>
            </a:ln>
            <a:solidFill>
              <a:srgbClr val="FFCC00"/>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4594</TotalTime>
  <Words>821</Words>
  <Application>Microsoft Office PowerPoint</Application>
  <PresentationFormat>On-screen Show (4:3)</PresentationFormat>
  <Paragraphs>114</Paragraphs>
  <Slides>14</Slides>
  <Notes>0</Notes>
  <HiddenSlides>0</HiddenSlides>
  <MMClips>0</MMClips>
  <ScaleCrop>false</ScaleCrop>
  <HeadingPairs>
    <vt:vector size="6" baseType="variant">
      <vt:variant>
        <vt:lpstr>Theme</vt:lpstr>
      </vt:variant>
      <vt:variant>
        <vt:i4>9</vt:i4>
      </vt:variant>
      <vt:variant>
        <vt:lpstr>Embedded OLE Servers</vt:lpstr>
      </vt:variant>
      <vt:variant>
        <vt:i4>1</vt:i4>
      </vt:variant>
      <vt:variant>
        <vt:lpstr>Slide Titles</vt:lpstr>
      </vt:variant>
      <vt:variant>
        <vt:i4>14</vt:i4>
      </vt:variant>
    </vt:vector>
  </HeadingPairs>
  <TitlesOfParts>
    <vt:vector size="24" baseType="lpstr">
      <vt:lpstr>12_TP030004031</vt:lpstr>
      <vt:lpstr>Default Design</vt:lpstr>
      <vt:lpstr>1_Default Design</vt:lpstr>
      <vt:lpstr>Blank Presentation</vt:lpstr>
      <vt:lpstr>2_Blank Presentation</vt:lpstr>
      <vt:lpstr>2_Default Design</vt:lpstr>
      <vt:lpstr>3_Default Design</vt:lpstr>
      <vt:lpstr>3_Blank Presentation</vt:lpstr>
      <vt:lpstr>1_Blank Presentation</vt:lpstr>
      <vt:lpstr>Chart</vt:lpstr>
      <vt:lpstr>Thursday October 23, 2014 Mr. Goblirsch – Economics</vt:lpstr>
      <vt:lpstr>Section 1-4 </vt:lpstr>
      <vt:lpstr>PowerPoint Presentation</vt:lpstr>
      <vt:lpstr>Section 3-5 </vt:lpstr>
      <vt:lpstr>Section 2-Assessment 7</vt:lpstr>
      <vt:lpstr>Government Intervention</vt:lpstr>
      <vt:lpstr>Price Ceiling</vt:lpstr>
      <vt:lpstr>Price Floor</vt:lpstr>
      <vt:lpstr>Chapter 6 Prices</vt:lpstr>
      <vt:lpstr>Change in Price</vt:lpstr>
      <vt:lpstr>A Fall in Supply</vt:lpstr>
      <vt:lpstr>Shift in Demand</vt:lpstr>
      <vt:lpstr>THE DOW STOCK SIMULATION</vt:lpstr>
      <vt:lpstr>Section 1-12</vt:lpstr>
    </vt:vector>
  </TitlesOfParts>
  <Company>Modesto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Supply</dc:title>
  <dc:creator>Muncrief.d</dc:creator>
  <cp:lastModifiedBy>cgoblirsch</cp:lastModifiedBy>
  <cp:revision>107</cp:revision>
  <cp:lastPrinted>2014-10-21T15:55:12Z</cp:lastPrinted>
  <dcterms:created xsi:type="dcterms:W3CDTF">2007-02-19T20:43:44Z</dcterms:created>
  <dcterms:modified xsi:type="dcterms:W3CDTF">2014-10-23T21:32:27Z</dcterms:modified>
</cp:coreProperties>
</file>