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5" r:id="rId2"/>
  </p:sldMasterIdLst>
  <p:notesMasterIdLst>
    <p:notesMasterId r:id="rId10"/>
  </p:notesMasterIdLst>
  <p:handoutMasterIdLst>
    <p:handoutMasterId r:id="rId11"/>
  </p:handoutMasterIdLst>
  <p:sldIdLst>
    <p:sldId id="275" r:id="rId3"/>
    <p:sldId id="307" r:id="rId4"/>
    <p:sldId id="308" r:id="rId5"/>
    <p:sldId id="311" r:id="rId6"/>
    <p:sldId id="309" r:id="rId7"/>
    <p:sldId id="310" r:id="rId8"/>
    <p:sldId id="306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33CC33"/>
    <a:srgbClr val="0000CC"/>
    <a:srgbClr val="3333CC"/>
    <a:srgbClr val="0000FF"/>
    <a:srgbClr val="33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 snapToGrid="0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08" y="13312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7024E-D6A7-4A5D-900F-97FB05EC16D1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E6E5C-D0BE-4865-8795-A6889FC16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967C60-AF4A-487A-A9FA-578DCE7EEEF1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0EE2FE3-EF1D-4961-BEAD-9D06CE462F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9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54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863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44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C7551-5111-4BE2-B146-08B9CDBB021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780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095EF-1757-4964-9490-532D1C499ED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163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C741F6-00EF-46E0-8DE6-240EFD992E1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8000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13584-5FAC-4519-A03A-F2A2DF4E239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81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40CD6F-67F6-48B3-982F-FCA0351D875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54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2FA7D-5C44-4E18-BF81-CBA92A09891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787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501873-1532-4DC0-807E-24758765989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2351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A6B844-01EA-4743-ADA1-2D0F3021352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99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3566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60962-3C45-4876-9772-8EC5B4C517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999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75690-F3E7-4BEB-B88B-2F7013ACF9B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3509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A46B6-01DA-4C3C-BFB5-763451E3C4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8085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C55A5CA-D461-4FF6-AB2D-39C98CD3638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4045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56258C7-38D4-467E-8144-3B5DF4514F6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85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1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4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6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37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8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74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57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10/24/2014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316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FE16DC-F1BE-48CF-AF27-9ADA5C59830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008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Friday October 24, 2014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000" dirty="0" smtClean="0"/>
              <a:t> - Simulate negotiations in the marketplace.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WARM-UP: Tax Day</a:t>
            </a:r>
            <a:endParaRPr lang="en-US" sz="2200" dirty="0">
              <a:solidFill>
                <a:srgbClr val="FF0000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SIMULATION: Market Equilibrium</a:t>
            </a:r>
            <a:endParaRPr lang="en-US" sz="2200" dirty="0">
              <a:solidFill>
                <a:prstClr val="black"/>
              </a:solidFill>
            </a:endParaRPr>
          </a:p>
          <a:p>
            <a:pPr marL="609600" lvl="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>
                <a:solidFill>
                  <a:prstClr val="black"/>
                </a:solidFill>
              </a:rPr>
              <a:t>Go Over Supply Quiz</a:t>
            </a:r>
            <a:endParaRPr lang="en-US" sz="2200" dirty="0">
              <a:solidFill>
                <a:prstClr val="black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dirty="0" smtClean="0">
                <a:solidFill>
                  <a:srgbClr val="FF0000"/>
                </a:solidFill>
              </a:rPr>
              <a:t>*****HW: Examples of Shortage &amp; Surplus DUE TODAY*****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b="1" dirty="0" smtClean="0"/>
          </a:p>
          <a:p>
            <a:pPr marL="609600" lvl="0" indent="-609600">
              <a:spcBef>
                <a:spcPct val="0"/>
              </a:spcBef>
              <a:buNone/>
              <a:defRPr/>
            </a:pPr>
            <a:r>
              <a:rPr lang="en-US" sz="2400" b="1" dirty="0" smtClean="0">
                <a:solidFill>
                  <a:srgbClr val="1F497D"/>
                </a:solidFill>
              </a:rPr>
              <a:t>Tax Day WARM-UP</a:t>
            </a:r>
            <a:r>
              <a:rPr lang="en-US" sz="2400" dirty="0">
                <a:solidFill>
                  <a:srgbClr val="1F497D"/>
                </a:solidFill>
              </a:rPr>
              <a:t>: </a:t>
            </a:r>
            <a:r>
              <a:rPr lang="en-US" sz="1000" dirty="0">
                <a:solidFill>
                  <a:srgbClr val="000000"/>
                </a:solidFill>
              </a:rPr>
              <a:t>(Follow the directions below)</a:t>
            </a:r>
            <a:endParaRPr lang="en-US" sz="2200" dirty="0">
              <a:solidFill>
                <a:prstClr val="black"/>
              </a:solidFill>
            </a:endParaRPr>
          </a:p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n-US" sz="2000" dirty="0">
                <a:solidFill>
                  <a:prstClr val="black"/>
                </a:solidFill>
              </a:rPr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Take out your Weekly Time Sheet.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Calculate your tax deduction.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STEP </a:t>
            </a:r>
            <a:r>
              <a:rPr lang="en-US" sz="1600" dirty="0">
                <a:solidFill>
                  <a:prstClr val="black"/>
                </a:solidFill>
              </a:rPr>
              <a:t>1: Gross Pay (Total of Weekly Pay)  X  </a:t>
            </a:r>
            <a:r>
              <a:rPr lang="en-US" sz="1600" dirty="0" smtClean="0">
                <a:solidFill>
                  <a:prstClr val="black"/>
                </a:solidFill>
              </a:rPr>
              <a:t>Tax % </a:t>
            </a:r>
            <a:r>
              <a:rPr lang="en-US" sz="1600" dirty="0">
                <a:solidFill>
                  <a:prstClr val="black"/>
                </a:solidFill>
              </a:rPr>
              <a:t>= Amount of Taxes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STEP </a:t>
            </a:r>
            <a:r>
              <a:rPr lang="en-US" sz="1600" dirty="0">
                <a:solidFill>
                  <a:prstClr val="black"/>
                </a:solidFill>
              </a:rPr>
              <a:t>2: Gross Pay (Total of Weekly Pay)  –  Amount of Taxes = Net Pay (Weekly Deposit</a:t>
            </a:r>
            <a:r>
              <a:rPr lang="en-US" sz="1600" dirty="0" smtClean="0">
                <a:solidFill>
                  <a:prstClr val="black"/>
                </a:solidFill>
              </a:rPr>
              <a:t>)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>
                <a:solidFill>
                  <a:prstClr val="black"/>
                </a:solidFill>
              </a:rPr>
              <a:t>Make your weekly deposit in your Account</a:t>
            </a:r>
            <a:r>
              <a:rPr lang="en-US" sz="2400" dirty="0" smtClean="0">
                <a:solidFill>
                  <a:prstClr val="black"/>
                </a:solidFill>
              </a:rPr>
              <a:t>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Market Equilibrium Simulation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56854"/>
            <a:ext cx="4562764" cy="5701146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PROMPT</a:t>
            </a:r>
            <a:r>
              <a:rPr lang="en-US" dirty="0" smtClean="0"/>
              <a:t>:</a:t>
            </a:r>
          </a:p>
          <a:p>
            <a:r>
              <a:rPr lang="en-US" dirty="0" smtClean="0"/>
              <a:t>In this simulation, you and your peers will meet as PIZZA producers and consumers.  You will meet in the market to agree on an exchange of PIZZA at a certain price.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45310"/>
            <a:ext cx="4572000" cy="5712690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STEPS</a:t>
            </a:r>
            <a:r>
              <a:rPr lang="en-US" dirty="0" smtClean="0"/>
              <a:t>:</a:t>
            </a:r>
          </a:p>
          <a:p>
            <a:r>
              <a:rPr lang="en-US" dirty="0" smtClean="0"/>
              <a:t>2 Groups: Consumers &amp; Producers</a:t>
            </a:r>
          </a:p>
          <a:p>
            <a:r>
              <a:rPr lang="en-US" b="1" dirty="0" smtClean="0"/>
              <a:t>CONSUMERS</a:t>
            </a:r>
            <a:r>
              <a:rPr lang="en-US" dirty="0" smtClean="0"/>
              <a:t>: Draw a $ card = Max willing to pay</a:t>
            </a:r>
          </a:p>
          <a:p>
            <a:r>
              <a:rPr lang="en-US" b="1" dirty="0" smtClean="0"/>
              <a:t>PRODUCERS</a:t>
            </a:r>
            <a:r>
              <a:rPr lang="en-US" dirty="0" smtClean="0"/>
              <a:t>: Draw a $ card = Cost of producing</a:t>
            </a:r>
          </a:p>
          <a:p>
            <a:r>
              <a:rPr lang="en-US" dirty="0" smtClean="0"/>
              <a:t>3 Trading Periods: You can buy one PIZZA each trading period</a:t>
            </a:r>
          </a:p>
          <a:p>
            <a:r>
              <a:rPr lang="en-US" b="1" dirty="0" smtClean="0"/>
              <a:t>GOAL</a:t>
            </a:r>
            <a:r>
              <a:rPr lang="en-US" dirty="0" smtClean="0"/>
              <a:t>: To get the best deal possible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7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PIZZA SIMULATION</a:t>
            </a:r>
            <a:r>
              <a:rPr lang="en-US" b="1" dirty="0" smtClean="0"/>
              <a:t>		MY $ ___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42110"/>
            <a:ext cx="4495800" cy="5184054"/>
          </a:xfrm>
        </p:spPr>
        <p:txBody>
          <a:bodyPr/>
          <a:lstStyle/>
          <a:p>
            <a:r>
              <a:rPr lang="en-US" b="1" u="sng" dirty="0" smtClean="0"/>
              <a:t>TRADING PERIOD 1</a:t>
            </a:r>
          </a:p>
          <a:p>
            <a:pPr lvl="1"/>
            <a:r>
              <a:rPr lang="en-US" dirty="0" smtClean="0"/>
              <a:t>NAME:</a:t>
            </a:r>
          </a:p>
          <a:p>
            <a:pPr lvl="1"/>
            <a:r>
              <a:rPr lang="en-US" dirty="0" smtClean="0"/>
              <a:t>PRICE: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smtClean="0"/>
              <a:t>TRADING PERIOD 2</a:t>
            </a:r>
          </a:p>
          <a:p>
            <a:pPr lvl="1"/>
            <a:r>
              <a:rPr lang="en-US" dirty="0" smtClean="0"/>
              <a:t>NAME:</a:t>
            </a:r>
          </a:p>
          <a:p>
            <a:pPr lvl="1"/>
            <a:r>
              <a:rPr lang="en-US" dirty="0" smtClean="0"/>
              <a:t>PRICE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smtClean="0"/>
              <a:t>TRADING PERIOD 3</a:t>
            </a:r>
          </a:p>
          <a:p>
            <a:pPr lvl="1"/>
            <a:r>
              <a:rPr lang="en-US" dirty="0" smtClean="0"/>
              <a:t>NAME:</a:t>
            </a:r>
          </a:p>
          <a:p>
            <a:pPr lvl="1"/>
            <a:r>
              <a:rPr lang="en-US" dirty="0" smtClean="0"/>
              <a:t>PRICE: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09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491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TRANSACTION CHART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159636"/>
              </p:ext>
            </p:extLst>
          </p:nvPr>
        </p:nvGraphicFramePr>
        <p:xfrm>
          <a:off x="0" y="960582"/>
          <a:ext cx="9144000" cy="5897416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842488">
                <a:tc>
                  <a:txBody>
                    <a:bodyPr/>
                    <a:lstStyle/>
                    <a:p>
                      <a:pPr algn="ctr"/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Trading</a:t>
                      </a:r>
                    </a:p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Period</a:t>
                      </a:r>
                      <a:r>
                        <a:rPr lang="en-US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</a:t>
                      </a:r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Trading</a:t>
                      </a:r>
                    </a:p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Period 2</a:t>
                      </a:r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Trading</a:t>
                      </a:r>
                    </a:p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Period</a:t>
                      </a:r>
                      <a:r>
                        <a:rPr lang="en-US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3</a:t>
                      </a:r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88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# Deals Made</a:t>
                      </a:r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88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#</a:t>
                      </a:r>
                      <a:r>
                        <a:rPr lang="en-US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of Customers unable to buy</a:t>
                      </a:r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88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# of Producers unable to sell</a:t>
                      </a:r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88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Average price</a:t>
                      </a:r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88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Lowest Price</a:t>
                      </a:r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88">
                <a:tc>
                  <a:txBody>
                    <a:bodyPr/>
                    <a:lstStyle/>
                    <a:p>
                      <a:pPr algn="ctr"/>
                      <a:r>
                        <a:rPr lang="en-US" b="1" u="non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Highest</a:t>
                      </a:r>
                      <a:r>
                        <a:rPr lang="en-US" b="1" u="non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Price</a:t>
                      </a:r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u="non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2191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$5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$6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$7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$8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$9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$10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$11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$12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$13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$14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$15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$5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$10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$15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$7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$10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$11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$12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$13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$8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11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5920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$3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$4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$5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$6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$7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$8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$9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$10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$11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$12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$3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$4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$5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$6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$7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14500"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$8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$9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$10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$11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200" b="1" dirty="0" smtClean="0"/>
                        <a:t>$12</a:t>
                      </a:r>
                      <a:endParaRPr lang="en-US" sz="7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80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THE DOW STOCK SIMULATION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5523345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DIRECTIONS From Week 1</a:t>
            </a:r>
            <a:r>
              <a:rPr lang="en-US" sz="2000" dirty="0" smtClean="0"/>
              <a:t>:</a:t>
            </a:r>
          </a:p>
          <a:p>
            <a:pPr marL="0" indent="0" algn="ctr">
              <a:buNone/>
            </a:pPr>
            <a:r>
              <a:rPr lang="en-US" sz="2000" b="1" dirty="0" smtClean="0"/>
              <a:t>IF YOU WANT TO KEEP YOUR STOCKS, THE PRICE &amp; SHARES DO NOT CHANGE ON YOUR NEW STOCK SHEET</a:t>
            </a:r>
          </a:p>
          <a:p>
            <a:pPr marL="0" indent="0">
              <a:buNone/>
            </a:pPr>
            <a:r>
              <a:rPr lang="en-US" sz="2000" dirty="0" smtClean="0"/>
              <a:t>IF YOU WANT TO CHANGE YOUR STOCKS:</a:t>
            </a:r>
            <a:endParaRPr lang="en-US" sz="2000" dirty="0"/>
          </a:p>
          <a:p>
            <a:r>
              <a:rPr lang="en-US" sz="2000" dirty="0" smtClean="0"/>
              <a:t>You have your $$$ to invest in the stock market.  </a:t>
            </a:r>
            <a:r>
              <a:rPr lang="en-US" sz="2000" b="1" dirty="0" smtClean="0"/>
              <a:t>***You cannot spend over what you have left***</a:t>
            </a:r>
          </a:p>
          <a:p>
            <a:r>
              <a:rPr lang="en-US" sz="2000" dirty="0" smtClean="0"/>
              <a:t>Select 5 stocks from The Dow Jones Industrial Average to invest your money in.</a:t>
            </a:r>
          </a:p>
          <a:p>
            <a:r>
              <a:rPr lang="en-US" sz="2000" dirty="0" smtClean="0"/>
              <a:t>How many shares you buy of each stock is up to you.</a:t>
            </a:r>
          </a:p>
          <a:p>
            <a:r>
              <a:rPr lang="en-US" sz="2000" dirty="0" smtClean="0"/>
              <a:t>Multiply the # of shares you want by the Last trade amount to calculate the Total Worth of that stock.</a:t>
            </a:r>
          </a:p>
          <a:p>
            <a:pPr lvl="1"/>
            <a:r>
              <a:rPr lang="en-US" sz="2000" u="sng" dirty="0" smtClean="0"/>
              <a:t># shares</a:t>
            </a:r>
            <a:r>
              <a:rPr lang="en-US" sz="2000" dirty="0" smtClean="0"/>
              <a:t>   X   </a:t>
            </a:r>
            <a:r>
              <a:rPr lang="en-US" sz="2000" u="sng" dirty="0" smtClean="0"/>
              <a:t>Last Trade $</a:t>
            </a:r>
            <a:r>
              <a:rPr lang="en-US" sz="2000" dirty="0" smtClean="0"/>
              <a:t>  =  </a:t>
            </a:r>
            <a:r>
              <a:rPr lang="en-US" sz="2000" u="sng" dirty="0" smtClean="0"/>
              <a:t>Total Worth</a:t>
            </a:r>
            <a:endParaRPr lang="en-US" sz="2000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5458691" y="1112981"/>
            <a:ext cx="3685309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0" hangingPunct="0">
              <a:spcBef>
                <a:spcPct val="0"/>
              </a:spcBef>
              <a:buNone/>
              <a:defRPr/>
            </a:pPr>
            <a:r>
              <a:rPr lang="en-US" sz="2400" b="1" u="sng" kern="1200" dirty="0" smtClean="0">
                <a:solidFill>
                  <a:prstClr val="black"/>
                </a:solidFill>
                <a:latin typeface="Arial" charset="0"/>
              </a:rPr>
              <a:t>WEEK 2</a:t>
            </a:r>
          </a:p>
          <a:p>
            <a:pPr eaLnBrk="0" hangingPunct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kern="1200" dirty="0" smtClean="0">
                <a:solidFill>
                  <a:prstClr val="black"/>
                </a:solidFill>
                <a:latin typeface="Arial" charset="0"/>
              </a:rPr>
              <a:t>Update your 2</a:t>
            </a:r>
            <a:r>
              <a:rPr lang="en-US" sz="2400" kern="1200" baseline="30000" dirty="0" smtClean="0">
                <a:solidFill>
                  <a:prstClr val="black"/>
                </a:solidFill>
                <a:latin typeface="Arial" charset="0"/>
              </a:rPr>
              <a:t>nd</a:t>
            </a:r>
            <a:r>
              <a:rPr lang="en-US" sz="2400" kern="1200" dirty="0" smtClean="0">
                <a:solidFill>
                  <a:prstClr val="black"/>
                </a:solidFill>
                <a:latin typeface="Arial" charset="0"/>
              </a:rPr>
              <a:t> Quarter stock sheet for Week 2.</a:t>
            </a:r>
          </a:p>
          <a:p>
            <a:pPr lvl="1" eaLnBrk="0" hangingPunct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kern="1200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Take out your 2</a:t>
            </a:r>
            <a:r>
              <a:rPr lang="en-US" sz="2400" kern="1200" baseline="30000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nd</a:t>
            </a:r>
            <a:r>
              <a:rPr lang="en-US" sz="2400" kern="1200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 Quarter stock sheet.</a:t>
            </a:r>
          </a:p>
          <a:p>
            <a:pPr lvl="1" eaLnBrk="0" hangingPunct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kern="1200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Calculate your stock values for Week 2.</a:t>
            </a:r>
          </a:p>
          <a:p>
            <a:pPr lvl="2" eaLnBrk="0" hangingPunct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000" kern="1200" dirty="0" smtClean="0">
                <a:solidFill>
                  <a:prstClr val="black"/>
                </a:solidFill>
                <a:latin typeface="Arial" charset="0"/>
                <a:ea typeface="+mn-ea"/>
                <a:cs typeface="+mn-cs"/>
              </a:rPr>
              <a:t>Multiply # of shares X New Price = Total Worth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5190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5117</TotalTime>
  <Words>498</Words>
  <Application>Microsoft Office PowerPoint</Application>
  <PresentationFormat>On-screen Show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12_TP030004031</vt:lpstr>
      <vt:lpstr>Default Design</vt:lpstr>
      <vt:lpstr>Friday October 24, 2014 Mr. Goblirsch – Economics</vt:lpstr>
      <vt:lpstr>Market Equilibrium Simulation</vt:lpstr>
      <vt:lpstr>PIZZA SIMULATION  MY $ ___</vt:lpstr>
      <vt:lpstr>TRANSACTION CHART</vt:lpstr>
      <vt:lpstr>PowerPoint Presentation</vt:lpstr>
      <vt:lpstr>PowerPoint Presentation</vt:lpstr>
      <vt:lpstr>THE DOW STOCK SIMULATION</vt:lpstr>
    </vt:vector>
  </TitlesOfParts>
  <Company>Modesto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5:  Supply</dc:title>
  <dc:creator>Muncrief.d</dc:creator>
  <cp:lastModifiedBy>cgoblirsch</cp:lastModifiedBy>
  <cp:revision>112</cp:revision>
  <cp:lastPrinted>2014-10-24T13:55:37Z</cp:lastPrinted>
  <dcterms:created xsi:type="dcterms:W3CDTF">2007-02-19T20:43:44Z</dcterms:created>
  <dcterms:modified xsi:type="dcterms:W3CDTF">2014-10-24T21:59:55Z</dcterms:modified>
</cp:coreProperties>
</file>