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07" r:id="rId2"/>
    <p:sldMasterId id="2147483822" r:id="rId3"/>
  </p:sldMasterIdLst>
  <p:notesMasterIdLst>
    <p:notesMasterId r:id="rId25"/>
  </p:notesMasterIdLst>
  <p:handoutMasterIdLst>
    <p:handoutMasterId r:id="rId26"/>
  </p:handoutMasterIdLst>
  <p:sldIdLst>
    <p:sldId id="275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46" r:id="rId12"/>
    <p:sldId id="347" r:id="rId13"/>
    <p:sldId id="348" r:id="rId14"/>
    <p:sldId id="349" r:id="rId15"/>
    <p:sldId id="350" r:id="rId16"/>
    <p:sldId id="351" r:id="rId17"/>
    <p:sldId id="358" r:id="rId18"/>
    <p:sldId id="357" r:id="rId19"/>
    <p:sldId id="352" r:id="rId20"/>
    <p:sldId id="353" r:id="rId21"/>
    <p:sldId id="354" r:id="rId22"/>
    <p:sldId id="356" r:id="rId23"/>
    <p:sldId id="355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9B4D5-60CD-4750-9977-5F9718456E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3087-2F97-4050-8B32-B4B7A88E4D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C61D-0680-4D05-B637-59E15AD45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5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6B98-F3F8-4236-8071-259960BE12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2100-5E9B-46BF-A94F-DD6328861A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AD15-D8D3-4118-93B9-CA0909B80C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8E1C-D03E-40F5-A6D0-63EF8429B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B3F1-6A86-4525-B9B3-FB6E564A59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B67E-E6AF-4AD9-8D8E-23B79CB2FA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8F99-DF66-4C8C-9129-AA37CAB6A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E5A0-7064-4D17-90B4-461E3253B8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77524A-9122-4848-8E9C-E8410A096C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1BCFE9-07E0-4B0E-863C-0BC3575874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5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0AAE5C-6645-4274-818E-C4588B205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3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0F2-688E-4AC1-84D5-AE6E5A16E2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02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9B83-0EF2-4302-A8C3-FD19880FD1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7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8A96-4B77-49B2-9FF2-B9037D8EBF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38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2BE9-83A2-46E2-B280-EA9605E13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B918-02C2-4724-AADF-6C16B537D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7F58-B20B-4ABD-8D84-DA239ADD8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92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4A7D-BDB6-43C1-839B-BA3889096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28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7C02-2AE7-4B2D-A397-6B37A2F5F9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30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FD56-E047-4855-B365-25A56E1CA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5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E7E7-1D57-43FF-96D4-C1DC0DCCC0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0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20C14-7A7D-4A39-9571-B22489589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2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90F59-3D66-4921-AA10-CDAE7BF01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EE0982E7-DA2D-40CA-B817-19B310B3484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06AF2B-0211-4960-BC7B-D8B52F4E05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ache.virtualtourist.com/2636593-Capitol_Building-Washington_DC.jpg&amp;imgrefurl=http://members.virtualtourist.com/m/84bf2/500/&amp;h=100&amp;w=133&amp;sz=37&amp;tbnid=GplNX7LnuwkJ:&amp;tbnh=100&amp;tbnw=133&amp;sa=X&amp;oi=image_result&amp;resnum=1&amp;ct=image&amp;cd=3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0/08/PUMA_robot_arm.jpg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</a:t>
            </a:r>
            <a:r>
              <a:rPr lang="en-US" altLang="en-US" b="1" dirty="0" smtClean="0">
                <a:solidFill>
                  <a:srgbClr val="FF0000"/>
                </a:solidFill>
              </a:rPr>
              <a:t>day </a:t>
            </a:r>
            <a:r>
              <a:rPr lang="en-US" altLang="en-US" b="1" dirty="0" smtClean="0">
                <a:solidFill>
                  <a:srgbClr val="FF0000"/>
                </a:solidFill>
              </a:rPr>
              <a:t>October </a:t>
            </a:r>
            <a:r>
              <a:rPr lang="en-US" altLang="en-US" b="1" dirty="0" smtClean="0">
                <a:solidFill>
                  <a:srgbClr val="FF0000"/>
                </a:solidFill>
              </a:rPr>
              <a:t>27, </a:t>
            </a:r>
            <a:r>
              <a:rPr lang="en-US" altLang="en-US" b="1" dirty="0" smtClean="0">
                <a:solidFill>
                  <a:srgbClr val="FF0000"/>
                </a:solidFill>
              </a:rPr>
              <a:t>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000" dirty="0" smtClean="0"/>
              <a:t>Describe how changes in Supply &amp; Demand impact the equilibrium price, and identify 2 market structures: perfect competition &amp; monopoly.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</a:t>
            </a:r>
            <a:r>
              <a:rPr lang="en-US" sz="2200" dirty="0" smtClean="0"/>
              <a:t>Monopoly Journal</a:t>
            </a:r>
            <a:endParaRPr lang="en-US" sz="2200" dirty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WHITEBOARDS: Price Adjustments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VIDEO CLIP: </a:t>
            </a:r>
            <a:r>
              <a:rPr lang="en-US" sz="2200" dirty="0" err="1" smtClean="0">
                <a:solidFill>
                  <a:prstClr val="black"/>
                </a:solidFill>
              </a:rPr>
              <a:t>EconMovies</a:t>
            </a:r>
            <a:r>
              <a:rPr lang="en-US" sz="2200" dirty="0" smtClean="0">
                <a:solidFill>
                  <a:prstClr val="black"/>
                </a:solidFill>
              </a:rPr>
              <a:t>: Indiana Jones</a:t>
            </a:r>
            <a:r>
              <a:rPr lang="en-US" sz="2000" dirty="0" smtClean="0">
                <a:solidFill>
                  <a:prstClr val="black"/>
                </a:solidFill>
              </a:rPr>
              <a:t> – Supply &amp; Demand (7 min)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Market Structures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INDEPENDENT PRACTICE: Types of Monopolies Chart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*****</a:t>
            </a:r>
            <a:r>
              <a:rPr lang="en-US" sz="2200" dirty="0" smtClean="0">
                <a:solidFill>
                  <a:srgbClr val="FF0000"/>
                </a:solidFill>
              </a:rPr>
              <a:t>Unit 2 (Chapters 4 – 7) Test THURSDAY</a:t>
            </a:r>
            <a:r>
              <a:rPr lang="en-US" sz="2200" dirty="0" smtClean="0">
                <a:solidFill>
                  <a:srgbClr val="FF0000"/>
                </a:solidFill>
              </a:rPr>
              <a:t>*****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Monopoly Journal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 answering the questions below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REVIEW: What role does competition play in the economy?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is the object of the board game Monopoly?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Why do you think they named it Monopoly?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Market Structures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162800" cy="3276600"/>
          </a:xfrm>
        </p:spPr>
        <p:txBody>
          <a:bodyPr/>
          <a:lstStyle/>
          <a:p>
            <a:r>
              <a:rPr lang="en-US" altLang="en-US" sz="4400" b="1"/>
              <a:t>Perfect Competition</a:t>
            </a:r>
          </a:p>
          <a:p>
            <a:r>
              <a:rPr lang="en-US" altLang="en-US" sz="4400" b="1"/>
              <a:t>Monopolistic Competition</a:t>
            </a:r>
          </a:p>
          <a:p>
            <a:r>
              <a:rPr lang="en-US" altLang="en-US" sz="4400" b="1"/>
              <a:t>Oligopoly</a:t>
            </a:r>
          </a:p>
          <a:p>
            <a:r>
              <a:rPr lang="en-US" altLang="en-US" sz="4400" b="1"/>
              <a:t>Monopoly</a:t>
            </a:r>
          </a:p>
        </p:txBody>
      </p:sp>
    </p:spTree>
    <p:extLst>
      <p:ext uri="{BB962C8B-B14F-4D97-AF65-F5344CB8AC3E}">
        <p14:creationId xmlns:p14="http://schemas.microsoft.com/office/powerpoint/2010/main" val="5812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5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40971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E748E"/>
            </a:gs>
            <a:gs pos="100000">
              <a:srgbClr val="7C6C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-1447800" y="-17463"/>
          <a:ext cx="10591800" cy="696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lip" r:id="rId3" imgW="4285714" imgH="2819794" progId="MS_ClipArt_Gallery.5">
                  <p:embed/>
                </p:oleObj>
              </mc:Choice>
              <mc:Fallback>
                <p:oleObj name="Clip" r:id="rId3" imgW="4285714" imgH="2819794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47800" y="-17463"/>
                        <a:ext cx="10591800" cy="696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r>
              <a:rPr lang="en-US" altLang="en-US" sz="4000">
                <a:cs typeface="Times New Roman" pitchFamily="18" charset="0"/>
              </a:rPr>
              <a:t>Five Conditions for Perfect Competition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3733800"/>
          </a:xfrm>
        </p:spPr>
        <p:txBody>
          <a:bodyPr/>
          <a:lstStyle/>
          <a:p>
            <a:r>
              <a:rPr lang="en-US" altLang="en-US">
                <a:cs typeface="Times New Roman" pitchFamily="18" charset="0"/>
              </a:rPr>
              <a:t>	1)	Large number buyers and sellers</a:t>
            </a:r>
          </a:p>
          <a:p>
            <a:r>
              <a:rPr lang="en-US" altLang="en-US">
                <a:cs typeface="Times New Roman" pitchFamily="18" charset="0"/>
              </a:rPr>
              <a:t>	2)	Identical products</a:t>
            </a:r>
          </a:p>
          <a:p>
            <a:r>
              <a:rPr lang="en-US" altLang="en-US">
                <a:cs typeface="Times New Roman" pitchFamily="18" charset="0"/>
              </a:rPr>
              <a:t>	3)	Informed buyers and sellers</a:t>
            </a:r>
          </a:p>
          <a:p>
            <a:r>
              <a:rPr lang="en-US" altLang="en-US">
                <a:cs typeface="Times New Roman" pitchFamily="18" charset="0"/>
              </a:rPr>
              <a:t>	4)	Free market entry and exit</a:t>
            </a:r>
          </a:p>
          <a:p>
            <a:pPr lvl="4"/>
            <a:r>
              <a:rPr lang="en-US" altLang="en-US" sz="3200"/>
              <a:t>No Barriers</a:t>
            </a:r>
            <a:r>
              <a:rPr lang="en-US" altLang="en-US"/>
              <a:t> </a:t>
            </a:r>
          </a:p>
          <a:p>
            <a:r>
              <a:rPr lang="en-US" altLang="en-US"/>
              <a:t>      5)     Buyers &amp; Sellers act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5744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0C0C0">
                <a:gamma/>
                <a:shade val="44314"/>
                <a:invGamma/>
              </a:srgbClr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Barriers to Entry in the Market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Technology</a:t>
            </a:r>
          </a:p>
          <a:p>
            <a:r>
              <a:rPr lang="en-US" altLang="en-US" sz="4000"/>
              <a:t>Startup Costs</a:t>
            </a:r>
          </a:p>
          <a:p>
            <a:pPr lvl="1"/>
            <a:r>
              <a:rPr lang="en-US" altLang="en-US" sz="3600"/>
              <a:t>Money/Capital</a:t>
            </a:r>
          </a:p>
          <a:p>
            <a:r>
              <a:rPr lang="en-US" altLang="en-US" sz="4000"/>
              <a:t>Legislation</a:t>
            </a:r>
          </a:p>
        </p:txBody>
      </p:sp>
      <p:pic>
        <p:nvPicPr>
          <p:cNvPr id="9220" name="Picture 4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636593-Capitol_Building-Washington_D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24384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12913" y="-3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9225" name="Picture 9" descr="Image:PUMA robot ar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5290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1)	A monopoly forms when barriers prevent firms from entering a market with a single supplier</a:t>
            </a:r>
          </a:p>
          <a:p>
            <a:r>
              <a:rPr lang="en-US" altLang="en-US" sz="3600"/>
              <a:t>a)	this leads to inadequate competition and unfair pricing as they are a price maker.</a:t>
            </a:r>
          </a:p>
        </p:txBody>
      </p:sp>
      <p:pic>
        <p:nvPicPr>
          <p:cNvPr id="10246" name="Picture 6" descr="images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7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4944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914400"/>
          </a:xfrm>
        </p:spPr>
        <p:txBody>
          <a:bodyPr/>
          <a:lstStyle/>
          <a:p>
            <a:r>
              <a:rPr lang="en-US" altLang="en-US" sz="5400" dirty="0"/>
              <a:t>Types of Monopolies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9144000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/>
              <a:t>DIRECTIONS</a:t>
            </a:r>
            <a:r>
              <a:rPr lang="en-US" altLang="en-US" sz="2800" dirty="0" smtClean="0"/>
              <a:t>: Read P. 158-160. Complete the Chart below.</a:t>
            </a:r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64760"/>
              </p:ext>
            </p:extLst>
          </p:nvPr>
        </p:nvGraphicFramePr>
        <p:xfrm>
          <a:off x="177800" y="1574799"/>
          <a:ext cx="8750300" cy="496207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92400"/>
                <a:gridCol w="6057900"/>
              </a:tblGrid>
              <a:tr h="4445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TYPE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DESCRIPTION</a:t>
                      </a:r>
                      <a:endParaRPr lang="en-US" sz="2000" b="1" dirty="0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Natural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Government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Technological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Franchises</a:t>
                      </a:r>
                      <a:r>
                        <a:rPr lang="en-US" sz="2000" b="1" baseline="0" dirty="0" smtClean="0"/>
                        <a:t> &amp;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Licenses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Industrial</a:t>
                      </a:r>
                    </a:p>
                    <a:p>
                      <a:pPr algn="ctr"/>
                      <a:r>
                        <a:rPr lang="en-US" sz="2000" b="1" dirty="0" smtClean="0"/>
                        <a:t>Organizations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Geographical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Types of Monopolies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n-US" altLang="en-US" sz="3600"/>
              <a:t>Natural Monopolies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altLang="en-US" sz="3600"/>
              <a:t>Governmental Monopolies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altLang="en-US" sz="3600"/>
              <a:t>Geographical Monopolies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altLang="en-US" sz="3600"/>
              <a:t>Technological Monopolies</a:t>
            </a:r>
          </a:p>
        </p:txBody>
      </p:sp>
    </p:spTree>
    <p:extLst>
      <p:ext uri="{BB962C8B-B14F-4D97-AF65-F5344CB8AC3E}">
        <p14:creationId xmlns:p14="http://schemas.microsoft.com/office/powerpoint/2010/main" val="15200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0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0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66FF33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altLang="en-US" sz="5400"/>
              <a:t>Natural Monopolies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343400" cy="4419600"/>
          </a:xfrm>
        </p:spPr>
        <p:txBody>
          <a:bodyPr/>
          <a:lstStyle/>
          <a:p>
            <a:pPr marL="533400" indent="-533400"/>
            <a:r>
              <a:rPr lang="en-US" altLang="en-US" sz="3600"/>
              <a:t>high fixed costs</a:t>
            </a:r>
          </a:p>
          <a:p>
            <a:pPr marL="533400" indent="-533400"/>
            <a:r>
              <a:rPr lang="en-US" altLang="en-US" sz="3600"/>
              <a:t>permits to operate are granted</a:t>
            </a:r>
          </a:p>
          <a:p>
            <a:pPr marL="533400" indent="-533400"/>
            <a:r>
              <a:rPr lang="en-US" altLang="en-US" sz="3600"/>
              <a:t>price is regulated</a:t>
            </a:r>
          </a:p>
          <a:p>
            <a:pPr marL="533400" indent="-533400"/>
            <a:r>
              <a:rPr lang="en-US" altLang="en-US" sz="3600"/>
              <a:t>example—utilities MID, P G &amp; 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81600" y="1676400"/>
            <a:ext cx="3505200" cy="4114800"/>
          </a:xfrm>
        </p:spPr>
        <p:txBody>
          <a:bodyPr/>
          <a:lstStyle/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412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Governmental Monopolies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a monopoly the government owns and operates</a:t>
            </a:r>
          </a:p>
          <a:p>
            <a:pPr marL="609600" indent="-609600"/>
            <a:r>
              <a:rPr lang="en-US" altLang="en-US"/>
              <a:t>examples—state run liquor stores and lotteries</a:t>
            </a:r>
          </a:p>
        </p:txBody>
      </p:sp>
    </p:spTree>
    <p:extLst>
      <p:ext uri="{BB962C8B-B14F-4D97-AF65-F5344CB8AC3E}">
        <p14:creationId xmlns:p14="http://schemas.microsoft.com/office/powerpoint/2010/main" val="2472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  <a:endParaRPr lang="en-US" sz="4000" b="1" u="sng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$3.00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$2.50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$2.00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$1.50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$1.00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$0.50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What is the Equilibrium Price?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2) What is the Equilibrium Quantity?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marL="838200" indent="-838200"/>
            <a:r>
              <a:rPr lang="en-US" altLang="en-US" sz="5400"/>
              <a:t>Technological monopolies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/>
            <a:r>
              <a:rPr lang="en-US" altLang="en-US" sz="4000"/>
              <a:t>patents, copyrights, franchises, and licenses</a:t>
            </a:r>
          </a:p>
          <a:p>
            <a:pPr marL="990600" lvl="1" indent="-533400"/>
            <a:r>
              <a:rPr lang="en-US" altLang="en-US" sz="4000"/>
              <a:t>gives an advantage to those who posses them</a:t>
            </a:r>
          </a:p>
        </p:txBody>
      </p:sp>
    </p:spTree>
    <p:extLst>
      <p:ext uri="{BB962C8B-B14F-4D97-AF65-F5344CB8AC3E}">
        <p14:creationId xmlns:p14="http://schemas.microsoft.com/office/powerpoint/2010/main" val="363274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Geographical Monopoly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1981200" cy="4114800"/>
          </a:xfrm>
        </p:spPr>
        <p:txBody>
          <a:bodyPr/>
          <a:lstStyle/>
          <a:p>
            <a:r>
              <a:rPr lang="en-US" altLang="en-US" sz="4400"/>
              <a:t>No other sellers in the area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lipArt" sz="half" idx="2"/>
          </p:nvPr>
        </p:nvSpPr>
        <p:spPr>
          <a:xfrm>
            <a:off x="2895600" y="1752600"/>
            <a:ext cx="5715000" cy="4648200"/>
          </a:xfrm>
        </p:spPr>
      </p:sp>
    </p:spTree>
    <p:extLst>
      <p:ext uri="{BB962C8B-B14F-4D97-AF65-F5344CB8AC3E}">
        <p14:creationId xmlns:p14="http://schemas.microsoft.com/office/powerpoint/2010/main" val="12416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1) Draw the Supply &amp; Demand curves on your whiteboard.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2) On your whiteboard, draw an INCREASE in SUPPLY. 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PARTNER DISCUSSION: What happens to the Equilibrium Price &amp; Quantity?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V="1">
            <a:off x="3055206" y="2666341"/>
            <a:ext cx="5465839" cy="3544705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5683041" y="435233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PARTNER </a:t>
            </a:r>
            <a:r>
              <a:rPr lang="en-US" sz="2000" dirty="0" smtClean="0">
                <a:solidFill>
                  <a:srgbClr val="FFFFFF"/>
                </a:solidFill>
              </a:rPr>
              <a:t>DISCUSSION: What happens to the Equilibrium Price &amp; </a:t>
            </a:r>
            <a:r>
              <a:rPr lang="en-US" sz="2000" dirty="0" smtClean="0">
                <a:solidFill>
                  <a:srgbClr val="FFFFFF"/>
                </a:solidFill>
              </a:rPr>
              <a:t>Quantity when 	there is a DECREASE in SUPPLY?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V="1">
            <a:off x="1249570" y="1571627"/>
            <a:ext cx="5465839" cy="35447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3878507" y="3235454"/>
            <a:ext cx="207963" cy="187325"/>
          </a:xfrm>
          <a:prstGeom prst="ellipse">
            <a:avLst/>
          </a:prstGeom>
          <a:solidFill>
            <a:srgbClr val="33CC33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1) Draw the Supply &amp; Demand curves on your whiteboard.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2) On your whiteboard, draw an </a:t>
            </a:r>
            <a:r>
              <a:rPr lang="en-US" sz="2000" dirty="0" smtClean="0">
                <a:solidFill>
                  <a:srgbClr val="FFFFFF"/>
                </a:solidFill>
              </a:rPr>
              <a:t>INCREASE </a:t>
            </a:r>
            <a:r>
              <a:rPr lang="en-US" sz="2000" dirty="0" smtClean="0">
                <a:solidFill>
                  <a:srgbClr val="FFFFFF"/>
                </a:solidFill>
              </a:rPr>
              <a:t>in </a:t>
            </a:r>
            <a:r>
              <a:rPr lang="en-US" sz="2000" dirty="0" smtClean="0">
                <a:solidFill>
                  <a:srgbClr val="FFFFFF"/>
                </a:solidFill>
              </a:rPr>
              <a:t>DEMAND. 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PARTNER DISCUSSION: What happens to the Equilibrium Price &amp; Quantity?</a:t>
            </a: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H="1" flipV="1">
            <a:off x="3391757" y="1571624"/>
            <a:ext cx="5129288" cy="3309876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5852419" y="3128007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PARTNER </a:t>
            </a:r>
            <a:r>
              <a:rPr lang="en-US" sz="2000" dirty="0" smtClean="0">
                <a:solidFill>
                  <a:srgbClr val="FFFFFF"/>
                </a:solidFill>
              </a:rPr>
              <a:t>DISCUSSION: What happens to the Equilibrium Price &amp; </a:t>
            </a:r>
            <a:r>
              <a:rPr lang="en-US" sz="2000" dirty="0" smtClean="0">
                <a:solidFill>
                  <a:srgbClr val="FFFFFF"/>
                </a:solidFill>
              </a:rPr>
              <a:t>Quantity when 	there is a DECREASE in DEMAND?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H="1" flipV="1">
            <a:off x="1232524" y="2897174"/>
            <a:ext cx="5129288" cy="33098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3693186" y="4453557"/>
            <a:ext cx="207963" cy="187325"/>
          </a:xfrm>
          <a:prstGeom prst="ellipse">
            <a:avLst/>
          </a:prstGeom>
          <a:solidFill>
            <a:srgbClr val="33CC33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 220"/>
          <p:cNvSpPr>
            <a:spLocks noChangeShapeType="1"/>
          </p:cNvSpPr>
          <p:nvPr/>
        </p:nvSpPr>
        <p:spPr bwMode="auto">
          <a:xfrm flipH="1" flipV="1">
            <a:off x="1232524" y="2897174"/>
            <a:ext cx="5129288" cy="33098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1) Draw the Supply &amp; Demand curves on your whiteboard.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2) </a:t>
            </a:r>
            <a:r>
              <a:rPr lang="en-US" sz="2000" dirty="0">
                <a:solidFill>
                  <a:srgbClr val="FFFFFF"/>
                </a:solidFill>
              </a:rPr>
              <a:t>D</a:t>
            </a:r>
            <a:r>
              <a:rPr lang="en-US" sz="2000" dirty="0" smtClean="0">
                <a:solidFill>
                  <a:srgbClr val="FFFFFF"/>
                </a:solidFill>
              </a:rPr>
              <a:t>raw </a:t>
            </a:r>
            <a:r>
              <a:rPr lang="en-US" sz="2000" dirty="0" smtClean="0">
                <a:solidFill>
                  <a:srgbClr val="FFFFFF"/>
                </a:solidFill>
              </a:rPr>
              <a:t>an </a:t>
            </a:r>
            <a:r>
              <a:rPr lang="en-US" sz="2000" dirty="0" smtClean="0">
                <a:solidFill>
                  <a:srgbClr val="FFFFFF"/>
                </a:solidFill>
              </a:rPr>
              <a:t>INCREASE in SUPPLY along with a DECREASE in DEMAND. 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PARTNER DISCUSSION: What happens to the Equilibrium </a:t>
            </a:r>
            <a:r>
              <a:rPr lang="en-US" sz="2000" dirty="0" smtClean="0">
                <a:solidFill>
                  <a:srgbClr val="FFFFFF"/>
                </a:solidFill>
              </a:rPr>
              <a:t>Price?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V="1">
            <a:off x="3055206" y="2666341"/>
            <a:ext cx="5465839" cy="3544705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4584700" y="5029563"/>
            <a:ext cx="207963" cy="1873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1232524" y="1571624"/>
            <a:ext cx="7288521" cy="46394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1232524" y="1571625"/>
            <a:ext cx="7288522" cy="4639426"/>
            <a:chOff x="2400" y="1127"/>
            <a:chExt cx="3303" cy="2674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6306779" y="2803512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7381244" y="214073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4262408" y="4093273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3183793" y="4787839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039884" y="5451044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5302877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24" y="20035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$3.00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2724" y="266634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724" y="332911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$2.00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724" y="3991892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2724" y="4654667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$1.00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2724" y="5313873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$0.50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88194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9912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4440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34240" y="621105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7123" y="621143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2693" y="621105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82493" y="621104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Line 220"/>
          <p:cNvSpPr>
            <a:spLocks noChangeShapeType="1"/>
          </p:cNvSpPr>
          <p:nvPr/>
        </p:nvSpPr>
        <p:spPr bwMode="auto">
          <a:xfrm>
            <a:off x="1232524" y="1571624"/>
            <a:ext cx="7288521" cy="463942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6" name="Oval 222"/>
          <p:cNvSpPr>
            <a:spLocks noChangeArrowheads="1"/>
          </p:cNvSpPr>
          <p:nvPr/>
        </p:nvSpPr>
        <p:spPr bwMode="auto">
          <a:xfrm>
            <a:off x="7328086" y="545461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Oval 222"/>
          <p:cNvSpPr>
            <a:spLocks noChangeArrowheads="1"/>
          </p:cNvSpPr>
          <p:nvPr/>
        </p:nvSpPr>
        <p:spPr bwMode="auto">
          <a:xfrm>
            <a:off x="6306779" y="478783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Oval 222"/>
          <p:cNvSpPr>
            <a:spLocks noChangeArrowheads="1"/>
          </p:cNvSpPr>
          <p:nvPr/>
        </p:nvSpPr>
        <p:spPr bwMode="auto">
          <a:xfrm>
            <a:off x="5324116" y="4129063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Oval 222"/>
          <p:cNvSpPr>
            <a:spLocks noChangeArrowheads="1"/>
          </p:cNvSpPr>
          <p:nvPr/>
        </p:nvSpPr>
        <p:spPr bwMode="auto">
          <a:xfrm>
            <a:off x="4231202" y="3466287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Oval 222"/>
          <p:cNvSpPr>
            <a:spLocks noChangeArrowheads="1"/>
          </p:cNvSpPr>
          <p:nvPr/>
        </p:nvSpPr>
        <p:spPr bwMode="auto">
          <a:xfrm>
            <a:off x="3188718" y="2815411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222"/>
          <p:cNvSpPr>
            <a:spLocks noChangeArrowheads="1"/>
          </p:cNvSpPr>
          <p:nvPr/>
        </p:nvSpPr>
        <p:spPr bwMode="auto">
          <a:xfrm>
            <a:off x="2158094" y="2140736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222"/>
          <p:cNvSpPr>
            <a:spLocks noChangeArrowheads="1"/>
          </p:cNvSpPr>
          <p:nvPr/>
        </p:nvSpPr>
        <p:spPr bwMode="auto">
          <a:xfrm>
            <a:off x="4771700" y="379078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5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PARTNER DISCUSSION: What </a:t>
            </a:r>
            <a:r>
              <a:rPr lang="en-US" sz="2000" dirty="0" smtClean="0">
                <a:solidFill>
                  <a:srgbClr val="FFFFFF"/>
                </a:solidFill>
              </a:rPr>
              <a:t>happened to the Equilibrium Price?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 flipV="1">
            <a:off x="1249570" y="1571627"/>
            <a:ext cx="5465839" cy="35447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Line 220"/>
          <p:cNvSpPr>
            <a:spLocks noChangeShapeType="1"/>
          </p:cNvSpPr>
          <p:nvPr/>
        </p:nvSpPr>
        <p:spPr bwMode="auto">
          <a:xfrm flipH="1" flipV="1">
            <a:off x="3391757" y="1571624"/>
            <a:ext cx="5129288" cy="3309876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222"/>
          <p:cNvSpPr>
            <a:spLocks noChangeArrowheads="1"/>
          </p:cNvSpPr>
          <p:nvPr/>
        </p:nvSpPr>
        <p:spPr bwMode="auto">
          <a:xfrm>
            <a:off x="4905403" y="2541819"/>
            <a:ext cx="207963" cy="1873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type="subTitle" idx="1"/>
          </p:nvPr>
        </p:nvGraphicFramePr>
        <p:xfrm>
          <a:off x="0" y="609600"/>
          <a:ext cx="91440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3" imgW="1775520" imgH="1163880" progId="MS_ClipArt_Gallery.5">
                  <p:embed/>
                </p:oleObj>
              </mc:Choice>
              <mc:Fallback>
                <p:oleObj name="Clip" r:id="rId3" imgW="1775520" imgH="1163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599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en-US"/>
              <a:t>CH. 7 Market Structures</a:t>
            </a:r>
          </a:p>
        </p:txBody>
      </p:sp>
    </p:spTree>
    <p:extLst>
      <p:ext uri="{BB962C8B-B14F-4D97-AF65-F5344CB8AC3E}">
        <p14:creationId xmlns:p14="http://schemas.microsoft.com/office/powerpoint/2010/main" val="657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580</Words>
  <Application>Microsoft Office PowerPoint</Application>
  <PresentationFormat>On-screen Show (4:3)</PresentationFormat>
  <Paragraphs>187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12_TP030004031</vt:lpstr>
      <vt:lpstr>Default Design</vt:lpstr>
      <vt:lpstr>1_Default Design</vt:lpstr>
      <vt:lpstr>Microsoft Clip Gallery</vt:lpstr>
      <vt:lpstr>Monday October 27, 2014 Mr. Goblirsch –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CH. 7 Market Structures</vt:lpstr>
      <vt:lpstr>Market Structures</vt:lpstr>
      <vt:lpstr>Market Structures</vt:lpstr>
      <vt:lpstr>Five Conditions for Perfect Competition</vt:lpstr>
      <vt:lpstr>Barriers to Entry in the Market</vt:lpstr>
      <vt:lpstr>PowerPoint Presentation</vt:lpstr>
      <vt:lpstr>Market Structures</vt:lpstr>
      <vt:lpstr>Types of Monopolies</vt:lpstr>
      <vt:lpstr>Types of Monopolies</vt:lpstr>
      <vt:lpstr>Natural Monopolies</vt:lpstr>
      <vt:lpstr>Governmental Monopolies</vt:lpstr>
      <vt:lpstr>Technological monopolies</vt:lpstr>
      <vt:lpstr>Geographical Monopoly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Clinton Goblirsch</cp:lastModifiedBy>
  <cp:revision>115</cp:revision>
  <cp:lastPrinted>2014-10-21T15:55:12Z</cp:lastPrinted>
  <dcterms:created xsi:type="dcterms:W3CDTF">2007-02-19T20:43:44Z</dcterms:created>
  <dcterms:modified xsi:type="dcterms:W3CDTF">2014-10-27T06:05:46Z</dcterms:modified>
</cp:coreProperties>
</file>